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259" r:id="rId3"/>
    <p:sldId id="257" r:id="rId4"/>
    <p:sldId id="305" r:id="rId5"/>
    <p:sldId id="260" r:id="rId6"/>
    <p:sldId id="331" r:id="rId7"/>
    <p:sldId id="261" r:id="rId8"/>
    <p:sldId id="325" r:id="rId9"/>
    <p:sldId id="262" r:id="rId10"/>
    <p:sldId id="284" r:id="rId11"/>
    <p:sldId id="272" r:id="rId12"/>
    <p:sldId id="283" r:id="rId13"/>
    <p:sldId id="271" r:id="rId14"/>
    <p:sldId id="273" r:id="rId15"/>
    <p:sldId id="278" r:id="rId16"/>
    <p:sldId id="279" r:id="rId17"/>
    <p:sldId id="280" r:id="rId18"/>
    <p:sldId id="277" r:id="rId19"/>
    <p:sldId id="348" r:id="rId20"/>
    <p:sldId id="349" r:id="rId21"/>
    <p:sldId id="350" r:id="rId22"/>
    <p:sldId id="339" r:id="rId23"/>
    <p:sldId id="326" r:id="rId24"/>
    <p:sldId id="371" r:id="rId25"/>
    <p:sldId id="372" r:id="rId26"/>
    <p:sldId id="373" r:id="rId27"/>
    <p:sldId id="374" r:id="rId28"/>
    <p:sldId id="320" r:id="rId29"/>
    <p:sldId id="382" r:id="rId30"/>
    <p:sldId id="324" r:id="rId31"/>
    <p:sldId id="342" r:id="rId32"/>
    <p:sldId id="357" r:id="rId33"/>
    <p:sldId id="366" r:id="rId34"/>
    <p:sldId id="332" r:id="rId35"/>
    <p:sldId id="360" r:id="rId36"/>
    <p:sldId id="361" r:id="rId37"/>
    <p:sldId id="334" r:id="rId38"/>
    <p:sldId id="322" r:id="rId39"/>
    <p:sldId id="341" r:id="rId40"/>
    <p:sldId id="303" r:id="rId41"/>
    <p:sldId id="381" r:id="rId42"/>
    <p:sldId id="304" r:id="rId43"/>
    <p:sldId id="345" r:id="rId44"/>
    <p:sldId id="346" r:id="rId45"/>
    <p:sldId id="364" r:id="rId46"/>
    <p:sldId id="362" r:id="rId47"/>
    <p:sldId id="363" r:id="rId48"/>
    <p:sldId id="309" r:id="rId49"/>
    <p:sldId id="347" r:id="rId50"/>
    <p:sldId id="380" r:id="rId51"/>
    <p:sldId id="365" r:id="rId52"/>
    <p:sldId id="319" r:id="rId53"/>
    <p:sldId id="367" r:id="rId54"/>
    <p:sldId id="368" r:id="rId55"/>
    <p:sldId id="369" r:id="rId56"/>
    <p:sldId id="375" r:id="rId57"/>
    <p:sldId id="376" r:id="rId58"/>
    <p:sldId id="377" r:id="rId59"/>
    <p:sldId id="378" r:id="rId60"/>
    <p:sldId id="298" r:id="rId61"/>
    <p:sldId id="379" r:id="rId62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99"/>
    <a:srgbClr val="FF3300"/>
    <a:srgbClr val="008000"/>
    <a:srgbClr val="FF66FF"/>
    <a:srgbClr val="FF66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877" autoAdjust="0"/>
    <p:restoredTop sz="94737" autoAdjust="0"/>
  </p:normalViewPr>
  <p:slideViewPr>
    <p:cSldViewPr>
      <p:cViewPr>
        <p:scale>
          <a:sx n="90" d="100"/>
          <a:sy n="90" d="100"/>
        </p:scale>
        <p:origin x="-156" y="14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AEB75B-9D2B-432B-964D-6C505968F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DF52CB-7E12-471D-954F-6352FE76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1658A-0E16-4B1C-8A7C-20C4B9A5EA0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66E8C7-8C58-45D9-B1EA-2B7817F607C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F38567-244F-4554-A1F0-D09C091A1CF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485F10-62B2-475F-8C80-F7DDDC7B29A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17739-F74B-472C-97F9-53D74A70E52B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461555-D41D-47EE-95D8-E64B6FF1BF2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FA7842-9EC6-46EC-B885-8ED4C531D22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FE9FC-62CD-49DE-B7EE-6DE3B4ED098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F7DEF2-2E1B-475E-BE33-08A0CD3BCD2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021E4C-9884-4BFF-BD6E-9B8EBA6341C6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694BD-07C8-45C3-ADE1-6C12BC91AB90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D21603-6191-4E4E-87EA-6495ABD60A8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E8F37-4953-42AD-B12A-5699FC0BB343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B2C79E-506F-4402-990F-56D6D043FD3D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D92214-6187-4596-8E51-422DA1B9BB20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5E5029-CE1B-476C-990D-FC8B17FEFE25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57A05D-5969-4DFC-B596-D9F0620B33B0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179308-90EA-4BCC-9586-504651CE50C8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B39B5-FE28-48E5-A1ED-6DF26CDF8A94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9823F-219C-4002-B663-942B3075BCFA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3353A-4FFE-4C69-988B-73410C778893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5ECCE8-E400-4F25-92FA-355B7C4E708A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8F8CD2-9469-476F-A4E9-868EF548E1A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ADBE8F-AA7D-4B2D-B5AC-BB7EFDFEA526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25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813632-BB0D-41CF-AB54-37BFBA72762C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387850"/>
            <a:ext cx="5607050" cy="4156075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C44B9D-AB09-4261-A2D7-150EE9DC572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E177BE-E888-4B45-A55D-3920E632573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A8A59-CE0B-4017-AC8E-7DF93FF353DD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75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DBFC2C-EA11-4ECE-A876-E1AB7DB484D6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FBA3C-1D98-43E4-A273-A4C5664494F8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80CAA6-37CA-46FD-B4EE-A37C268914B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17D6E-4A5D-4CD0-B1FF-9CF7866C8D1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BF503-7619-4CF7-AFF6-24E53569CA3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0C6856-132F-42C4-B9E6-AABC89373D18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7FB542-651E-4EB8-BC2D-7AB36BF1B75B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2E693-6C3C-4214-B43E-9503C11E2A4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4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559AF-0FB8-49FE-AD51-99AFC5466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7163E-984E-4C0D-A5F1-4EAB90A82F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E7A3BC-C0D5-47CF-9133-92D791AC8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805B8-4939-4E86-8108-9162A3A1F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1_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F2AA2-5077-4A51-90D9-EC8B08600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61EC-E0B5-4F40-B7D9-EFB197B36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59647-D720-4B0C-B976-F78524847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11FF7-5DEC-40CA-A6AB-6192D449A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540FB-3E46-4425-B226-6F83FAF2B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A93F9-330F-4A39-BC34-95BCDA0E9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27E11-EF55-49E1-BEDF-54730C93F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0C698-A859-4A95-9961-8D68587BC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9AE79-FD0A-41CF-A235-8B84C97B5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800"/>
            </a:lvl1pPr>
          </a:lstStyle>
          <a:p>
            <a:pPr>
              <a:defRPr/>
            </a:pPr>
            <a:r>
              <a:rPr lang="en-US"/>
              <a:t>Miami-Dade Finance Department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1A376D2-5A1D-4B45-8065-D145AC6C6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62" r:id="rId12"/>
    <p:sldLayoutId id="2147483650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.miamidade.gov/Finance/special-services.as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amidade.gov/dpm/doing_business_with_us.asp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sintra.miamidade.gov/UnClaimedChecks/enterUNCC.do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intra.miamidade.gov/Financ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asiap.miamidade.gov/ARI/menu_1_0.do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.miamidade.gov/procedures/library/606.pdf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intra.miamidade.gov/travel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715012-C897-457C-8077-2BA41D29672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19200"/>
            <a:ext cx="7772400" cy="1143000"/>
          </a:xfrm>
        </p:spPr>
        <p:txBody>
          <a:bodyPr/>
          <a:lstStyle/>
          <a:p>
            <a:pPr eaLnBrk="1" hangingPunct="1"/>
            <a:r>
              <a:rPr lang="en-US" sz="5400" b="1" smtClean="0"/>
              <a:t>Welcome</a:t>
            </a:r>
            <a:r>
              <a:rPr lang="en-US" b="1" smtClean="0"/>
              <a:t> 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438400"/>
            <a:ext cx="8610600" cy="2133600"/>
          </a:xfrm>
        </p:spPr>
        <p:txBody>
          <a:bodyPr/>
          <a:lstStyle/>
          <a:p>
            <a:pPr eaLnBrk="1" hangingPunct="1"/>
            <a:r>
              <a:rPr lang="en-US" b="1" smtClean="0"/>
              <a:t>Year-end 2012</a:t>
            </a:r>
            <a:br>
              <a:rPr lang="en-US" b="1" smtClean="0"/>
            </a:br>
            <a:r>
              <a:rPr lang="en-US" b="1" smtClean="0"/>
              <a:t>Accounts Payable</a:t>
            </a:r>
            <a:br>
              <a:rPr lang="en-US" b="1" smtClean="0"/>
            </a:br>
            <a:r>
              <a:rPr lang="en-US" b="1" smtClean="0"/>
              <a:t>Fiscal Year End Procedures Presentation</a:t>
            </a:r>
          </a:p>
          <a:p>
            <a:pPr eaLnBrk="1" hangingPunct="1"/>
            <a:r>
              <a:rPr lang="en-US" b="1" smtClean="0"/>
              <a:t>September 13,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AEB146-F5B5-4B48-AD4D-E0D7ACF4CEBE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Accounts Payable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For all </a:t>
            </a:r>
            <a:r>
              <a:rPr lang="en-US" sz="2000" u="sng" smtClean="0">
                <a:cs typeface="Times New Roman" pitchFamily="18" charset="0"/>
              </a:rPr>
              <a:t>Purchase Order Vouchers</a:t>
            </a:r>
            <a:r>
              <a:rPr lang="en-US" sz="2000" smtClean="0">
                <a:cs typeface="Times New Roman" pitchFamily="18" charset="0"/>
              </a:rPr>
              <a:t>, the </a:t>
            </a:r>
            <a:r>
              <a:rPr lang="en-US" sz="2000" b="1" smtClean="0">
                <a:cs typeface="Times New Roman" pitchFamily="18" charset="0"/>
              </a:rPr>
              <a:t>“</a:t>
            </a:r>
            <a:r>
              <a:rPr lang="en-US" sz="2000" b="1" u="sng" smtClean="0">
                <a:cs typeface="Times New Roman" pitchFamily="18" charset="0"/>
              </a:rPr>
              <a:t>invoice received”</a:t>
            </a:r>
            <a:r>
              <a:rPr lang="en-US" sz="2000" b="1" smtClean="0">
                <a:cs typeface="Times New Roman" pitchFamily="18" charset="0"/>
              </a:rPr>
              <a:t> date on PCHL 1500 is the key factor in differentiating between fiscal periods</a:t>
            </a:r>
            <a:r>
              <a:rPr lang="en-US" sz="2000" smtClean="0">
                <a:cs typeface="Times New Roman" pitchFamily="18" charset="0"/>
              </a:rPr>
              <a:t>.  Please be certain that this input field properly </a:t>
            </a:r>
            <a:r>
              <a:rPr lang="en-US" sz="2000" b="1" smtClean="0">
                <a:cs typeface="Times New Roman" pitchFamily="18" charset="0"/>
              </a:rPr>
              <a:t>shows a date of 9/30/12 </a:t>
            </a:r>
            <a:r>
              <a:rPr lang="en-US" sz="2000" smtClean="0">
                <a:cs typeface="Times New Roman" pitchFamily="18" charset="0"/>
              </a:rPr>
              <a:t>(ADPICS accepts vouchers dated Sunday even if FAMIS is closed) </a:t>
            </a:r>
            <a:r>
              <a:rPr lang="en-US" sz="2000" b="1" smtClean="0">
                <a:cs typeface="Times New Roman" pitchFamily="18" charset="0"/>
              </a:rPr>
              <a:t>or prior </a:t>
            </a:r>
            <a:r>
              <a:rPr lang="en-US" sz="2000" smtClean="0">
                <a:cs typeface="Times New Roman" pitchFamily="18" charset="0"/>
              </a:rPr>
              <a:t>for all invoices pertaining to FY 2011-12.  Voucher Document Sequence assigned will be VAXX12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Vouchers with the invoice received date </a:t>
            </a:r>
            <a:r>
              <a:rPr lang="en-US" sz="2000" b="1" smtClean="0">
                <a:cs typeface="Times New Roman" pitchFamily="18" charset="0"/>
              </a:rPr>
              <a:t>AFTER</a:t>
            </a:r>
            <a:r>
              <a:rPr lang="en-US" sz="2000" smtClean="0">
                <a:cs typeface="Times New Roman" pitchFamily="18" charset="0"/>
              </a:rPr>
              <a:t> 09/30/12 will post in Fiscal 12/13 and the document sequence assigned will be VAXX13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Service Periods should be “noted” in the description field of the Invoice Header screen (1500) in order to assist with accruals from October 1st to December 31.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770A77-010B-44D5-A337-CC80A492FDED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8382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3789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382000" cy="5105400"/>
          </a:xfrm>
          <a:ln>
            <a:solidFill>
              <a:srgbClr val="000099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 b="1" smtClean="0"/>
              <a:t>PCHL1500 V5.1              MIAMI-DADE COUNTY ADPICS 5.1              08/29/2012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LINK TO:                       INVOICE HEADER ENTRY                     7:40 AM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INVOICE SEQ        :                DOC TYPE   : IV  INVOICE ALL : N (Y/N)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INVOICE NO/DESC    :                        /    </a:t>
            </a:r>
            <a:r>
              <a:rPr lang="en-US" sz="1200" b="1" u="sng" smtClean="0"/>
              <a:t>SERVICE PERIOD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ACTION INDICATOR   : N              INTF TYPE  : IV   VOUCHER NO :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INVOICE DATE       :                DTE IVC REC: </a:t>
            </a:r>
            <a:r>
              <a:rPr lang="en-US" sz="1800" b="1" i="1" u="sng" smtClean="0"/>
              <a:t>9/30/12  </a:t>
            </a:r>
            <a:r>
              <a:rPr lang="en-US" sz="1200" b="1" smtClean="0"/>
              <a:t>    ALT ACCT: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PURCHASE ORDER NO  :                NOTE PAD   :              DEPT :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PO DOC BALANCE     :                    CR BAL :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PROPERTY ID        :            IVC AMT:                   NET: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VENDOR ID/SUFFIX   :           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DBA NAME           :                            HDR CR AMT :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ADDRESS            :                                           MATCH TYPE: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                                                               STATUS    :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               CITY:                           ST:    ZIP:            CTRY: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DISTRIBUTION METHOD: D              SINGLE CHECK: N          LETTERS SENT: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FREIGHT            :                LIQ DAMAGES :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OTHER CHARGES :                                       F.O.B. POINT: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                                                      DISC TERMS  :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                                                      REJECT CODE :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SFX INDEX          SUBOBJ   USERCODE   PROJCT   PRJDTL GRANT  GRNTDTL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F1-HELP      F2-SELECT    F3-DELETE    F4-PRIOR     F5-NEXT      F6-VIEW DOC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             F8-VIEW SUM  F9-LINK      F10-SAVE     F11-VW ACCTG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b="1" smtClean="0"/>
              <a:t>G461 - RECORD DOES NOT EXIST, PLEASE TRY AGAIN</a:t>
            </a:r>
            <a:r>
              <a:rPr lang="en-US" sz="12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E6E740-2ED5-4FB2-96EE-57353C3A801C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352800"/>
          </a:xfrm>
        </p:spPr>
        <p:txBody>
          <a:bodyPr/>
          <a:lstStyle/>
          <a:p>
            <a:pPr eaLnBrk="1" hangingPunct="1"/>
            <a:r>
              <a:rPr lang="en-US" smtClean="0"/>
              <a:t>Accounts Payable (continued) </a:t>
            </a:r>
          </a:p>
          <a:p>
            <a:pPr lvl="1" eaLnBrk="1" hangingPunct="1"/>
            <a:r>
              <a:rPr lang="en-US" smtClean="0">
                <a:cs typeface="Arial" charset="0"/>
              </a:rPr>
              <a:t>For all </a:t>
            </a:r>
            <a:r>
              <a:rPr lang="en-US" u="sng" smtClean="0">
                <a:cs typeface="Arial" charset="0"/>
              </a:rPr>
              <a:t>Direct Vouchers and Credit Memos</a:t>
            </a:r>
            <a:r>
              <a:rPr lang="en-US" smtClean="0">
                <a:cs typeface="Arial" charset="0"/>
              </a:rPr>
              <a:t>, please be certain that the </a:t>
            </a:r>
            <a:r>
              <a:rPr lang="en-US" b="1" smtClean="0">
                <a:cs typeface="Arial" charset="0"/>
              </a:rPr>
              <a:t>effective date on screen PCHL 1800--vouchers OR PCHL 1700—credit memos is properly input (saved) as 9/30/12 or prior </a:t>
            </a:r>
            <a:r>
              <a:rPr lang="en-US" smtClean="0">
                <a:cs typeface="Arial" charset="0"/>
              </a:rPr>
              <a:t>for goods and services pertaining to FYE 2011-12.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685800" y="5257800"/>
            <a:ext cx="7543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NOTE:  The effective date needs to be changed to 09/30/12  </a:t>
            </a:r>
            <a:r>
              <a:rPr lang="en-US" b="1"/>
              <a:t>PRIOR</a:t>
            </a:r>
            <a:r>
              <a:rPr lang="en-US"/>
              <a:t> to saving the document (F10).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4CBB6A-4B5E-46B9-AB4D-16CFF96C87C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848600" cy="6858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848600" cy="4724400"/>
          </a:xfrm>
          <a:ln>
            <a:solidFill>
              <a:srgbClr val="000099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200" smtClean="0"/>
              <a:t>PCHL1800 V5.1              MIAMI-DADE COUNTY ADPICS 5.1              08/29/2012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LINK TO:                    DIRECT VOUCHER HEADER ENTRY                 7:48 AM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DIR VOUCHER ID:                DOC TYPE: DV          EFF DATE    :</a:t>
            </a:r>
            <a:r>
              <a:rPr lang="en-US" sz="1800" u="sng" smtClean="0"/>
              <a:t> </a:t>
            </a:r>
            <a:r>
              <a:rPr lang="en-US" sz="2000" u="sng" smtClean="0"/>
              <a:t>9/30/12</a:t>
            </a:r>
            <a:r>
              <a:rPr lang="en-US" sz="2000" smtClean="0"/>
              <a:t> </a:t>
            </a:r>
            <a:r>
              <a:rPr lang="en-US" sz="1200" smtClean="0"/>
              <a:t>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ACTION IND    : N              DUE DATE:             INTF TYPE   : V1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SINGLE CHECK  : N              CHECK NO:             DOC REF NO  :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VEN INVOICE NO:                          /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DEPARTMENT    : FN02     FINANCE CONTROLLER'S DIV    INVOICE DATE: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CONTACT       :                                      INV RECPT DT: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TELEPHONE     :                  EXT:                      NOTE  : N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VOUCHER AMOUNT:                                            STATUS: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VENDOR ID/SFX :                                            CREATE: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DBA NAME      :                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ADDRESS       : ADDRESS NOT ON FILE                        UPDATE: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                                                           POST  :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         CITY :                           ST:    ZIP:            CTRY: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DISCOUNT TERMS: NET                                        TERM  :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DISTRIB METHOD: S      REJECT CODE:      CONTRACT ID    :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SFX INDEX        SUBOBJ USERCODE PROJCT PRJDTL GRANT  GRNTDT G/L    SUB    PCT%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F1-HELP      F2-SELECT    F3-DELETE    F4-PRIOR     F5-NEXT      F6-VIEW DOC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F7-COPY      F8-SEL TERMS F9-LINK      F10-SAVE     F11-VW ACCT          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200" smtClean="0"/>
              <a:t>G461 - RECORD DOES NOT EXIST, PLEASE TRY AGAIN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795E9B-3E40-4A5E-BCAE-60C64D70E79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8382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4403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724400"/>
          </a:xfrm>
          <a:ln>
            <a:solidFill>
              <a:srgbClr val="000099"/>
            </a:solidFill>
          </a:ln>
        </p:spPr>
        <p:txBody>
          <a:bodyPr/>
          <a:lstStyle/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PCHL1700 V5.1              MIAMI-DADE COUNTY ADPICS 5.1              08/29/2012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LINK TO:                     CREDIT MEMO HEADER ENTRY                   7:49 AM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CREDIT MEMO ID  :                DOC TYPE : CM         EFF DATE : </a:t>
            </a:r>
            <a:r>
              <a:rPr lang="en-US" sz="2000" u="sng" smtClean="0"/>
              <a:t>9/30/12 </a:t>
            </a:r>
            <a:r>
              <a:rPr lang="en-US" sz="2000" smtClean="0"/>
              <a:t> </a:t>
            </a:r>
            <a:r>
              <a:rPr lang="en-US" sz="1200" smtClean="0"/>
              <a:t>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ACTION IND      : N              CM DATE  :            INTF TYPE: PC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VOUCHER ID      :                CRDT ALL : N (Y/N)                 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VEN CM NO       :                OPEN PO  :   (Y/N)    PO ID    :   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DEPARTMENT      : FN02           SINGLE CK:            CHECK NO :   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CONTACT         :                                            STATUS: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TELEPHONE       :                   EXT                      CREATE: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CM AMOUNT       :                                            UPDATE: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VENDOR ID       :                                            POST  :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ADDRESS         : ADDRESS NOT ON FILE                        NOTE  : N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                                                                    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           CITY :                           ST:    ZIP:            CTRY: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CM DESCRIPTION  :                                                   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FREIGHT         :                 REF VEN INV NO :                  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OTHER CHARGES   :                                     REJECT CODE : 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                                                      PRINT       : N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                                                      DIST METHOD:  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SFX INDEX          SUBOBJ   USERCODE   PROJCT   PRJDTL GRANT  GRNTDTL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                                                                          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F1-HELP      F2-SELECT    F3-DELETE    F4-PRIOR     F5-NEXT      F6-VIEW DOC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             F8-SEL TERMS F9-LINK      F10-SAVE     F11-VW ACCT  F12-PRINT     </a:t>
            </a:r>
          </a:p>
          <a:p>
            <a:pPr defTabSz="795338" eaLnBrk="1" hangingPunct="1">
              <a:lnSpc>
                <a:spcPct val="80000"/>
              </a:lnSpc>
            </a:pPr>
            <a:r>
              <a:rPr lang="en-US" sz="1200" smtClean="0"/>
              <a:t>G461 - RECORD DOES NOT EXIST, PLEASE TRY AGAIN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EE0FBB-7007-41FE-BC81-E7F261C33F40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mtClean="0"/>
              <a:t>Accounts Payable (continued) </a:t>
            </a:r>
          </a:p>
          <a:p>
            <a:pPr lvl="1" algn="just" eaLnBrk="1" hangingPunct="1"/>
            <a:r>
              <a:rPr lang="en-US" smtClean="0">
                <a:cs typeface="Arial" charset="0"/>
              </a:rPr>
              <a:t>Approval Path documents need to be monitored on a daily basis.  You need to start cleaning up screens PCHL9210 and PCHL9212 so that there are no documents left unapproved or in error at year-end.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48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862AEBB-2651-4EAC-AE62-DD4B4E1FF55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7244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smtClean="0"/>
              <a:t>Accounts Payable (continued) </a:t>
            </a:r>
          </a:p>
          <a:p>
            <a:pPr lvl="1" algn="just" eaLnBrk="1" hangingPunct="1"/>
            <a:r>
              <a:rPr lang="en-US" sz="2700" smtClean="0">
                <a:cs typeface="Arial" charset="0"/>
              </a:rPr>
              <a:t>PLEASE FORWARD INVOICES WITH VOUCHER SERIES (VAXX12/VNXX12), BY THE NEXT BUSINESS DAY.  You have access to view all documents in Approval Path in On-Demand - A/P/APPR04 Report, make note that documents designated "N/A" under the Approval Level are in No Post Status (NOPT) at the department level and need to be addressed ASAP if department wants it processed prior to year-end.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501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150694-B8AC-4D02-A426-FD625AC6E1F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304800" y="1752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FAMF/DA/AP/APPR/04  - DOCUMENTS IN APPROVAL STATUS</a:t>
            </a:r>
          </a:p>
        </p:txBody>
      </p:sp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8458200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10F4AF-FEF1-43E9-9714-F43FE17685A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543800" cy="8382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Blip>
                <a:blip r:embed="rId3"/>
              </a:buBlip>
            </a:pPr>
            <a:r>
              <a:rPr lang="en-US" smtClean="0"/>
              <a:t>Accounts Payable (continued)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600" smtClean="0">
                <a:cs typeface="Arial" charset="0"/>
              </a:rPr>
              <a:t>Purchase order vouchers will be posted in FY 2012 for all invoices received by </a:t>
            </a:r>
            <a:r>
              <a:rPr lang="en-US" sz="2600" b="1" smtClean="0">
                <a:cs typeface="Arial" charset="0"/>
              </a:rPr>
              <a:t>12:00 noon </a:t>
            </a:r>
            <a:r>
              <a:rPr lang="en-US" sz="2600" smtClean="0">
                <a:cs typeface="Arial" charset="0"/>
              </a:rPr>
              <a:t>on </a:t>
            </a:r>
            <a:r>
              <a:rPr lang="en-US" sz="2600" b="1" smtClean="0">
                <a:cs typeface="Arial" charset="0"/>
              </a:rPr>
              <a:t>Friday, October 5, 2012</a:t>
            </a:r>
            <a:r>
              <a:rPr lang="en-US" sz="2600" smtClean="0">
                <a:cs typeface="Arial" charset="0"/>
              </a:rPr>
              <a:t>. Vouchers in the system for which the invoices are not received will be </a:t>
            </a:r>
            <a:r>
              <a:rPr lang="en-US" sz="2600" b="1" smtClean="0">
                <a:cs typeface="Arial" charset="0"/>
              </a:rPr>
              <a:t>posted into the new </a:t>
            </a:r>
            <a:r>
              <a:rPr lang="en-US" sz="2600" smtClean="0">
                <a:cs typeface="Arial" charset="0"/>
              </a:rPr>
              <a:t>FY 2012-13.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sz="2600" smtClean="0">
                <a:cs typeface="Arial" charset="0"/>
              </a:rPr>
              <a:t>Invoices for Direct Vouchers and Credit Memos need to be received by </a:t>
            </a:r>
            <a:r>
              <a:rPr lang="en-US" sz="2600" b="1" smtClean="0">
                <a:cs typeface="Arial" charset="0"/>
              </a:rPr>
              <a:t>12:00 noon </a:t>
            </a:r>
            <a:r>
              <a:rPr lang="en-US" sz="2600" smtClean="0">
                <a:cs typeface="Arial" charset="0"/>
              </a:rPr>
              <a:t>on </a:t>
            </a:r>
            <a:r>
              <a:rPr lang="en-US" sz="2600" b="1" smtClean="0">
                <a:cs typeface="Arial" charset="0"/>
              </a:rPr>
              <a:t>Friday, October 5</a:t>
            </a:r>
            <a:r>
              <a:rPr lang="en-US" sz="2600" smtClean="0">
                <a:cs typeface="Arial" charset="0"/>
              </a:rPr>
              <a:t>; otherwise, they will be </a:t>
            </a:r>
            <a:r>
              <a:rPr lang="en-US" sz="2600" b="1" smtClean="0">
                <a:cs typeface="Arial" charset="0"/>
              </a:rPr>
              <a:t>rejected </a:t>
            </a:r>
            <a:r>
              <a:rPr lang="en-US" sz="2600" smtClean="0">
                <a:cs typeface="Arial" charset="0"/>
              </a:rPr>
              <a:t>to the initiator and will need to be re-approved FY 2012 – 2013.</a:t>
            </a: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Year-end 2012</a:t>
            </a:r>
          </a:p>
        </p:txBody>
      </p:sp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/>
              <a:t>Special Services Refund Update</a:t>
            </a:r>
            <a:endParaRPr lang="en-US" sz="2600" smtClean="0"/>
          </a:p>
          <a:p>
            <a:r>
              <a:rPr lang="en-US" sz="2600" smtClean="0"/>
              <a:t>Inquiry Phase is available for all to view on the intranet at:</a:t>
            </a:r>
          </a:p>
          <a:p>
            <a:pPr lvl="1"/>
            <a:r>
              <a:rPr lang="en-US" sz="2600" smtClean="0">
                <a:hlinkClick r:id="rId2"/>
              </a:rPr>
              <a:t>http://intra.miamidade.gov/Finance/special-services.asp</a:t>
            </a:r>
            <a:endParaRPr lang="en-US" sz="2600" smtClean="0"/>
          </a:p>
          <a:p>
            <a:pPr lvl="1"/>
            <a:r>
              <a:rPr lang="en-US" sz="2600" smtClean="0"/>
              <a:t>Sign in is the same as your current mainframe ID and Password to FAMIS.</a:t>
            </a:r>
          </a:p>
          <a:p>
            <a:r>
              <a:rPr lang="en-US" sz="2600" smtClean="0"/>
              <a:t>If an error message is received please contact Marilyn Crucet for assistance.</a:t>
            </a:r>
          </a:p>
          <a:p>
            <a:r>
              <a:rPr lang="en-US" sz="2600" smtClean="0"/>
              <a:t>Select “Check Search/Inquiry”.</a:t>
            </a:r>
          </a:p>
          <a:p>
            <a:pPr lvl="1"/>
            <a:endParaRPr lang="en-US" smtClean="0"/>
          </a:p>
        </p:txBody>
      </p:sp>
      <p:sp>
        <p:nvSpPr>
          <p:cNvPr id="5427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03E400-E848-4D2E-A95D-51EB79CF1EBE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390607-C784-4B7A-8282-112A5C50B8B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2954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  <a:br>
              <a:rPr lang="en-US" smtClean="0"/>
            </a:br>
            <a:r>
              <a:rPr lang="en-US" smtClean="0"/>
              <a:t>Agenda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smtClean="0"/>
              <a:t>Important Dates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Voucher Payables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Special Services Conversion Update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Payments to CSBE Vendors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Construction Payable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Resolution Reminders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Unclaimed Checks Process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ACH Payment – Email Notification Project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Vendor Payment Inquiry Web Program Application – Update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P-Card Reminders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Delinquent Contractor List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Petty Cash / Change Funds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Accounts Payable Workflow Project 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smtClean="0"/>
              <a:t>Travel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Year-end 2012</a:t>
            </a:r>
          </a:p>
        </p:txBody>
      </p:sp>
      <p:sp>
        <p:nvSpPr>
          <p:cNvPr id="5529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5529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1B3F96-2218-4335-AD68-0C096A82878E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5530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371600"/>
            <a:ext cx="7391400" cy="4724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Year-end 2012</a:t>
            </a:r>
          </a:p>
        </p:txBody>
      </p:sp>
      <p:sp>
        <p:nvSpPr>
          <p:cNvPr id="5632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8DF08A-FBDF-4429-B6AB-4BEB71AE5813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5632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295400"/>
            <a:ext cx="7467600" cy="49530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Year-end 2012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mtClean="0"/>
              <a:t>Payments to CSBE Vendors</a:t>
            </a:r>
          </a:p>
          <a:p>
            <a:endParaRPr lang="en-US" sz="2400" smtClean="0"/>
          </a:p>
          <a:p>
            <a:pPr algn="just"/>
            <a:r>
              <a:rPr lang="en-US" sz="2400" smtClean="0"/>
              <a:t>Payments to vendors participating in the “Community Small Business Enterprise Program”: (CSBE) have to be paid within 14 calendar days from receipt of billing to the County. </a:t>
            </a:r>
          </a:p>
          <a:p>
            <a:pPr algn="just"/>
            <a:r>
              <a:rPr lang="en-US" sz="2400" smtClean="0"/>
              <a:t>Invoices should be stamped “EXPEDITE”, (CSBE, pay within 14 days).</a:t>
            </a:r>
          </a:p>
          <a:p>
            <a:pPr algn="just"/>
            <a:r>
              <a:rPr lang="en-US" sz="2400" smtClean="0"/>
              <a:t>Please separate these stamped invoices from the daily work submitted to our office so staff can handle expeditiously.</a:t>
            </a: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554CCC-389B-466D-98D8-0280F2D70E84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704342-0EB1-4119-8E27-66BC2E61EBA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800" smtClean="0"/>
              <a:t>Monday, October 1, 2012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Preliminary Reports are available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136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1B8634-1265-4BA8-89F2-F223009E5FF2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8676" name="Title 1"/>
          <p:cNvSpPr>
            <a:spLocks noGrp="1"/>
          </p:cNvSpPr>
          <p:nvPr>
            <p:ph type="title" idx="4294967295"/>
          </p:nvPr>
        </p:nvSpPr>
        <p:spPr>
          <a:xfrm>
            <a:off x="685800" y="381000"/>
            <a:ext cx="7924800" cy="838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Year-end 2012</a:t>
            </a:r>
            <a:br>
              <a:rPr lang="en-US" dirty="0" smtClean="0"/>
            </a:b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endParaRPr lang="en-US" dirty="0" smtClean="0"/>
          </a:p>
        </p:txBody>
      </p:sp>
      <p:sp>
        <p:nvSpPr>
          <p:cNvPr id="113668" name="Content Placeholder 2"/>
          <p:cNvSpPr>
            <a:spLocks noGrp="1"/>
          </p:cNvSpPr>
          <p:nvPr>
            <p:ph idx="4294967295"/>
          </p:nvPr>
        </p:nvSpPr>
        <p:spPr>
          <a:xfrm>
            <a:off x="685800" y="1905000"/>
            <a:ext cx="8001000" cy="4419600"/>
          </a:xfrm>
        </p:spPr>
        <p:txBody>
          <a:bodyPr/>
          <a:lstStyle/>
          <a:p>
            <a:pPr marL="342900" lvl="1" indent="-342900" algn="ctr" eaLnBrk="1" hangingPunct="1">
              <a:buFontTx/>
              <a:buNone/>
            </a:pPr>
            <a:r>
              <a:rPr lang="en-US" b="1" u="sng" smtClean="0"/>
              <a:t>Friday, September 28, 2012</a:t>
            </a:r>
          </a:p>
          <a:p>
            <a:pPr marL="342900" lvl="1" indent="-342900" eaLnBrk="1" hangingPunct="1">
              <a:buFontTx/>
              <a:buNone/>
            </a:pPr>
            <a:r>
              <a:rPr lang="en-US" sz="2400" smtClean="0"/>
              <a:t>Last day to Submit: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z="2400" smtClean="0"/>
              <a:t>Construction or PSA contracts. </a:t>
            </a:r>
          </a:p>
          <a:p>
            <a:pPr marL="342900" lvl="1" indent="-342900" algn="just" eaLnBrk="1" hangingPunct="1">
              <a:buFontTx/>
              <a:buBlip>
                <a:blip r:embed="rId3"/>
              </a:buBlip>
            </a:pPr>
            <a:r>
              <a:rPr lang="en-US" sz="2400" smtClean="0"/>
              <a:t>Purchase Order/Work Order for appropriated funds for FY 2012. (PC’s) for invoices to be entered in Fiscal Year 11/12.</a:t>
            </a:r>
            <a:r>
              <a:rPr lang="en-US" sz="2400" smtClean="0">
                <a:cs typeface="Arial" charset="0"/>
              </a:rPr>
              <a:t> A</a:t>
            </a:r>
            <a:r>
              <a:rPr lang="en-US" sz="2400" b="1" smtClean="0">
                <a:cs typeface="Arial" charset="0"/>
              </a:rPr>
              <a:t>ll releases (POs) for prior year invoices are created prior to 9/30/12 (calendar)</a:t>
            </a:r>
            <a:r>
              <a:rPr lang="en-US" sz="2400" smtClean="0">
                <a:cs typeface="Arial" charset="0"/>
              </a:rPr>
              <a:t>, you </a:t>
            </a:r>
            <a:r>
              <a:rPr lang="en-US" sz="2400" b="1" smtClean="0">
                <a:cs typeface="Arial" charset="0"/>
              </a:rPr>
              <a:t>will not </a:t>
            </a:r>
            <a:r>
              <a:rPr lang="en-US" sz="2400" smtClean="0">
                <a:cs typeface="Arial" charset="0"/>
              </a:rPr>
              <a:t>be able to process corresponding FY 2011-12 invoices for the prior fiscal year, during the dates of October 1, 2012 through October 5, 2012 if PO is not created prior to 9/30/2011.</a:t>
            </a:r>
            <a:endParaRPr lang="en-US" sz="2400" smtClean="0">
              <a:cs typeface="Times New Roman" pitchFamily="18" charset="0"/>
            </a:endParaRP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  <a:p>
            <a:pPr eaLnBrk="1" hangingPunct="1">
              <a:buFontTx/>
              <a:buNone/>
            </a:pPr>
            <a:endParaRPr lang="en-US" sz="2400" smtClean="0"/>
          </a:p>
        </p:txBody>
      </p:sp>
      <p:sp>
        <p:nvSpPr>
          <p:cNvPr id="113669" name="Footer Placeholder 3"/>
          <p:cNvSpPr txBox="1">
            <a:spLocks noGrp="1"/>
          </p:cNvSpPr>
          <p:nvPr/>
        </p:nvSpPr>
        <p:spPr bwMode="auto">
          <a:xfrm>
            <a:off x="28956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/>
              <a:t>Miami-Dade Finance Department</a:t>
            </a:r>
          </a:p>
        </p:txBody>
      </p:sp>
      <p:pic>
        <p:nvPicPr>
          <p:cNvPr id="113670" name="Picture 3" descr="C:\Documents and Settings\floresi\Local Settings\Temporary Internet Files\Content.IE5\K3C5158G\MPj0438951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28600"/>
            <a:ext cx="19812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1" name="Rectangle 6"/>
          <p:cNvSpPr>
            <a:spLocks noChangeArrowheads="1"/>
          </p:cNvSpPr>
          <p:nvPr/>
        </p:nvSpPr>
        <p:spPr bwMode="auto">
          <a:xfrm>
            <a:off x="533400" y="1219200"/>
            <a:ext cx="800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cs typeface="Arial" charset="0"/>
              </a:rPr>
              <a:t>Construction Contracts Payable </a:t>
            </a:r>
            <a:endParaRPr lang="en-US" sz="3600" b="1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16F985-CFC1-480C-A569-0DACF8EE8EF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2467" name="Title 1"/>
          <p:cNvSpPr>
            <a:spLocks noGrp="1"/>
          </p:cNvSpPr>
          <p:nvPr>
            <p:ph type="title" idx="4294967295"/>
          </p:nvPr>
        </p:nvSpPr>
        <p:spPr>
          <a:xfrm>
            <a:off x="685800" y="457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62468" name="Content Placeholder 2"/>
          <p:cNvSpPr>
            <a:spLocks noGrp="1"/>
          </p:cNvSpPr>
          <p:nvPr>
            <p:ph idx="4294967295"/>
          </p:nvPr>
        </p:nvSpPr>
        <p:spPr>
          <a:xfrm>
            <a:off x="533400" y="1905000"/>
            <a:ext cx="8229600" cy="4724400"/>
          </a:xfrm>
        </p:spPr>
        <p:txBody>
          <a:bodyPr/>
          <a:lstStyle/>
          <a:p>
            <a:pPr marL="342900" lvl="1" indent="-342900" algn="ctr" eaLnBrk="1" hangingPunct="1">
              <a:buFontTx/>
              <a:buNone/>
            </a:pPr>
            <a:r>
              <a:rPr lang="en-US" sz="2400" b="1" u="sng" smtClean="0">
                <a:cs typeface="Arial" charset="0"/>
              </a:rPr>
              <a:t>Friday Noon, October 5, 2012  </a:t>
            </a:r>
          </a:p>
          <a:p>
            <a:pPr marL="342900" lvl="1" indent="-342900" eaLnBrk="1" hangingPunct="1">
              <a:buFontTx/>
              <a:buBlip>
                <a:blip r:embed="rId3"/>
              </a:buBlip>
            </a:pPr>
            <a:r>
              <a:rPr lang="en-US" sz="2400" b="1" smtClean="0">
                <a:cs typeface="Arial" charset="0"/>
              </a:rPr>
              <a:t>Last day </a:t>
            </a:r>
            <a:r>
              <a:rPr lang="en-US" sz="2400" smtClean="0">
                <a:cs typeface="Arial" charset="0"/>
              </a:rPr>
              <a:t>to</a:t>
            </a:r>
            <a:r>
              <a:rPr lang="en-US" sz="2400" b="1" smtClean="0">
                <a:cs typeface="Arial" charset="0"/>
              </a:rPr>
              <a:t> </a:t>
            </a:r>
            <a:r>
              <a:rPr lang="en-US" sz="2400" smtClean="0">
                <a:cs typeface="Arial" charset="0"/>
              </a:rPr>
              <a:t>process </a:t>
            </a:r>
            <a:r>
              <a:rPr lang="en-US" sz="2400" b="1" smtClean="0">
                <a:cs typeface="Arial" charset="0"/>
              </a:rPr>
              <a:t>invoices for construction or consultants</a:t>
            </a:r>
            <a:r>
              <a:rPr lang="en-US" sz="2400" smtClean="0">
                <a:cs typeface="Arial" charset="0"/>
              </a:rPr>
              <a:t> for services rendered on or before September 30, 2012.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2400" u="sng" smtClean="0">
                <a:cs typeface="Times New Roman" pitchFamily="18" charset="0"/>
              </a:rPr>
              <a:t>Construction Invoices -</a:t>
            </a:r>
            <a:r>
              <a:rPr lang="en-US" sz="2400" smtClean="0">
                <a:cs typeface="Times New Roman" pitchFamily="18" charset="0"/>
              </a:rPr>
              <a:t> the </a:t>
            </a:r>
            <a:r>
              <a:rPr lang="en-US" sz="2400" b="1" smtClean="0">
                <a:cs typeface="Times New Roman" pitchFamily="18" charset="0"/>
              </a:rPr>
              <a:t>invoice received date on PCHL 1500 </a:t>
            </a:r>
            <a:r>
              <a:rPr lang="en-US" sz="2400" smtClean="0">
                <a:cs typeface="Times New Roman" pitchFamily="18" charset="0"/>
              </a:rPr>
              <a:t>should properly </a:t>
            </a:r>
            <a:r>
              <a:rPr lang="en-US" sz="2400" b="1" smtClean="0">
                <a:cs typeface="Times New Roman" pitchFamily="18" charset="0"/>
              </a:rPr>
              <a:t>show date of 9/30/12 or prior </a:t>
            </a:r>
            <a:r>
              <a:rPr lang="en-US" sz="2400" smtClean="0">
                <a:cs typeface="Times New Roman" pitchFamily="18" charset="0"/>
              </a:rPr>
              <a:t>for all invoices pertaining to FY 2011-12. </a:t>
            </a:r>
            <a:r>
              <a:rPr lang="en-US" sz="2400" b="1" smtClean="0">
                <a:cs typeface="Times New Roman" pitchFamily="18" charset="0"/>
              </a:rPr>
              <a:t>This</a:t>
            </a:r>
            <a:r>
              <a:rPr lang="en-US" sz="2400" smtClean="0">
                <a:cs typeface="Times New Roman" pitchFamily="18" charset="0"/>
              </a:rPr>
              <a:t> </a:t>
            </a:r>
            <a:r>
              <a:rPr lang="en-US" sz="2400" b="1" smtClean="0">
                <a:cs typeface="Times New Roman" pitchFamily="18" charset="0"/>
              </a:rPr>
              <a:t>is the key field in differentiating between fiscal periods</a:t>
            </a:r>
            <a:r>
              <a:rPr lang="en-US" sz="2400" smtClean="0">
                <a:cs typeface="Times New Roman" pitchFamily="18" charset="0"/>
              </a:rPr>
              <a:t>. Invoice Document Sequence assigned will be ICXX12</a:t>
            </a:r>
            <a:r>
              <a:rPr lang="en-US" sz="2400" smtClean="0">
                <a:latin typeface="Arial" charset="0"/>
                <a:cs typeface="Times New Roman" pitchFamily="18" charset="0"/>
              </a:rPr>
              <a:t>.</a:t>
            </a:r>
            <a:endParaRPr lang="en-US" sz="2400" b="1" smtClean="0">
              <a:cs typeface="Arial" charset="0"/>
            </a:endParaRPr>
          </a:p>
          <a:p>
            <a:pPr marL="342900" lvl="1" indent="-342900" eaLnBrk="1" hangingPunct="1">
              <a:buFont typeface="Arial" charset="0"/>
              <a:buChar char="•"/>
            </a:pPr>
            <a:r>
              <a:rPr lang="en-US" sz="2400" smtClean="0">
                <a:cs typeface="Times New Roman" pitchFamily="18" charset="0"/>
              </a:rPr>
              <a:t>If invoice received date field is enter with any date </a:t>
            </a:r>
            <a:r>
              <a:rPr lang="en-US" sz="2400" b="1" smtClean="0">
                <a:cs typeface="Times New Roman" pitchFamily="18" charset="0"/>
              </a:rPr>
              <a:t>AFTER</a:t>
            </a:r>
            <a:r>
              <a:rPr lang="en-US" sz="2400" smtClean="0">
                <a:cs typeface="Times New Roman" pitchFamily="18" charset="0"/>
              </a:rPr>
              <a:t> 09/30/12, it will post in Fiscal 12/13 and document sequence assigned will be CVXX13</a:t>
            </a:r>
            <a:endParaRPr lang="en-US" smtClean="0"/>
          </a:p>
        </p:txBody>
      </p:sp>
      <p:sp>
        <p:nvSpPr>
          <p:cNvPr id="62469" name="Footer Placeholder 3"/>
          <p:cNvSpPr txBox="1">
            <a:spLocks noGrp="1"/>
          </p:cNvSpPr>
          <p:nvPr/>
        </p:nvSpPr>
        <p:spPr bwMode="auto">
          <a:xfrm>
            <a:off x="28956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800"/>
          </a:p>
        </p:txBody>
      </p:sp>
      <p:pic>
        <p:nvPicPr>
          <p:cNvPr id="62470" name="Picture 3" descr="C:\Documents and Settings\floresi\Local Settings\Temporary Internet Files\Content.IE5\BUFROAFV\MCj0431528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TextBox 7"/>
          <p:cNvSpPr txBox="1">
            <a:spLocks noChangeArrowheads="1"/>
          </p:cNvSpPr>
          <p:nvPr/>
        </p:nvSpPr>
        <p:spPr bwMode="auto">
          <a:xfrm>
            <a:off x="1371600" y="1219200"/>
            <a:ext cx="5791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Construction</a:t>
            </a:r>
            <a:r>
              <a:rPr lang="en-US" sz="3200" b="1"/>
              <a:t> </a:t>
            </a:r>
            <a:r>
              <a:rPr lang="en-US" sz="3200"/>
              <a:t>Contracts Payable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BEF9FC-D6F3-4DDF-A646-5502B8723AA1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4515" name="Footer Placeholder 4"/>
          <p:cNvSpPr txBox="1">
            <a:spLocks noGrp="1"/>
          </p:cNvSpPr>
          <p:nvPr/>
        </p:nvSpPr>
        <p:spPr bwMode="auto">
          <a:xfrm>
            <a:off x="28956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/>
              <a:t>Miami-Dade Finance Department</a:t>
            </a: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7924800" cy="8382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30726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66800"/>
            <a:ext cx="8382000" cy="5105400"/>
          </a:xfrm>
          <a:ln>
            <a:solidFill>
              <a:srgbClr val="000099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dirty="0" smtClean="0"/>
              <a:t>PCHL1500 V5.1   	MIAMI-DADE COUNTY ADPICS 5.1                         09/12/2012</a:t>
            </a:r>
            <a:endParaRPr lang="en-US" sz="12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LINK TO:</a:t>
            </a:r>
            <a:r>
              <a:rPr lang="en-US" sz="1200" dirty="0" smtClean="0"/>
              <a:t>                       		INVOICE HEADER ENTRY			2:07 PM</a:t>
            </a:r>
            <a:endParaRPr lang="en-US" sz="1200" b="1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INVOICE SEQ   	:		DOC TYPE   : </a:t>
            </a:r>
            <a:r>
              <a:rPr lang="en-US" sz="1200" dirty="0" smtClean="0"/>
              <a:t>IV </a:t>
            </a:r>
            <a:r>
              <a:rPr lang="en-US" sz="1200" b="1" dirty="0" smtClean="0"/>
              <a:t> 	INVOICE ALL : </a:t>
            </a:r>
            <a:r>
              <a:rPr lang="en-US" sz="1200" dirty="0" smtClean="0"/>
              <a:t>N</a:t>
            </a:r>
            <a:r>
              <a:rPr lang="en-US" sz="1200" b="1" dirty="0" smtClean="0"/>
              <a:t> (Y/N)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INVOICE NO/DESC         	</a:t>
            </a:r>
            <a:r>
              <a:rPr lang="en-US" sz="1200" b="1" u="sng" dirty="0" smtClean="0"/>
              <a:t>:  </a:t>
            </a:r>
            <a:r>
              <a:rPr lang="en-US" sz="1400" b="1" u="sng" dirty="0" smtClean="0">
                <a:solidFill>
                  <a:srgbClr val="22228B"/>
                </a:solidFill>
              </a:rPr>
              <a:t>20040031-WO1-Req1 </a:t>
            </a:r>
            <a:r>
              <a:rPr lang="en-US" sz="1200" b="1" u="sng" dirty="0" smtClean="0"/>
              <a:t>	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</a:rPr>
              <a:t>/ 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SERVICE PERIOD </a:t>
            </a:r>
            <a:r>
              <a:rPr lang="en-US" sz="1200" b="1" dirty="0" smtClean="0"/>
              <a:t>(e.g. </a:t>
            </a:r>
            <a:r>
              <a:rPr lang="en-US" sz="1200" b="1" dirty="0" err="1" smtClean="0"/>
              <a:t>Augt</a:t>
            </a:r>
            <a:r>
              <a:rPr lang="en-US" sz="1200" b="1" dirty="0" smtClean="0"/>
              <a:t> 1 – </a:t>
            </a:r>
            <a:r>
              <a:rPr lang="en-US" sz="1200" b="1" dirty="0" err="1" smtClean="0"/>
              <a:t>Augt</a:t>
            </a:r>
            <a:r>
              <a:rPr lang="en-US" sz="1200" b="1" dirty="0" smtClean="0"/>
              <a:t> 31, 2012)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ACTION INDICATOR     	: </a:t>
            </a:r>
            <a:r>
              <a:rPr lang="en-US" sz="1200" dirty="0" smtClean="0"/>
              <a:t>N </a:t>
            </a:r>
            <a:r>
              <a:rPr lang="en-US" sz="1200" b="1" dirty="0" smtClean="0"/>
              <a:t>            		INTF TYPE  	: </a:t>
            </a:r>
            <a:r>
              <a:rPr lang="en-US" sz="1200" dirty="0" smtClean="0"/>
              <a:t>IV</a:t>
            </a:r>
            <a:r>
              <a:rPr lang="en-US" sz="1200" b="1" dirty="0" smtClean="0"/>
              <a:t>  	VOUCHER NO :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INVOICE DATE	:                		</a:t>
            </a:r>
            <a:r>
              <a:rPr lang="en-US" sz="1400" b="1" dirty="0" smtClean="0">
                <a:solidFill>
                  <a:srgbClr val="000099"/>
                </a:solidFill>
              </a:rPr>
              <a:t>DTE IVC REC : </a:t>
            </a:r>
            <a:r>
              <a:rPr lang="en-US" sz="1600" b="1" u="sng" dirty="0" smtClean="0">
                <a:solidFill>
                  <a:srgbClr val="000099"/>
                </a:solidFill>
              </a:rPr>
              <a:t>9/30/12</a:t>
            </a:r>
            <a:r>
              <a:rPr lang="en-US" sz="1200" b="1" dirty="0" smtClean="0"/>
              <a:t>    	ALT ACCT: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PURCHASE ORDER NO  	:               		NOTE PAD  	:        	   	DEPT :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PO DOC BALANCE    	:             		      CR BAL 	: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PROPERTY ID        	:            		IVC AMT:                   		NET: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VENDOR ID/SUFFIX   	: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DBA NAME          		:                           			 HDR CR AMT :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ADDRESS        		:             	              			MATCH TYPE: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                                                        					STATUS           :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               	CITY:                          			ST:    	ZIP:        	    CTRY: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DISTRIBUTION METHOD: </a:t>
            </a:r>
            <a:r>
              <a:rPr lang="en-US" sz="1200" dirty="0" smtClean="0"/>
              <a:t>D</a:t>
            </a:r>
            <a:r>
              <a:rPr lang="en-US" sz="1200" b="1" dirty="0" smtClean="0"/>
              <a:t>              	SINGLE CHECK: </a:t>
            </a:r>
            <a:r>
              <a:rPr lang="en-US" sz="1200" dirty="0" smtClean="0"/>
              <a:t>N</a:t>
            </a:r>
            <a:r>
              <a:rPr lang="en-US" sz="1200" b="1" dirty="0" smtClean="0"/>
              <a:t>          			LETTERS SENT: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FREIGHT   	                    :                	LIQ DAMAGES  :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OTHER CHARGES              :                                   				F.O.B. POINT    :                                                           							DISC TERMS    :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                                                      					REJECT CODE :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SFX INDEX          SUBOBJ   USERCODE   	PROJCT   	PRJDTL 	GRANT  	GRNTDTL          </a:t>
            </a:r>
            <a:endParaRPr 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dirty="0" smtClean="0"/>
              <a:t>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dirty="0" smtClean="0"/>
              <a:t>F1-HELP	F2-SELECT		F3-DELETE		F4-PRIOR	F5-NEXT 	F6-VIEW DOC  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dirty="0" smtClean="0"/>
              <a:t>             	F8-VIEW SUM  	F9-LINK      		F10-SAVE     	 F11-VW ACCTG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1200" b="1" dirty="0" smtClean="0"/>
              <a:t>G641 – RECORD DOES NOT EXIST, PLEASE TRY AGAIN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C5F364-6A22-41C6-971D-188CBA67638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6563" name="Title 1"/>
          <p:cNvSpPr>
            <a:spLocks noGrp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66564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47800"/>
            <a:ext cx="8305800" cy="4800600"/>
          </a:xfrm>
        </p:spPr>
        <p:txBody>
          <a:bodyPr/>
          <a:lstStyle/>
          <a:p>
            <a:pPr eaLnBrk="1" hangingPunct="1"/>
            <a:r>
              <a:rPr lang="en-US" sz="2400" smtClean="0"/>
              <a:t>To expedite work orders (Purchase Orders) and payments, please provide all necessary documents or information: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000" smtClean="0"/>
              <a:t>A signed Work Order and an authorization assignment if necessary (EDP projects, Surveys, testing, Environmental Test).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000" smtClean="0"/>
              <a:t>Provide an Index code and </a:t>
            </a:r>
            <a:r>
              <a:rPr lang="en-US" sz="2000" b="1" smtClean="0"/>
              <a:t>Sub-object </a:t>
            </a:r>
            <a:r>
              <a:rPr lang="en-US" sz="2000" smtClean="0"/>
              <a:t>for new or revised Work Orders.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000" smtClean="0"/>
              <a:t>Be reminded that MCC Projects/P.O. have an extra approval path (ISD). Please plan accordingly, especially if you have invoices for expenditures incurred during FY 11/12.  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000" smtClean="0"/>
              <a:t>When entering invoices, please remember to check screen 2363 for retainage percentage set up in the P.O.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000" smtClean="0"/>
              <a:t>When entering an invoice, please follow the format for invoice number: </a:t>
            </a:r>
            <a:r>
              <a:rPr lang="en-US" sz="2000" b="1" smtClean="0"/>
              <a:t>Project #-Work order #-Req/Inv/Est # </a:t>
            </a:r>
            <a:r>
              <a:rPr lang="en-US" sz="2000" smtClean="0"/>
              <a:t>for construction, or actual invoice number for consultants if available. Example: (20040031-WO1-Req1).</a:t>
            </a:r>
          </a:p>
          <a:p>
            <a:pPr lvl="1" eaLnBrk="1" hangingPunct="1"/>
            <a:endParaRPr lang="en-US" sz="1900" b="1" smtClean="0"/>
          </a:p>
          <a:p>
            <a:pPr eaLnBrk="1" hangingPunct="1"/>
            <a:endParaRPr lang="en-US" sz="2800" smtClean="0"/>
          </a:p>
        </p:txBody>
      </p:sp>
      <p:sp>
        <p:nvSpPr>
          <p:cNvPr id="66565" name="Footer Placeholder 3"/>
          <p:cNvSpPr txBox="1">
            <a:spLocks noGrp="1"/>
          </p:cNvSpPr>
          <p:nvPr/>
        </p:nvSpPr>
        <p:spPr bwMode="auto">
          <a:xfrm>
            <a:off x="2895600" y="6248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/>
              <a:t>Miami-Dade Finance Department</a:t>
            </a:r>
          </a:p>
        </p:txBody>
      </p:sp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7391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Construction Contracts Payable</a:t>
            </a:r>
          </a:p>
        </p:txBody>
      </p:sp>
      <p:pic>
        <p:nvPicPr>
          <p:cNvPr id="66567" name="Picture 2" descr="C:\Documents and Settings\floresi\Local Settings\Temporary Internet Files\Content.IE5\UDTEY2Q9\MCj0428079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0"/>
            <a:ext cx="1600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B0B502-3577-4564-94F1-BF1CB749862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pPr eaLnBrk="1" hangingPunct="1"/>
            <a:r>
              <a:rPr lang="en-US" sz="4000" smtClean="0"/>
              <a:t>Resolution Updates 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pPr eaLnBrk="1" hangingPunct="1"/>
            <a:r>
              <a:rPr lang="en-US" sz="2000" smtClean="0"/>
              <a:t>Resolution Conversion Intro/Definition</a:t>
            </a:r>
            <a:r>
              <a:rPr lang="en-US" smtClean="0"/>
              <a:t>	</a:t>
            </a:r>
          </a:p>
          <a:p>
            <a:pPr lvl="1" eaLnBrk="1" hangingPunct="1"/>
            <a:r>
              <a:rPr lang="en-US" sz="1800" smtClean="0"/>
              <a:t>Switching from Direct Voucher payment to Purchase Orders.</a:t>
            </a:r>
          </a:p>
          <a:p>
            <a:pPr lvl="1" eaLnBrk="1" hangingPunct="1"/>
            <a:r>
              <a:rPr lang="en-US" sz="1800" smtClean="0"/>
              <a:t>Conversion Process (Creating Contract, BPO’s, PC’s, Posting of Invoices, &amp; Generating/Posting of Vouchers).</a:t>
            </a:r>
          </a:p>
          <a:p>
            <a:pPr lvl="1" eaLnBrk="1" hangingPunct="1"/>
            <a:r>
              <a:rPr lang="en-US" sz="1800" b="1" smtClean="0"/>
              <a:t>All Direct Voucher Payments associated with resolutions are to be forwarded to Finance Compliance Specialist for approval PRIOR to final disbursement.</a:t>
            </a:r>
          </a:p>
          <a:p>
            <a:pPr eaLnBrk="1" hangingPunct="1"/>
            <a:r>
              <a:rPr lang="en-US" sz="2000" smtClean="0"/>
              <a:t>Documentation Needed for Conversion</a:t>
            </a:r>
          </a:p>
          <a:p>
            <a:pPr lvl="1" eaLnBrk="1" hangingPunct="1"/>
            <a:r>
              <a:rPr lang="en-US" sz="1800" smtClean="0"/>
              <a:t>Completed ‘Conversion Documentation Input Form’.</a:t>
            </a:r>
          </a:p>
          <a:p>
            <a:pPr lvl="1" eaLnBrk="1" hangingPunct="1"/>
            <a:r>
              <a:rPr lang="en-US" sz="1800" smtClean="0"/>
              <a:t>Copy of </a:t>
            </a:r>
            <a:r>
              <a:rPr lang="en-US" sz="1800" b="1" smtClean="0"/>
              <a:t>Approved &amp; Executed</a:t>
            </a:r>
            <a:r>
              <a:rPr lang="en-US" sz="1800" smtClean="0"/>
              <a:t> Resolution.</a:t>
            </a:r>
          </a:p>
          <a:p>
            <a:pPr lvl="1" eaLnBrk="1" hangingPunct="1"/>
            <a:r>
              <a:rPr lang="en-US" sz="1800" smtClean="0"/>
              <a:t>Copy of </a:t>
            </a:r>
            <a:r>
              <a:rPr lang="en-US" sz="1800" b="1" smtClean="0"/>
              <a:t>Signed</a:t>
            </a:r>
            <a:r>
              <a:rPr lang="en-US" sz="1800" smtClean="0"/>
              <a:t> Contract Agreement.</a:t>
            </a:r>
          </a:p>
          <a:p>
            <a:pPr lvl="1" eaLnBrk="1" hangingPunct="1"/>
            <a:r>
              <a:rPr lang="en-US" sz="1800" smtClean="0"/>
              <a:t>Verification of </a:t>
            </a:r>
            <a:r>
              <a:rPr lang="en-US" sz="1800" b="1" smtClean="0"/>
              <a:t>DPM registered </a:t>
            </a:r>
            <a:r>
              <a:rPr lang="en-US" sz="1800" smtClean="0"/>
              <a:t>Vendor # on Contract Agreement.</a:t>
            </a:r>
          </a:p>
          <a:p>
            <a:pPr algn="ctr" eaLnBrk="1" hangingPunct="1"/>
            <a:endParaRPr lang="en-US" sz="2000" b="1" u="sng" smtClean="0"/>
          </a:p>
          <a:p>
            <a:pPr algn="ctr" eaLnBrk="1" hangingPunct="1"/>
            <a:r>
              <a:rPr lang="en-US" sz="2000" b="1" u="sng" smtClean="0"/>
              <a:t>ALL NEW RESO/CONTRACTS TO BE ENTERED NEED TO BE DELIVERED BY COB WEDNESDAY SEPTEMBER 19, 2012!!!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4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Sample of Active DPM Registration</a:t>
            </a:r>
          </a:p>
        </p:txBody>
      </p:sp>
      <p:pic>
        <p:nvPicPr>
          <p:cNvPr id="120852" name="Picture 20" descr="DPM r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00200"/>
            <a:ext cx="7543800" cy="4648200"/>
          </a:xfrm>
        </p:spPr>
      </p:pic>
      <p:sp>
        <p:nvSpPr>
          <p:cNvPr id="120853" name="Footer Placeholder 4"/>
          <p:cNvSpPr txBox="1">
            <a:spLocks noGrp="1"/>
          </p:cNvSpPr>
          <p:nvPr/>
        </p:nvSpPr>
        <p:spPr bwMode="auto">
          <a:xfrm>
            <a:off x="2667000" y="63246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800"/>
              <a:t>Miami-Dade Finance Department</a:t>
            </a:r>
          </a:p>
        </p:txBody>
      </p:sp>
      <p:sp>
        <p:nvSpPr>
          <p:cNvPr id="120854" name="Slide Number Placeholder 5"/>
          <p:cNvSpPr txBox="1">
            <a:spLocks noGrp="1"/>
          </p:cNvSpPr>
          <p:nvPr/>
        </p:nvSpPr>
        <p:spPr bwMode="auto">
          <a:xfrm>
            <a:off x="8001000" y="624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C535998-2D9F-408F-AAAC-4EED9811EF48}" type="slidenum">
              <a:rPr lang="en-US" sz="1400"/>
              <a:pPr algn="r"/>
              <a:t>29</a:t>
            </a:fld>
            <a:endParaRPr lang="en-US" sz="140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124200" y="4114800"/>
            <a:ext cx="609600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8600" y="4114800"/>
            <a:ext cx="295275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5FAE6B-39B7-4222-A260-9C3E74838C6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05800" cy="434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200" smtClean="0"/>
              <a:t>Important Dates</a:t>
            </a:r>
          </a:p>
          <a:p>
            <a:pPr eaLnBrk="1" hangingPunct="1"/>
            <a:r>
              <a:rPr lang="en-US" sz="2200" smtClean="0"/>
              <a:t> _  Monday, September 21, 2012 - Encumbrance Liquidation</a:t>
            </a:r>
          </a:p>
          <a:p>
            <a:pPr lvl="1" eaLnBrk="1" hangingPunct="1"/>
            <a:r>
              <a:rPr lang="en-US" sz="2200" smtClean="0"/>
              <a:t>Monday, September 17, 2012 - Authorized Forms Due</a:t>
            </a:r>
          </a:p>
          <a:p>
            <a:pPr lvl="1" eaLnBrk="1" hangingPunct="1"/>
            <a:r>
              <a:rPr lang="en-US" sz="2200" smtClean="0"/>
              <a:t>Friday, September 28, 2012-First Accounts Payable Cutoff</a:t>
            </a:r>
          </a:p>
          <a:p>
            <a:pPr lvl="1" eaLnBrk="1" hangingPunct="1"/>
            <a:r>
              <a:rPr lang="en-US" sz="2200" smtClean="0"/>
              <a:t>Monday, October 1, 2012 - 1</a:t>
            </a:r>
            <a:r>
              <a:rPr lang="en-US" sz="2200" baseline="30000" smtClean="0"/>
              <a:t>st</a:t>
            </a:r>
            <a:r>
              <a:rPr lang="en-US" sz="2200" smtClean="0"/>
              <a:t> Preliminary Reports </a:t>
            </a:r>
          </a:p>
          <a:p>
            <a:pPr lvl="1" eaLnBrk="1" hangingPunct="1"/>
            <a:r>
              <a:rPr lang="en-US" sz="2200" smtClean="0"/>
              <a:t>Friday, October 5, 2012 (noon) – FINAL-Accounts Payable Cutoff</a:t>
            </a:r>
          </a:p>
          <a:p>
            <a:pPr lvl="1" eaLnBrk="1" hangingPunct="1"/>
            <a:r>
              <a:rPr lang="en-US" sz="2200" smtClean="0"/>
              <a:t>Saturday, October 6, 2012 – On-Demand Preliminary Reports will be available</a:t>
            </a:r>
          </a:p>
          <a:p>
            <a:pPr lvl="1" eaLnBrk="1" hangingPunct="1"/>
            <a:r>
              <a:rPr lang="en-US" sz="2200" smtClean="0"/>
              <a:t>Tuesday, October 09, 2012 - 2</a:t>
            </a:r>
            <a:r>
              <a:rPr lang="en-US" sz="2200" baseline="30000" smtClean="0"/>
              <a:t>nd</a:t>
            </a:r>
            <a:r>
              <a:rPr lang="en-US" sz="2200" smtClean="0"/>
              <a:t> Preliminary Paper Reports</a:t>
            </a:r>
          </a:p>
          <a:p>
            <a:pPr lvl="1" eaLnBrk="1" hangingPunct="1"/>
            <a:r>
              <a:rPr lang="en-US" sz="2200" smtClean="0"/>
              <a:t>Friday, October 12, 2012 - G/L Final Closing</a:t>
            </a:r>
          </a:p>
        </p:txBody>
      </p:sp>
      <p:pic>
        <p:nvPicPr>
          <p:cNvPr id="21509" name="Picture 8" descr="MCj0409945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86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706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9D1E0AC-7A6E-44B8-94AE-303E13E31E6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Resolution Conversion</a:t>
            </a:r>
          </a:p>
        </p:txBody>
      </p:sp>
      <p:sp>
        <p:nvSpPr>
          <p:cNvPr id="70660" name="Text Box 706"/>
          <p:cNvSpPr txBox="1">
            <a:spLocks noChangeArrowheads="1"/>
          </p:cNvSpPr>
          <p:nvPr/>
        </p:nvSpPr>
        <p:spPr bwMode="auto">
          <a:xfrm>
            <a:off x="1676400" y="18288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0661" name="Text Box 1029"/>
          <p:cNvSpPr txBox="1">
            <a:spLocks noChangeArrowheads="1"/>
          </p:cNvSpPr>
          <p:nvPr/>
        </p:nvSpPr>
        <p:spPr bwMode="auto">
          <a:xfrm>
            <a:off x="1066800" y="19812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2775" name="Content Placeholder 7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/>
              <a:t>Vendor Registration</a:t>
            </a:r>
          </a:p>
          <a:p>
            <a:pPr lvl="1" eaLnBrk="1" hangingPunct="1">
              <a:defRPr/>
            </a:pPr>
            <a:r>
              <a:rPr lang="en-US" sz="1800" dirty="0" smtClean="0"/>
              <a:t>Verify that vendor is DPM registered in FAMIS screen 9520 or 9600 PRIOR to submitting paperwork to our office.</a:t>
            </a:r>
          </a:p>
          <a:p>
            <a:pPr lvl="1" eaLnBrk="1" hangingPunct="1">
              <a:defRPr/>
            </a:pPr>
            <a:r>
              <a:rPr lang="en-US" sz="1800" dirty="0" smtClean="0"/>
              <a:t>If vendor is </a:t>
            </a:r>
            <a:r>
              <a:rPr lang="en-US" sz="1800" u="sng" dirty="0" smtClean="0"/>
              <a:t>not</a:t>
            </a:r>
            <a:r>
              <a:rPr lang="en-US" sz="1800" dirty="0" smtClean="0"/>
              <a:t> registered have the vendor download the registration package at the DPM website &amp; submit registration to DPM.  </a:t>
            </a:r>
            <a:r>
              <a:rPr lang="en-US" sz="1800" dirty="0" smtClean="0">
                <a:hlinkClick r:id="rId3"/>
              </a:rPr>
              <a:t>www.miamidade.gov/dpm/doing_business_with_us.asp</a:t>
            </a:r>
            <a:endParaRPr lang="en-US" sz="1800" dirty="0" smtClean="0"/>
          </a:p>
          <a:p>
            <a:pPr marL="0" indent="0">
              <a:buFontTx/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990600"/>
          </a:xfrm>
        </p:spPr>
        <p:txBody>
          <a:bodyPr/>
          <a:lstStyle/>
          <a:p>
            <a:r>
              <a:rPr lang="en-US" smtClean="0"/>
              <a:t>Resolution Conversion-Update</a:t>
            </a: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5334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100" smtClean="0"/>
              <a:t>Ordinance Number 10-47 Adopted 07/08/2010</a:t>
            </a:r>
          </a:p>
          <a:p>
            <a:r>
              <a:rPr lang="en-US" sz="2000" smtClean="0"/>
              <a:t>Amended the Code of Miami-Dade to exempt certain transactions and purchases from the standard County vendor affidavit and registration requirements.</a:t>
            </a:r>
          </a:p>
          <a:p>
            <a:r>
              <a:rPr lang="en-US" sz="2000" smtClean="0"/>
              <a:t>Waiving of </a:t>
            </a:r>
            <a:r>
              <a:rPr lang="en-US" sz="2000" b="1" u="sng" smtClean="0"/>
              <a:t>regular</a:t>
            </a:r>
            <a:r>
              <a:rPr lang="en-US" sz="2000" smtClean="0"/>
              <a:t> registration requirements for the following services:</a:t>
            </a:r>
          </a:p>
          <a:p>
            <a:pPr lvl="1"/>
            <a:r>
              <a:rPr lang="en-US" sz="1600" smtClean="0"/>
              <a:t>Purchase of land</a:t>
            </a:r>
          </a:p>
          <a:p>
            <a:pPr lvl="1"/>
            <a:r>
              <a:rPr lang="en-US" sz="1600" smtClean="0"/>
              <a:t>Lease of vehicles for county officials</a:t>
            </a:r>
          </a:p>
          <a:p>
            <a:pPr lvl="1"/>
            <a:r>
              <a:rPr lang="en-US" sz="1600" smtClean="0"/>
              <a:t>Engagement of performers, honorariums or trainers</a:t>
            </a:r>
          </a:p>
          <a:p>
            <a:pPr lvl="1"/>
            <a:r>
              <a:rPr lang="en-US" sz="1600" smtClean="0"/>
              <a:t>Historical preservation services </a:t>
            </a:r>
          </a:p>
          <a:p>
            <a:pPr lvl="1"/>
            <a:r>
              <a:rPr lang="en-US" sz="1600" smtClean="0"/>
              <a:t>Rehabilitative services (such as courses/trainings for ex-offenders)</a:t>
            </a:r>
          </a:p>
          <a:p>
            <a:pPr lvl="1"/>
            <a:r>
              <a:rPr lang="en-US" sz="1600" smtClean="0"/>
              <a:t>Cable and satellite services; video conferencing services</a:t>
            </a:r>
          </a:p>
          <a:p>
            <a:pPr lvl="1"/>
            <a:r>
              <a:rPr lang="en-US" sz="1600" smtClean="0"/>
              <a:t>Dental services for inmates</a:t>
            </a:r>
          </a:p>
          <a:p>
            <a:pPr lvl="1"/>
            <a:r>
              <a:rPr lang="en-US" sz="1600" smtClean="0"/>
              <a:t>Tutoring services</a:t>
            </a:r>
          </a:p>
          <a:p>
            <a:pPr lvl="1"/>
            <a:r>
              <a:rPr lang="en-US" sz="1600" smtClean="0"/>
              <a:t>Animal medication purchases; animal care services and shipment of animals</a:t>
            </a:r>
          </a:p>
          <a:p>
            <a:pPr lvl="1"/>
            <a:r>
              <a:rPr lang="en-US" sz="1600" smtClean="0"/>
              <a:t>Anti-venom purchases</a:t>
            </a:r>
          </a:p>
        </p:txBody>
      </p:sp>
      <p:sp>
        <p:nvSpPr>
          <p:cNvPr id="7270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727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DEA11-1C49-4E5B-BB04-2DC16F29E41D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Resolution Conversion-Update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r>
              <a:rPr lang="en-US" sz="2400" smtClean="0"/>
              <a:t>Business/Entity Information Form needs to be filled out by the vendor and provided to the user department with W-9 Form.</a:t>
            </a:r>
          </a:p>
          <a:p>
            <a:r>
              <a:rPr lang="en-US" sz="2400" smtClean="0"/>
              <a:t>This will be the form that vendors providing the above services will need to complete in order to be registered with Miami-Dade County and be paid timely.</a:t>
            </a:r>
          </a:p>
          <a:p>
            <a:r>
              <a:rPr lang="en-US" sz="2400" smtClean="0"/>
              <a:t>For more information on the form and process please contact ISD, Procurement Division, Vendor Services at 305-375-5773.</a:t>
            </a:r>
          </a:p>
        </p:txBody>
      </p:sp>
      <p:sp>
        <p:nvSpPr>
          <p:cNvPr id="7373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737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62B1F5-2DF6-47DD-827A-1CEAFE04A0CE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Business/Entity Information Form</a:t>
            </a:r>
          </a:p>
        </p:txBody>
      </p:sp>
      <p:sp>
        <p:nvSpPr>
          <p:cNvPr id="74754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Front	</a:t>
            </a:r>
          </a:p>
        </p:txBody>
      </p:sp>
      <p:pic>
        <p:nvPicPr>
          <p:cNvPr id="7475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154238"/>
            <a:ext cx="3135313" cy="3951287"/>
          </a:xfrm>
          <a:ln w="19050">
            <a:solidFill>
              <a:schemeClr val="tx1"/>
            </a:solidFill>
          </a:ln>
        </p:spPr>
      </p:pic>
      <p:sp>
        <p:nvSpPr>
          <p:cNvPr id="74756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mtClean="0"/>
              <a:t>Back</a:t>
            </a:r>
          </a:p>
        </p:txBody>
      </p:sp>
      <p:sp>
        <p:nvSpPr>
          <p:cNvPr id="74757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747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747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11BA16-7E81-4E5E-8047-1650B02056A0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747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174875"/>
            <a:ext cx="3124200" cy="391001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AED3E8-8523-4A30-A935-F26F466FF65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Unclaimed Checks Website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eaLnBrk="1" hangingPunct="1"/>
            <a:r>
              <a:rPr lang="en-US" sz="2100" b="1" smtClean="0"/>
              <a:t>USE WEBSITE, IT’S BEEN AVAILABLE SINCE 11/2006</a:t>
            </a:r>
          </a:p>
          <a:p>
            <a:pPr eaLnBrk="1" hangingPunct="1"/>
            <a:r>
              <a:rPr lang="en-US" sz="2000" b="1" smtClean="0">
                <a:hlinkClick r:id="rId3"/>
              </a:rPr>
              <a:t>http://wsintra.miamidade.gov/UnClaimedChecks/enterUNCC.do</a:t>
            </a:r>
            <a:endParaRPr lang="en-US" sz="2000" b="1" smtClean="0"/>
          </a:p>
          <a:p>
            <a:pPr eaLnBrk="1" hangingPunct="1"/>
            <a:r>
              <a:rPr lang="en-US" sz="2100" b="1" smtClean="0"/>
              <a:t>Please refer to Florida Statue 717 for the Timeliness of Payments.</a:t>
            </a:r>
          </a:p>
          <a:p>
            <a:pPr eaLnBrk="1" hangingPunct="1"/>
            <a:r>
              <a:rPr lang="en-US" sz="2100" b="1" u="sng" smtClean="0"/>
              <a:t>April 30, 2013 </a:t>
            </a:r>
            <a:r>
              <a:rPr lang="en-US" sz="2100" b="1" smtClean="0"/>
              <a:t>is the deadline to file with the State of Florida for unclaimed property; therefore, please clean out the stale dated checks for the 2011 and prior calendar years for your departments on or before March 30, 2013.</a:t>
            </a:r>
          </a:p>
          <a:p>
            <a:pPr eaLnBrk="1" hangingPunct="1"/>
            <a:r>
              <a:rPr lang="en-US" sz="2100" b="1" smtClean="0"/>
              <a:t>Due Diligence letters are sent on a semi-annual basis in order to attempt to make contact with the payee (owners) of these unclaimed checks, but we still need your help!!</a:t>
            </a:r>
          </a:p>
          <a:p>
            <a:pPr eaLnBrk="1" hangingPunct="1">
              <a:buFontTx/>
              <a:buNone/>
            </a:pPr>
            <a:endParaRPr lang="en-US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8089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F16171-EDD0-4595-BCD0-B6BCE61FA7ED}" type="slidenum">
              <a:rPr lang="en-US" smtClean="0"/>
              <a:pPr/>
              <a:t>35</a:t>
            </a:fld>
            <a:endParaRPr lang="en-US" smtClean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"/>
            <a:ext cx="7467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8192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4A6AD7-0C69-4AC9-B987-8659B196533E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"/>
            <a:ext cx="75438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EDE5CA-6683-4B2E-A9BD-B7608646AA2C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900" b="1" smtClean="0"/>
          </a:p>
          <a:p>
            <a:pPr eaLnBrk="1" hangingPunct="1">
              <a:buFontTx/>
              <a:buNone/>
            </a:pPr>
            <a:endParaRPr lang="en-US" sz="2900" b="1" smtClean="0"/>
          </a:p>
          <a:p>
            <a:pPr eaLnBrk="1" hangingPunct="1">
              <a:buFontTx/>
              <a:buNone/>
            </a:pPr>
            <a:endParaRPr lang="en-US" sz="2900" smtClean="0"/>
          </a:p>
        </p:txBody>
      </p:sp>
      <p:pic>
        <p:nvPicPr>
          <p:cNvPr id="8294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7200"/>
            <a:ext cx="625633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849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1C2501-DF60-49AE-BE79-78A8BA78DCB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57912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b="1" smtClean="0"/>
          </a:p>
          <a:p>
            <a:pPr algn="ctr" eaLnBrk="1" hangingPunct="1">
              <a:buFontTx/>
              <a:buNone/>
            </a:pPr>
            <a:endParaRPr lang="en-US" b="1" smtClean="0"/>
          </a:p>
          <a:p>
            <a:pPr algn="ctr" eaLnBrk="1" hangingPunct="1">
              <a:buFontTx/>
              <a:buNone/>
            </a:pPr>
            <a:endParaRPr lang="en-US" sz="2900" b="1" smtClean="0"/>
          </a:p>
        </p:txBody>
      </p:sp>
      <p:pic>
        <p:nvPicPr>
          <p:cNvPr id="8499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74675"/>
            <a:ext cx="36576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"/>
            <a:ext cx="3657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870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74DE5A-36F3-4A17-9E72-DC0A328244E9}" type="slidenum">
              <a:rPr lang="en-US" smtClean="0"/>
              <a:pPr/>
              <a:t>39</a:t>
            </a:fld>
            <a:endParaRPr lang="en-US" smtClean="0"/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57200"/>
            <a:ext cx="4611688" cy="565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6487D2-F48C-49B6-B1C0-384591C1FDC8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0"/>
            <a:ext cx="7772400" cy="3048000"/>
          </a:xfrm>
        </p:spPr>
        <p:txBody>
          <a:bodyPr/>
          <a:lstStyle/>
          <a:p>
            <a:pPr marL="457200" lvl="1" indent="-228600" eaLnBrk="1" hangingPunct="1">
              <a:buFontTx/>
              <a:buBlip>
                <a:blip r:embed="rId3"/>
              </a:buBlip>
            </a:pPr>
            <a:r>
              <a:rPr lang="en-US" smtClean="0"/>
              <a:t> Last day to submit to Patrick Price - Accounting and Reporting.</a:t>
            </a:r>
          </a:p>
          <a:p>
            <a:pPr marL="457200" lvl="1" indent="-228600" eaLnBrk="1" hangingPunct="1">
              <a:buFontTx/>
              <a:buNone/>
            </a:pPr>
            <a:r>
              <a:rPr lang="en-US" smtClean="0"/>
              <a:t>Excel Spreadsheet of liquidations of encumbrances.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mtClean="0"/>
              <a:t>NOTE: Liquidated purchase orders CANNOT be re-encumbered and will be closed in ADPICS.            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784225" y="1447800"/>
            <a:ext cx="7597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Monday, September 21, 2012</a:t>
            </a:r>
          </a:p>
          <a:p>
            <a:pPr algn="ctr">
              <a:spcBef>
                <a:spcPct val="50000"/>
              </a:spcBef>
            </a:pPr>
            <a:r>
              <a:rPr lang="en-US" sz="3200"/>
              <a:t>Liquidation of Encumbrances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880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50C396-AA5E-4490-904E-2FAABEA3777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8067" name="Rectangle 2"/>
          <p:cNvSpPr>
            <a:spLocks noChangeArrowheads="1"/>
          </p:cNvSpPr>
          <p:nvPr/>
        </p:nvSpPr>
        <p:spPr bwMode="auto">
          <a:xfrm>
            <a:off x="838200" y="381000"/>
            <a:ext cx="7696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Year-end 2012</a:t>
            </a:r>
          </a:p>
        </p:txBody>
      </p:sp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304800" y="1219200"/>
            <a:ext cx="5943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/>
              <a:t>ACH PAYMENTS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81000" y="1676400"/>
            <a:ext cx="84582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200"/>
              <a:t>  Forms available at website: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en-US" u="sng">
                <a:solidFill>
                  <a:srgbClr val="3333CC"/>
                </a:solidFill>
                <a:hlinkClick r:id="rId4"/>
              </a:rPr>
              <a:t>http://intra.miamidade.gov/Finance</a:t>
            </a:r>
            <a:r>
              <a:rPr lang="en-US" u="sng">
                <a:solidFill>
                  <a:srgbClr val="3333CC"/>
                </a:solidFill>
              </a:rPr>
              <a:t>/#</a:t>
            </a:r>
            <a:r>
              <a:rPr lang="en-US">
                <a:solidFill>
                  <a:srgbClr val="3333CC"/>
                </a:solidFill>
              </a:rPr>
              <a:t>  	or at </a:t>
            </a:r>
            <a:r>
              <a:rPr lang="en-US" u="sng">
                <a:solidFill>
                  <a:srgbClr val="3333CC"/>
                </a:solidFill>
              </a:rPr>
              <a:t>www.miamidade.gov/finance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200"/>
              <a:t>  Please encourage all vendors to sign up for this program.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200"/>
              <a:t>  Reduces unclaimed checks.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200"/>
              <a:t> Expedites availability of funds to vendors.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200"/>
              <a:t> Reduces emergency checks.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200"/>
              <a:t>Finance is now e-mailing deposit notifications to our vendor                 	community that have signed up for the program.</a:t>
            </a:r>
          </a:p>
          <a:p>
            <a:pPr>
              <a:spcBef>
                <a:spcPct val="5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200"/>
              <a:t>Enclosures for these payments will need to be sent to the vendor by the 	user department.  </a:t>
            </a:r>
          </a:p>
          <a:p>
            <a:pPr>
              <a:spcBef>
                <a:spcPct val="50000"/>
              </a:spcBef>
              <a:buClr>
                <a:srgbClr val="FF6600"/>
              </a:buClr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sz="3400" smtClean="0">
                <a:cs typeface="Times New Roman" pitchFamily="18" charset="0"/>
              </a:rPr>
              <a:t>ACH Continued</a:t>
            </a:r>
            <a:br>
              <a:rPr lang="en-US" sz="3400" smtClean="0">
                <a:cs typeface="Times New Roman" pitchFamily="18" charset="0"/>
              </a:rPr>
            </a:br>
            <a:r>
              <a:rPr lang="en-US" sz="3400" smtClean="0">
                <a:cs typeface="Times New Roman" pitchFamily="18" charset="0"/>
              </a:rPr>
              <a:t>Vendor Receiving ACH E-Mail Notification</a:t>
            </a:r>
            <a:endParaRPr lang="en-US" sz="3400" smtClean="0"/>
          </a:p>
        </p:txBody>
      </p:sp>
      <p:sp>
        <p:nvSpPr>
          <p:cNvPr id="901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Miami-Dade Finance Department</a:t>
            </a:r>
          </a:p>
        </p:txBody>
      </p:sp>
      <p:sp>
        <p:nvSpPr>
          <p:cNvPr id="901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9C4CD6-8C21-4DF8-9250-ACADAD21300E}" type="slidenum">
              <a:rPr lang="en-US" smtClean="0">
                <a:solidFill>
                  <a:srgbClr val="000000"/>
                </a:solidFill>
              </a:rPr>
              <a:pPr/>
              <a:t>41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90116" name="Picture 2"/>
          <p:cNvPicPr>
            <a:picLocks noChangeAspect="1" noChangeArrowheads="1"/>
          </p:cNvPicPr>
          <p:nvPr/>
        </p:nvPicPr>
        <p:blipFill>
          <a:blip r:embed="rId2" cstate="print"/>
          <a:srcRect l="47154" b="6935"/>
          <a:stretch>
            <a:fillRect/>
          </a:stretch>
        </p:blipFill>
        <p:spPr bwMode="auto">
          <a:xfrm>
            <a:off x="487363" y="2057400"/>
            <a:ext cx="8229600" cy="409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4495800" y="4876800"/>
            <a:ext cx="609600" cy="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1975" y="4876800"/>
            <a:ext cx="295275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911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3D3A0D-9B76-47B4-89A1-A10DC19ACAF8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91139" name="Rectangle 2"/>
          <p:cNvSpPr>
            <a:spLocks noChangeArrowheads="1"/>
          </p:cNvSpPr>
          <p:nvPr/>
        </p:nvSpPr>
        <p:spPr bwMode="auto">
          <a:xfrm>
            <a:off x="762000" y="228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Year-end 2012</a:t>
            </a:r>
          </a:p>
        </p:txBody>
      </p:sp>
      <p:sp>
        <p:nvSpPr>
          <p:cNvPr id="91140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/>
              <a:t>VENDOR PAYMENT INQUIRY WEB APPLICATION</a:t>
            </a: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861060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/>
              <a:t>Continue to introduce vendors to this site and what it provides.</a:t>
            </a:r>
          </a:p>
          <a:p>
            <a:pPr marL="285750" indent="-285750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/>
              <a:t>Reduces telephone payment inquiries.</a:t>
            </a:r>
          </a:p>
          <a:p>
            <a:pPr marL="285750" indent="-285750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/>
              <a:t>History in website for checks and invoices issued for 4 fiscal years to date.</a:t>
            </a:r>
          </a:p>
          <a:p>
            <a:pPr marL="285750" indent="-285750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/>
              <a:t>Ability to track the entire cycle of an invoice.</a:t>
            </a:r>
          </a:p>
          <a:p>
            <a:pPr marL="285750" indent="-285750">
              <a:spcBef>
                <a:spcPct val="30000"/>
              </a:spcBef>
              <a:buClr>
                <a:srgbClr val="FF6600"/>
              </a:buClr>
              <a:buFont typeface="Wingdings" pitchFamily="2" charset="2"/>
              <a:buChar char="ü"/>
            </a:pPr>
            <a:r>
              <a:rPr lang="en-US"/>
              <a:t>Contact information for cycle of invoice is the Departments A/P Liaison.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066800"/>
          </a:xfrm>
        </p:spPr>
        <p:txBody>
          <a:bodyPr/>
          <a:lstStyle/>
          <a:p>
            <a:r>
              <a:rPr lang="en-US" b="1" smtClean="0"/>
              <a:t>P-Card Reminders</a:t>
            </a:r>
          </a:p>
        </p:txBody>
      </p:sp>
      <p:sp>
        <p:nvSpPr>
          <p:cNvPr id="93186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sz="2400" smtClean="0"/>
              <a:t>Review monthly reconciliation carefully &amp; question those items that do not appear to be for the proper use of public funds and/or not eligible. </a:t>
            </a:r>
          </a:p>
          <a:p>
            <a:pPr lvl="2">
              <a:buFont typeface="Times New Roman" pitchFamily="18" charset="0"/>
              <a:buChar char="–"/>
            </a:pPr>
            <a:r>
              <a:rPr lang="en-US" sz="2000" smtClean="0"/>
              <a:t>Parking Citations</a:t>
            </a:r>
          </a:p>
          <a:p>
            <a:pPr lvl="2">
              <a:buFont typeface="Times New Roman" pitchFamily="18" charset="0"/>
              <a:buChar char="–"/>
            </a:pPr>
            <a:r>
              <a:rPr lang="en-US" sz="2000" smtClean="0"/>
              <a:t>Plants</a:t>
            </a:r>
          </a:p>
          <a:p>
            <a:pPr lvl="2">
              <a:buFont typeface="Times New Roman" pitchFamily="18" charset="0"/>
              <a:buChar char="–"/>
            </a:pPr>
            <a:r>
              <a:rPr lang="en-US" sz="2000" smtClean="0"/>
              <a:t>Food</a:t>
            </a:r>
          </a:p>
          <a:p>
            <a:pPr lvl="2">
              <a:buFont typeface="Times New Roman" pitchFamily="18" charset="0"/>
              <a:buChar char="–"/>
            </a:pPr>
            <a:r>
              <a:rPr lang="en-US" sz="2000" smtClean="0"/>
              <a:t>Parties</a:t>
            </a:r>
            <a:endParaRPr lang="en-US" sz="1600" smtClean="0"/>
          </a:p>
          <a:p>
            <a:r>
              <a:rPr lang="en-US" sz="2400" smtClean="0"/>
              <a:t>Avoid fees imposed by the airlines for calling customer service and ordering a paper ticket – use (e-tickets).</a:t>
            </a:r>
          </a:p>
          <a:p>
            <a:endParaRPr lang="en-US" sz="2400" smtClean="0"/>
          </a:p>
          <a:p>
            <a:r>
              <a:rPr lang="en-US" sz="2400" smtClean="0"/>
              <a:t>Travel Requests should be properly authorized by the Office of the Mayor or designee when applicable.  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</p:txBody>
      </p:sp>
      <p:sp>
        <p:nvSpPr>
          <p:cNvPr id="931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DDBC10-2FE4-45D2-B45F-FBC8B946254A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066800"/>
          </a:xfrm>
        </p:spPr>
        <p:txBody>
          <a:bodyPr/>
          <a:lstStyle/>
          <a:p>
            <a:r>
              <a:rPr lang="en-US" b="1" smtClean="0"/>
              <a:t>P-Card Reminders </a:t>
            </a:r>
            <a:r>
              <a:rPr lang="en-US" sz="4000" b="1" smtClean="0"/>
              <a:t>(Continued)</a:t>
            </a:r>
          </a:p>
        </p:txBody>
      </p:sp>
      <p:sp>
        <p:nvSpPr>
          <p:cNvPr id="94210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pPr>
              <a:buFontTx/>
              <a:buNone/>
            </a:pPr>
            <a:endParaRPr lang="en-US" sz="2400" smtClean="0"/>
          </a:p>
          <a:p>
            <a:r>
              <a:rPr lang="en-US" sz="2400" smtClean="0"/>
              <a:t>No premium air fares allowed.</a:t>
            </a:r>
          </a:p>
          <a:p>
            <a:endParaRPr lang="en-US" sz="2400" smtClean="0"/>
          </a:p>
          <a:p>
            <a:r>
              <a:rPr lang="en-US" sz="2400" smtClean="0"/>
              <a:t>Avoid splitting purchases unless it’s part of the normal. course of business. </a:t>
            </a:r>
          </a:p>
          <a:p>
            <a:pPr lvl="2">
              <a:buFont typeface="Times New Roman" pitchFamily="18" charset="0"/>
              <a:buChar char="–"/>
            </a:pPr>
            <a:r>
              <a:rPr lang="en-US" sz="2000" smtClean="0"/>
              <a:t>Building Permits</a:t>
            </a:r>
          </a:p>
          <a:p>
            <a:pPr lvl="2">
              <a:buFont typeface="Times New Roman" pitchFamily="18" charset="0"/>
              <a:buChar char="–"/>
            </a:pPr>
            <a:r>
              <a:rPr lang="en-US" sz="2000" smtClean="0"/>
              <a:t>Registrations </a:t>
            </a:r>
          </a:p>
          <a:p>
            <a:endParaRPr lang="en-US" sz="2400" smtClean="0"/>
          </a:p>
          <a:p>
            <a:r>
              <a:rPr lang="en-US" sz="2400" smtClean="0"/>
              <a:t>If sales tax is charged please try to get reimbursed.</a:t>
            </a:r>
          </a:p>
          <a:p>
            <a:pPr lvl="2">
              <a:buFont typeface="Times New Roman" pitchFamily="18" charset="0"/>
              <a:buChar char="–"/>
            </a:pPr>
            <a:endParaRPr lang="en-US" sz="2000" smtClean="0"/>
          </a:p>
          <a:p>
            <a:endParaRPr lang="en-US" sz="2400" smtClean="0"/>
          </a:p>
        </p:txBody>
      </p:sp>
      <p:sp>
        <p:nvSpPr>
          <p:cNvPr id="942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942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04C616-C32B-46C6-AF85-F5189C0D92E8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3200" b="1" smtClean="0"/>
              <a:t>P/T- Credit Card Reminders (Continued)</a:t>
            </a:r>
            <a:endParaRPr lang="en-US" sz="3200" smtClean="0"/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914400"/>
            <a:ext cx="8001000" cy="502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smtClean="0"/>
              <a:t>Hurricane/POD card Reminder-</a:t>
            </a:r>
            <a:r>
              <a:rPr lang="en-US" sz="2000" smtClean="0"/>
              <a:t>When a “Hurricane Watch” is declared by local authorities </a:t>
            </a:r>
            <a:r>
              <a:rPr lang="en-US" sz="2000" u="sng" smtClean="0"/>
              <a:t>all</a:t>
            </a:r>
            <a:r>
              <a:rPr lang="en-US" sz="2000" smtClean="0"/>
              <a:t> P-cards which are approved annually by the Department Directors via the ‘Hurricane Form’ will be raised to their appropriate levels. </a:t>
            </a:r>
            <a:r>
              <a:rPr lang="en-US" sz="2000" b="1" smtClean="0"/>
              <a:t>POD</a:t>
            </a:r>
            <a:r>
              <a:rPr lang="en-US" sz="2000" smtClean="0"/>
              <a:t> cards will also be increased to their ‘normal’ set limits.</a:t>
            </a:r>
          </a:p>
          <a:p>
            <a:pPr>
              <a:lnSpc>
                <a:spcPct val="80000"/>
              </a:lnSpc>
            </a:pPr>
            <a:r>
              <a:rPr lang="en-US" sz="2000" b="1" smtClean="0"/>
              <a:t>Reminder to cardholders – NO cardholder </a:t>
            </a:r>
            <a:r>
              <a:rPr lang="en-US" sz="2000" smtClean="0"/>
              <a:t>is allowed to share their assigned credit card number with any other County employee. This is clearly stated in the P-card agreement signed by the cardholder and Department Director. This is done for the protection of the credit card program/County. All transactions </a:t>
            </a:r>
            <a:r>
              <a:rPr lang="en-US" sz="2000" u="sng" smtClean="0"/>
              <a:t>have</a:t>
            </a:r>
            <a:r>
              <a:rPr lang="en-US" sz="2000" smtClean="0"/>
              <a:t> be completed by the cardholder themselves. (i.e. job advertisings for job openings)</a:t>
            </a:r>
          </a:p>
          <a:p>
            <a:pPr>
              <a:lnSpc>
                <a:spcPct val="80000"/>
              </a:lnSpc>
            </a:pPr>
            <a:r>
              <a:rPr lang="en-US" sz="2000" b="1" smtClean="0"/>
              <a:t>Sunpass </a:t>
            </a:r>
            <a:r>
              <a:rPr lang="en-US" sz="2400" b="1" smtClean="0"/>
              <a:t>– </a:t>
            </a:r>
            <a:r>
              <a:rPr lang="en-US" sz="2000" smtClean="0"/>
              <a:t>As per the Mayor’s directive, </a:t>
            </a:r>
            <a:r>
              <a:rPr lang="en-US" sz="2000" b="1" smtClean="0"/>
              <a:t>ALL</a:t>
            </a:r>
            <a:r>
              <a:rPr lang="en-US" sz="2000" smtClean="0"/>
              <a:t> departments must have Sunpass transponders assigned to all their fleet vehicles. These payments </a:t>
            </a:r>
            <a:r>
              <a:rPr lang="en-US" sz="2000" b="1" smtClean="0"/>
              <a:t>must</a:t>
            </a:r>
            <a:r>
              <a:rPr lang="en-US" sz="2000" smtClean="0"/>
              <a:t> be made with a county issued P-card. Departments are responsible for tracking the assignment of these transponders to assigned staff and corresponding vehicle tag numbers with the Sunpass vendor.</a:t>
            </a:r>
            <a:endParaRPr lang="en-US" sz="20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smtClean="0"/>
              <a:t>                                               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smtClean="0"/>
              <a:t> </a:t>
            </a:r>
            <a:endParaRPr lang="en-US" sz="2400" smtClean="0"/>
          </a:p>
        </p:txBody>
      </p:sp>
      <p:sp>
        <p:nvSpPr>
          <p:cNvPr id="95235" name="Rectangle 5"/>
          <p:cNvSpPr>
            <a:spLocks noChangeArrowheads="1"/>
          </p:cNvSpPr>
          <p:nvPr/>
        </p:nvSpPr>
        <p:spPr bwMode="auto">
          <a:xfrm>
            <a:off x="8153400" y="6172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fld id="{F7FED61C-3F09-4098-8CEE-D10D3E13E0B1}" type="slidenum">
              <a:rPr lang="en-US" sz="1800"/>
              <a:pPr/>
              <a:t>45</a:t>
            </a:fld>
            <a:endParaRPr lang="en-US" sz="1800"/>
          </a:p>
        </p:txBody>
      </p:sp>
      <p:sp>
        <p:nvSpPr>
          <p:cNvPr id="95236" name="Text Box 6"/>
          <p:cNvSpPr txBox="1">
            <a:spLocks noChangeArrowheads="1"/>
          </p:cNvSpPr>
          <p:nvPr/>
        </p:nvSpPr>
        <p:spPr bwMode="auto">
          <a:xfrm>
            <a:off x="2955925" y="5984875"/>
            <a:ext cx="336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5237" name="Rectangle 7"/>
          <p:cNvSpPr>
            <a:spLocks noChangeArrowheads="1"/>
          </p:cNvSpPr>
          <p:nvPr/>
        </p:nvSpPr>
        <p:spPr bwMode="auto">
          <a:xfrm>
            <a:off x="2590800" y="6096000"/>
            <a:ext cx="360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Miami-Dade Finance Department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4000" b="1" smtClean="0"/>
              <a:t>P-Card</a:t>
            </a:r>
            <a:r>
              <a:rPr lang="en-US" sz="4000" smtClean="0"/>
              <a:t> </a:t>
            </a:r>
            <a:r>
              <a:rPr lang="en-US" sz="4000" b="1" smtClean="0"/>
              <a:t>Authorization Form</a:t>
            </a:r>
            <a:endParaRPr lang="en-US" sz="4000" smtClean="0"/>
          </a:p>
        </p:txBody>
      </p:sp>
      <p:sp>
        <p:nvSpPr>
          <p:cNvPr id="972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14400"/>
            <a:ext cx="40386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This form is for signatures that authorize the P-Card reconciliations. </a:t>
            </a:r>
            <a:r>
              <a:rPr lang="en-US" sz="1800" smtClean="0">
                <a:solidFill>
                  <a:schemeClr val="accent2"/>
                </a:solidFill>
              </a:rPr>
              <a:t>(Sign in Blue ink – to verify original and not a copy of the form)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Only people who are authorized to sign off on card charges for their department need to sign this form.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Cardholders do not sign this, with the exception of authorizing charges other than their own card. </a:t>
            </a:r>
            <a:r>
              <a:rPr lang="en-US" sz="1600" smtClean="0"/>
              <a:t>(Cardholders can’t sign for their own charges, but can authorize others, if the Dept. Director allows.)</a:t>
            </a:r>
            <a:endParaRPr lang="en-US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Make sure to mark the center section as P </a:t>
            </a:r>
            <a:r>
              <a:rPr lang="en-US" sz="1600" smtClean="0"/>
              <a:t>(purchase card charges only), </a:t>
            </a:r>
            <a:r>
              <a:rPr lang="en-US" sz="2000" smtClean="0"/>
              <a:t>T </a:t>
            </a:r>
            <a:r>
              <a:rPr lang="en-US" sz="1600" smtClean="0"/>
              <a:t>(travel card charges only),</a:t>
            </a:r>
            <a:r>
              <a:rPr lang="en-US" sz="2000" smtClean="0"/>
              <a:t> All </a:t>
            </a:r>
            <a:r>
              <a:rPr lang="en-US" sz="1600" smtClean="0"/>
              <a:t>(for all types of charges)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/>
              <a:t>                                                                     </a:t>
            </a:r>
            <a:fld id="{C1B7249C-FDB0-47D9-9669-E27BD5496E18}" type="slidenum">
              <a:rPr lang="en-US" sz="1600" smtClean="0"/>
              <a:pPr>
                <a:lnSpc>
                  <a:spcPct val="90000"/>
                </a:lnSpc>
                <a:buFontTx/>
                <a:buNone/>
              </a:pPr>
              <a:t>46</a:t>
            </a:fld>
            <a:endParaRPr lang="en-US" sz="1600" smtClean="0"/>
          </a:p>
        </p:txBody>
      </p:sp>
      <p:pic>
        <p:nvPicPr>
          <p:cNvPr id="97283" name="Picture 11" descr="Yend P-Card Recon Auth 20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990600"/>
            <a:ext cx="3810000" cy="5029200"/>
          </a:xfrm>
        </p:spPr>
      </p:pic>
      <p:sp>
        <p:nvSpPr>
          <p:cNvPr id="97284" name="Line 8"/>
          <p:cNvSpPr>
            <a:spLocks noChangeShapeType="1"/>
          </p:cNvSpPr>
          <p:nvPr/>
        </p:nvSpPr>
        <p:spPr bwMode="auto">
          <a:xfrm flipH="1" flipV="1">
            <a:off x="2362200" y="5105400"/>
            <a:ext cx="24384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7285" name="Rectangle 7"/>
          <p:cNvSpPr>
            <a:spLocks noChangeArrowheads="1"/>
          </p:cNvSpPr>
          <p:nvPr/>
        </p:nvSpPr>
        <p:spPr bwMode="auto">
          <a:xfrm>
            <a:off x="2514600" y="6248400"/>
            <a:ext cx="360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Miami-Dade Finance Department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3600" b="1" smtClean="0"/>
              <a:t>P/T-Credit Card Liaison </a:t>
            </a:r>
            <a:r>
              <a:rPr lang="en-US" sz="2000" b="1" smtClean="0"/>
              <a:t>(Coordinator)</a:t>
            </a:r>
            <a:r>
              <a:rPr lang="en-US" sz="3600" b="1" smtClean="0"/>
              <a:t> Form</a:t>
            </a:r>
            <a:endParaRPr lang="en-US" sz="3600" smtClean="0"/>
          </a:p>
        </p:txBody>
      </p:sp>
      <p:sp>
        <p:nvSpPr>
          <p:cNvPr id="993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smtClean="0"/>
              <a:t>This form is for Liaison/Coordinators for the Agency/Section/Division within each Department.  </a:t>
            </a:r>
            <a:r>
              <a:rPr lang="en-US" sz="1800" smtClean="0">
                <a:solidFill>
                  <a:schemeClr val="accent2"/>
                </a:solidFill>
              </a:rPr>
              <a:t>(Sign in Blue ink – to verify original and not a copy of the form)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Only individuals who are authorized to receive emails from the Finance Department or the Works program, related to any P/T-Cards should be listed on this form.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It is highly recommended that there be be more than one coordinator for the department in case someone is out of the office.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A separate form must be filled out for each Coordinator.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smtClean="0"/>
              <a:t>                                                                      </a:t>
            </a:r>
            <a:fld id="{7B1554B4-FAED-45FC-A66B-7836B3E22B15}" type="slidenum">
              <a:rPr lang="en-US" sz="1600" smtClean="0"/>
              <a:pPr>
                <a:lnSpc>
                  <a:spcPct val="80000"/>
                </a:lnSpc>
                <a:buFontTx/>
                <a:buNone/>
              </a:pPr>
              <a:t>47</a:t>
            </a:fld>
            <a:endParaRPr lang="en-US" sz="1600" smtClean="0"/>
          </a:p>
          <a:p>
            <a:pPr>
              <a:lnSpc>
                <a:spcPct val="80000"/>
              </a:lnSpc>
            </a:pPr>
            <a:endParaRPr lang="en-US" sz="1600" smtClean="0"/>
          </a:p>
        </p:txBody>
      </p:sp>
      <p:pic>
        <p:nvPicPr>
          <p:cNvPr id="99331" name="Picture 7" descr="purchasing-travel-county-credit-card-liaisons-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426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Rectangle 8"/>
          <p:cNvSpPr>
            <a:spLocks noChangeArrowheads="1"/>
          </p:cNvSpPr>
          <p:nvPr/>
        </p:nvSpPr>
        <p:spPr bwMode="auto">
          <a:xfrm>
            <a:off x="2667000" y="6172200"/>
            <a:ext cx="3810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Miami-Dade Finance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013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E46FBD-EE1A-4C57-B94B-861FF6054E5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Year-end</a:t>
            </a:r>
            <a:r>
              <a:rPr lang="en-US" sz="4000" smtClean="0"/>
              <a:t> </a:t>
            </a:r>
            <a:r>
              <a:rPr lang="en-US" smtClean="0"/>
              <a:t>2012</a:t>
            </a:r>
          </a:p>
        </p:txBody>
      </p:sp>
      <p:sp>
        <p:nvSpPr>
          <p:cNvPr id="101380" name="Text Box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smtClean="0"/>
              <a:t>REGISTRY OF DELINQUENT CONTRACTORS </a:t>
            </a:r>
            <a:r>
              <a:rPr lang="en-US" sz="2400" b="1" smtClean="0"/>
              <a:t>ADMINISTRATIVE ORDER 3-29</a:t>
            </a:r>
            <a:endParaRPr lang="en-US" sz="2800" b="1" smtClean="0"/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ü"/>
            </a:pPr>
            <a:endParaRPr lang="en-US" sz="2400" smtClean="0"/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400" smtClean="0"/>
              <a:t>A web application on the Finance Intranet with search capabilities and additional information. </a:t>
            </a:r>
            <a:r>
              <a:rPr lang="en-US" sz="2400" smtClean="0">
                <a:solidFill>
                  <a:schemeClr val="accent2"/>
                </a:solidFill>
                <a:hlinkClick r:id="rId3"/>
              </a:rPr>
              <a:t>http://wasiap.miamidade.gov/ARI/menu_1_0.do</a:t>
            </a:r>
            <a:endParaRPr lang="en-US" sz="2400" smtClean="0">
              <a:solidFill>
                <a:schemeClr val="accent2"/>
              </a:solidFill>
            </a:endParaRPr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400" smtClean="0"/>
              <a:t>A reminder is sent by Hilda Garcia on the 10</a:t>
            </a:r>
            <a:r>
              <a:rPr lang="en-US" sz="2400" baseline="30000" smtClean="0"/>
              <a:t>th</a:t>
            </a:r>
            <a:r>
              <a:rPr lang="en-US" sz="2400" smtClean="0"/>
              <a:t> of each month to the liaison. </a:t>
            </a:r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400" smtClean="0"/>
              <a:t>Please have your department liaison provide the required information to Hilda Garcia no later than the 15</a:t>
            </a:r>
            <a:r>
              <a:rPr lang="en-US" sz="2400" baseline="30000" smtClean="0"/>
              <a:t>th</a:t>
            </a:r>
            <a:r>
              <a:rPr lang="en-US" sz="2400" smtClean="0"/>
              <a:t> of each month.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mtClean="0"/>
              <a:t>Year-end</a:t>
            </a:r>
            <a:r>
              <a:rPr lang="en-US" sz="4000" smtClean="0"/>
              <a:t> </a:t>
            </a:r>
            <a:r>
              <a:rPr lang="en-US" smtClean="0"/>
              <a:t>2012</a:t>
            </a:r>
          </a:p>
        </p:txBody>
      </p:sp>
      <p:sp>
        <p:nvSpPr>
          <p:cNvPr id="10342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5181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 b="1" smtClean="0"/>
              <a:t>REGISTRY OF DELINQUENT CONTRACTORS ADMINISTRATIVE ORDER 3-29</a:t>
            </a: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400" smtClean="0"/>
              <a:t>Please include in your delinquent vendor list the FEID number of the contractor/vendor. </a:t>
            </a: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endParaRPr lang="en-US" sz="2400" smtClean="0"/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400" smtClean="0"/>
              <a:t>“As of Date” needs to be entered on spreadsheet sent to Hilda. </a:t>
            </a:r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endParaRPr lang="en-US" sz="2400" smtClean="0"/>
          </a:p>
          <a:p>
            <a:pPr>
              <a:buClr>
                <a:srgbClr val="FF6600"/>
              </a:buClr>
              <a:buFont typeface="Wingdings" pitchFamily="2" charset="2"/>
              <a:buChar char="ü"/>
            </a:pPr>
            <a:r>
              <a:rPr lang="en-US" sz="2400" smtClean="0"/>
              <a:t>If your list is not sent monthly vendors that were blocked the previous month will be deleted from the system when monthly information is uploaded.  </a:t>
            </a:r>
          </a:p>
          <a:p>
            <a:pPr lvl="2">
              <a:buClr>
                <a:srgbClr val="FF6600"/>
              </a:buClr>
              <a:buFont typeface="Wingdings" pitchFamily="2" charset="2"/>
              <a:buChar char="Ø"/>
            </a:pPr>
            <a:r>
              <a:rPr lang="en-US" sz="2000" smtClean="0"/>
              <a:t>The County  can be held liable if a payment is made to a delinquent vendor.</a:t>
            </a:r>
          </a:p>
        </p:txBody>
      </p:sp>
      <p:sp>
        <p:nvSpPr>
          <p:cNvPr id="10342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034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71EE3B-6012-4486-B1D6-0FB7B44F57C2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3767B3-F436-4D55-A294-1B4CEE5D2D3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239000" cy="3733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/>
              <a:t>Last day to submit to Dania Diaz or Nieves Del Rio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 Accounts Payable Authorized Signature Forms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 Purchase and/or Travel Card Reconciliation Authorization  Form      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 Travel Authorization Signature Forms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 Wire Transfers Authorization Forms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Accounts Payable Liaison Forms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Purchasing/Travel County Credit Card Liaisons Form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/>
              <a:t>Last Day to Submit to Maria Hernandez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Petty Cash and/or Change Fund Form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Department Employee Recognition Award Form (DERA)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dirty="0" smtClean="0"/>
              <a:t>Last Day to submit to Raul de la Campa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1600" dirty="0" smtClean="0"/>
              <a:t>FEMA Liaison Form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dirty="0" smtClean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905000" y="1371600"/>
            <a:ext cx="50117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Monday, September 17,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  <p:bldP spid="7174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Petty Cash/Change Funds</a:t>
            </a:r>
          </a:p>
        </p:txBody>
      </p:sp>
      <p:sp>
        <p:nvSpPr>
          <p:cNvPr id="10445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Miami-Dade Finance Department</a:t>
            </a:r>
          </a:p>
        </p:txBody>
      </p:sp>
      <p:sp>
        <p:nvSpPr>
          <p:cNvPr id="10445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19145E-2AE0-43F6-8878-BA02D0E2978F}" type="slidenum">
              <a:rPr lang="en-US" smtClean="0">
                <a:solidFill>
                  <a:srgbClr val="000000"/>
                </a:solidFill>
              </a:rPr>
              <a:pPr/>
              <a:t>50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445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19200"/>
            <a:ext cx="7772400" cy="5029200"/>
          </a:xfrm>
        </p:spPr>
        <p:txBody>
          <a:bodyPr/>
          <a:lstStyle/>
          <a:p>
            <a:r>
              <a:rPr lang="en-US" sz="2800" smtClean="0"/>
              <a:t>Administrative Order No. 3-6 requires that departments:</a:t>
            </a:r>
          </a:p>
          <a:p>
            <a:pPr lvl="1"/>
            <a:r>
              <a:rPr lang="en-US" sz="2400" smtClean="0"/>
              <a:t>establish written departmental Petty Cash Fund procedures,</a:t>
            </a:r>
          </a:p>
          <a:p>
            <a:pPr lvl="1"/>
            <a:r>
              <a:rPr lang="en-US" sz="2400" smtClean="0"/>
              <a:t>ensure a secured on-site storage facility to safeguard the funds,</a:t>
            </a:r>
          </a:p>
          <a:p>
            <a:pPr lvl="1"/>
            <a:r>
              <a:rPr lang="en-US" sz="2400" smtClean="0"/>
              <a:t>immediately notify the Finance Director of changes in custodian via </a:t>
            </a:r>
            <a:r>
              <a:rPr lang="en-US" sz="2400" i="1" smtClean="0"/>
              <a:t>“Petty Cash/Change Fund Change Form”,</a:t>
            </a:r>
            <a:r>
              <a:rPr lang="en-US" sz="2400" smtClean="0"/>
              <a:t> and </a:t>
            </a:r>
          </a:p>
          <a:p>
            <a:pPr lvl="1"/>
            <a:r>
              <a:rPr lang="en-US" sz="2400" smtClean="0"/>
              <a:t>perform independent, unannounced verifications of petty cash fund balances at least annually to assure accountability and compliance with County ordinance.</a:t>
            </a:r>
          </a:p>
          <a:p>
            <a:endParaRPr lang="en-US" sz="2800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Petty Cash/Change Funds </a:t>
            </a:r>
          </a:p>
        </p:txBody>
      </p:sp>
      <p:sp>
        <p:nvSpPr>
          <p:cNvPr id="10547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054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6D8213-CDA5-4FAD-BE4D-68939237AADC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smtClean="0"/>
              <a:t>Administrative Order 3-6 can be found on the intranet at </a:t>
            </a:r>
            <a:r>
              <a:rPr lang="en-US" sz="2800" smtClean="0">
                <a:solidFill>
                  <a:schemeClr val="accent2"/>
                </a:solidFill>
              </a:rPr>
              <a:t>http://www.miamidade.gov/aopdfdoc/aopdf/pdffiles/AO3-6.pdf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Petty cash forms are due by September 17, 2012.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If you need a list of the Petty Cash accounts for your department please see me after the presentation and we will send you the list electronically.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If you have any questions, please contact Annette Perez (ext. 1482) or Maria Hernandez (ext. 7848).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BA7A20-3469-43B9-AB90-67994CB0DBF2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Year-end 2012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800" smtClean="0"/>
              <a:t>Monday, October 08, 2012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	2</a:t>
            </a:r>
            <a:r>
              <a:rPr lang="en-US" baseline="30000" smtClean="0"/>
              <a:t>nd</a:t>
            </a:r>
            <a:r>
              <a:rPr lang="en-US" smtClean="0"/>
              <a:t> Preliminary reports available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Year-end 2012</a:t>
            </a:r>
            <a:br>
              <a:rPr lang="en-US" smtClean="0"/>
            </a:br>
            <a:r>
              <a:rPr lang="en-US" smtClean="0"/>
              <a:t>Accounts Payable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Procedure 606 can be found in the County Procedures manual at </a:t>
            </a:r>
            <a:r>
              <a:rPr lang="en-US" sz="3000" dirty="0" smtClean="0">
                <a:hlinkClick r:id="rId2"/>
              </a:rPr>
              <a:t>http://intra.miamidade.gov/procedures/library/606.pdf</a:t>
            </a:r>
            <a:endParaRPr lang="en-US" sz="3000" dirty="0" smtClean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10854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7F2631-BD5F-4043-BFF6-5661BA6DD47F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095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9E88488-C32C-45A6-BA0D-AC89D6D272DC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2" cstate="print"/>
          <a:srcRect l="13361" t="12175" r="14136" b="9850"/>
          <a:stretch>
            <a:fillRect/>
          </a:stretch>
        </p:blipFill>
        <p:spPr bwMode="auto">
          <a:xfrm>
            <a:off x="457200" y="381000"/>
            <a:ext cx="3886200" cy="570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957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81000"/>
            <a:ext cx="3962400" cy="5703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10594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06A714-13CC-4378-9E47-87FD0065EB14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11059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09575"/>
            <a:ext cx="3962400" cy="571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116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BA1721-49BA-4119-A237-3B1846B2E081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11619" name="Rectangle 5"/>
          <p:cNvSpPr>
            <a:spLocks noChangeArrowheads="1"/>
          </p:cNvSpPr>
          <p:nvPr/>
        </p:nvSpPr>
        <p:spPr bwMode="auto">
          <a:xfrm>
            <a:off x="762000" y="228600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/>
              <a:t>Shared Services Enabled by Accounts Payable Imaging and Workflow Automation</a:t>
            </a:r>
          </a:p>
        </p:txBody>
      </p:sp>
      <p:sp>
        <p:nvSpPr>
          <p:cNvPr id="111620" name="Rectangle 6"/>
          <p:cNvSpPr>
            <a:spLocks noChangeArrowheads="1"/>
          </p:cNvSpPr>
          <p:nvPr/>
        </p:nvSpPr>
        <p:spPr bwMode="auto">
          <a:xfrm>
            <a:off x="533400" y="1828800"/>
            <a:ext cx="8305800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>
                <a:cs typeface="Arial" charset="0"/>
              </a:rPr>
              <a:t>Background</a:t>
            </a:r>
            <a:endParaRPr lang="en-US" sz="2800" b="1">
              <a:solidFill>
                <a:srgbClr val="000099"/>
              </a:solidFill>
              <a:cs typeface="Arial" charset="0"/>
            </a:endParaRP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/>
              <a:t> Partnered with ITD to identify a software architecture to obtain an Accounts Payable Invoice Workflow Application and to modernize the County’s electronic content management (ECM)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/>
              <a:t> A contract was awarded December 2011 to EMC</a:t>
            </a:r>
            <a:r>
              <a:rPr lang="en-US" baseline="30000"/>
              <a:t>2</a:t>
            </a:r>
            <a:r>
              <a:rPr lang="en-US"/>
              <a:t> (EMC Corporation)</a:t>
            </a:r>
            <a:endParaRPr lang="en-US" baseline="3000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9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z="3200" b="1" smtClean="0"/>
              <a:t>Accounts Payable Imaging and Workflow Automation (IWA)</a:t>
            </a:r>
          </a:p>
        </p:txBody>
      </p:sp>
      <p:sp>
        <p:nvSpPr>
          <p:cNvPr id="604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604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5CAACD-26CC-4091-BBBB-393EDD4E10EA}" type="slidenum">
              <a:rPr lang="en-US" smtClean="0"/>
              <a:pPr/>
              <a:t>57</a:t>
            </a:fld>
            <a:endParaRPr lang="en-US" smtClean="0"/>
          </a:p>
        </p:txBody>
      </p:sp>
      <p:graphicFrame>
        <p:nvGraphicFramePr>
          <p:cNvPr id="60428" name="Object 12"/>
          <p:cNvGraphicFramePr>
            <a:graphicFrameLocks noGrp="1" noChangeAspect="1"/>
          </p:cNvGraphicFramePr>
          <p:nvPr>
            <p:ph idx="1"/>
          </p:nvPr>
        </p:nvGraphicFramePr>
        <p:xfrm>
          <a:off x="1025525" y="2516188"/>
          <a:ext cx="7092950" cy="2663825"/>
        </p:xfrm>
        <a:graphic>
          <a:graphicData uri="http://schemas.openxmlformats.org/presentationml/2006/ole">
            <p:oleObj spid="_x0000_s60428" name="Visio" r:id="rId3" imgW="7092723" imgH="2663649" progId="Visio.Drawing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200" b="1" smtClean="0"/>
              <a:t>Proposed Solution using a Shared Services Concept</a:t>
            </a:r>
          </a:p>
        </p:txBody>
      </p:sp>
      <p:sp>
        <p:nvSpPr>
          <p:cNvPr id="11469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b="1" smtClean="0"/>
              <a:t>AP Invoice Process providing functional consolidation</a:t>
            </a:r>
          </a:p>
          <a:p>
            <a:pPr marL="1023938" lvl="1" indent="-3429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000" smtClean="0"/>
              <a:t>Phased-in approach including 4 phases over a 2-year period</a:t>
            </a:r>
          </a:p>
          <a:p>
            <a:pPr marL="1366838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smtClean="0"/>
              <a:t>5 Departments are included in the pilot phase:</a:t>
            </a:r>
          </a:p>
          <a:p>
            <a:pPr marL="1824038" lvl="3" indent="-285750">
              <a:lnSpc>
                <a:spcPct val="90000"/>
              </a:lnSpc>
              <a:buFont typeface="Arial" charset="0"/>
              <a:buChar char="•"/>
            </a:pPr>
            <a:r>
              <a:rPr lang="en-US" sz="1400" smtClean="0"/>
              <a:t>Currently live - Audit &amp; Management Services, Finance, and Management &amp; Budget</a:t>
            </a:r>
          </a:p>
          <a:p>
            <a:pPr marL="1824038" lvl="3" indent="-285750">
              <a:lnSpc>
                <a:spcPct val="90000"/>
              </a:lnSpc>
              <a:buFont typeface="Arial" charset="0"/>
              <a:buChar char="•"/>
            </a:pPr>
            <a:r>
              <a:rPr lang="en-US" sz="1400" smtClean="0"/>
              <a:t>Going live on October - Information Technology </a:t>
            </a:r>
          </a:p>
          <a:p>
            <a:pPr marL="1824038" lvl="3" indent="-285750">
              <a:lnSpc>
                <a:spcPct val="90000"/>
              </a:lnSpc>
              <a:buFont typeface="Arial" charset="0"/>
              <a:buChar char="•"/>
            </a:pPr>
            <a:r>
              <a:rPr lang="en-US" sz="1400" smtClean="0"/>
              <a:t>Going live on November - Public Works &amp; Waste Management</a:t>
            </a:r>
          </a:p>
          <a:p>
            <a:pPr marL="1366838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smtClean="0"/>
              <a:t>Finance and ITD will rollout to the rest of the county</a:t>
            </a:r>
          </a:p>
          <a:p>
            <a:pPr marL="1023938" lvl="1" indent="-3429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000" smtClean="0"/>
              <a:t>Vendor invoices will be received at Finance Department – approximately 483,000 invoices annually affecting 11,300 active vendors, excluding special services checks and purchasing/travel card transactions</a:t>
            </a:r>
          </a:p>
          <a:p>
            <a:pPr marL="1366838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smtClean="0"/>
              <a:t>Phase 1 represents approximately 90,000 invoices and 6,000 vendors</a:t>
            </a:r>
          </a:p>
          <a:p>
            <a:pPr marL="1366838" lvl="2" indent="-28575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1600" smtClean="0"/>
              <a:t>Types of invoices for Phase 1 include goods &amp; services, direct  payments, construction, CBO’s, Mom &amp; Pop, resolutions and interfaces</a:t>
            </a:r>
          </a:p>
          <a:p>
            <a:pPr marL="1023938" lvl="1" indent="-342900">
              <a:lnSpc>
                <a:spcPct val="90000"/>
              </a:lnSpc>
              <a:buFont typeface="Courier New" pitchFamily="49" charset="0"/>
              <a:buChar char="o"/>
            </a:pPr>
            <a:r>
              <a:rPr lang="en-US" sz="2000" smtClean="0"/>
              <a:t>Initial implementation excludes WASD, MDAD and MDHA payables.  </a:t>
            </a:r>
            <a:endParaRPr lang="en-US" smtClean="0">
              <a:solidFill>
                <a:srgbClr val="000099"/>
              </a:solidFill>
            </a:endParaRPr>
          </a:p>
          <a:p>
            <a:endParaRPr lang="en-US" smtClean="0"/>
          </a:p>
        </p:txBody>
      </p:sp>
      <p:sp>
        <p:nvSpPr>
          <p:cNvPr id="11469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2AB9CD-87C1-4534-ABC1-E771932B6009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sz="3000" b="1" smtClean="0"/>
              <a:t>AP / IWA Implementation Goals and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562600"/>
          </a:xfrm>
        </p:spPr>
        <p:txBody>
          <a:bodyPr/>
          <a:lstStyle/>
          <a:p>
            <a:pPr marL="339725" indent="-339725">
              <a:buFont typeface="Wingdings" pitchFamily="2" charset="2"/>
              <a:buNone/>
              <a:defRPr/>
            </a:pPr>
            <a:r>
              <a:rPr lang="en-US" sz="1800" b="1" dirty="0" smtClean="0"/>
              <a:t>The goals after full implementation is completed are to:</a:t>
            </a:r>
          </a:p>
          <a:p>
            <a:pPr marL="339725" indent="-339725">
              <a:buFont typeface="Wingdings" pitchFamily="2" charset="2"/>
              <a:buChar char="q"/>
              <a:defRPr/>
            </a:pPr>
            <a:r>
              <a:rPr lang="en-US" sz="1800" dirty="0" smtClean="0"/>
              <a:t>Streamline the County’s Accounts Payable process by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en-US" sz="1600" dirty="0" smtClean="0"/>
              <a:t>Capturing invoice information at the beginning, either via imaging or electronic input 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en-US" sz="1600" dirty="0" smtClean="0"/>
              <a:t>Eliminating the need for paper to be routed for approvals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en-US" sz="1600" dirty="0" smtClean="0"/>
              <a:t>Migrating from paper files into electronic files</a:t>
            </a:r>
          </a:p>
          <a:p>
            <a:pPr marL="339725" indent="-339725">
              <a:buFontTx/>
              <a:buNone/>
              <a:defRPr/>
            </a:pPr>
            <a:r>
              <a:rPr lang="en-US" sz="1800" b="1" dirty="0" smtClean="0"/>
              <a:t>Benefits of IWA implementation:</a:t>
            </a:r>
            <a:endParaRPr lang="en-US" sz="1800" b="1" dirty="0" smtClean="0">
              <a:solidFill>
                <a:srgbClr val="000099"/>
              </a:solidFill>
            </a:endParaRPr>
          </a:p>
          <a:p>
            <a:pPr marL="339725" indent="-339725">
              <a:buFont typeface="Wingdings" pitchFamily="2" charset="2"/>
              <a:buChar char="q"/>
              <a:defRPr/>
            </a:pPr>
            <a:r>
              <a:rPr lang="en-US" sz="1800" dirty="0" smtClean="0"/>
              <a:t>Lower invoice processing costs result from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en-US" sz="1600" dirty="0" smtClean="0"/>
              <a:t>Lowering administrative costs 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en-US" sz="1600" dirty="0" smtClean="0"/>
              <a:t>Eliminating paper handling during invoice processing and retrieval 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en-US" sz="1600" dirty="0" smtClean="0"/>
              <a:t>Eliminating of multiple departmental storage</a:t>
            </a:r>
            <a:endParaRPr lang="en-US" dirty="0" smtClean="0"/>
          </a:p>
          <a:p>
            <a:pPr marL="339725" indent="-339725">
              <a:buFont typeface="Wingdings" pitchFamily="2" charset="2"/>
              <a:buChar char="q"/>
              <a:defRPr/>
            </a:pPr>
            <a:r>
              <a:rPr lang="en-US" sz="1800" dirty="0" smtClean="0"/>
              <a:t>Reduced invoice receipt-to-payment cycle time by 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en-US" sz="1600" dirty="0" smtClean="0"/>
              <a:t>Centralizing invoice processing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en-US" sz="1600" dirty="0" smtClean="0"/>
              <a:t>Automating routing of tasks to individuals</a:t>
            </a:r>
          </a:p>
          <a:p>
            <a:pPr marL="339725" indent="-339725">
              <a:buFont typeface="Wingdings" pitchFamily="2" charset="2"/>
              <a:buChar char="q"/>
              <a:defRPr/>
            </a:pPr>
            <a:r>
              <a:rPr lang="en-US" sz="1800" dirty="0" smtClean="0"/>
              <a:t>Improved invoice visibility and control resulting from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en-US" sz="1600" dirty="0" smtClean="0"/>
              <a:t>Improved reporting and analytical capabilities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en-US" sz="1600" dirty="0" smtClean="0"/>
              <a:t>Improved financial audit ability and potential fraud prevention</a:t>
            </a:r>
          </a:p>
          <a:p>
            <a:pPr marL="685800" lvl="1">
              <a:buFont typeface="Wingdings" pitchFamily="2" charset="2"/>
              <a:buChar char="§"/>
              <a:defRPr/>
            </a:pPr>
            <a:r>
              <a:rPr lang="en-US" sz="1600" dirty="0" smtClean="0"/>
              <a:t>Disaster recovery protection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157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5600" y="6324600"/>
            <a:ext cx="3962400" cy="457200"/>
          </a:xfrm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157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  <a:noFill/>
        </p:spPr>
        <p:txBody>
          <a:bodyPr/>
          <a:lstStyle/>
          <a:p>
            <a:fld id="{C184E377-09D9-4CFA-9939-EBAFDA317647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313168-620B-477D-A54E-701F213A845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Year-end 2012</a:t>
            </a:r>
            <a:br>
              <a:rPr lang="en-US" sz="4000" smtClean="0"/>
            </a:br>
            <a:r>
              <a:rPr lang="en-US" sz="4000" smtClean="0"/>
              <a:t> </a:t>
            </a:r>
            <a:r>
              <a:rPr lang="en-US" sz="4000" smtClean="0">
                <a:solidFill>
                  <a:schemeClr val="tx1"/>
                </a:solidFill>
              </a:rPr>
              <a:t>Monday, September 17, 2012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Continued: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b="1" smtClean="0"/>
              <a:t>Last Day to Submit to Arlin Montero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1800" smtClean="0"/>
              <a:t>FAMIS Liaison and Authorized Signatures for Systems Security Access Form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b="1" smtClean="0"/>
              <a:t>Last Day to Submit to Lori Madrigal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1800" smtClean="0"/>
              <a:t>Trust Fund Authorization Forms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b="1" smtClean="0"/>
              <a:t>Last Day to Submit to Hilda Garcia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1800" smtClean="0"/>
              <a:t>Debt Arrearage Ordinance Liaisons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2400" b="1" smtClean="0"/>
              <a:t>Last Day to Submit to Anita Gibboney</a:t>
            </a:r>
          </a:p>
          <a:p>
            <a:pPr lvl="3" eaLnBrk="1" hangingPunct="1">
              <a:buFont typeface="Wingdings" pitchFamily="2" charset="2"/>
              <a:buChar char="Ø"/>
            </a:pPr>
            <a:r>
              <a:rPr lang="en-US" sz="1800" smtClean="0"/>
              <a:t>Travel Liaison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167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E3454B-AE03-49E9-8BC0-3D9D8F731B99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pPr eaLnBrk="1" hangingPunct="1"/>
            <a:r>
              <a:rPr lang="en-US" sz="4000" smtClean="0"/>
              <a:t>Year-end 2012</a:t>
            </a:r>
            <a:br>
              <a:rPr lang="en-US" sz="4000" smtClean="0"/>
            </a:br>
            <a:r>
              <a:rPr lang="en-US" sz="3600" smtClean="0"/>
              <a:t>Final Closing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514600"/>
            <a:ext cx="7772400" cy="2438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/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  <a:buFont typeface="Arial Unicode MS" pitchFamily="34" charset="-128"/>
              <a:buChar char="*"/>
            </a:pPr>
            <a:r>
              <a:rPr lang="en-US" sz="2000" smtClean="0"/>
              <a:t>FAMIS will close at noon for fiscal period 2011/12 and will not be available until </a:t>
            </a:r>
            <a:r>
              <a:rPr lang="en-US" sz="2000" b="1" smtClean="0"/>
              <a:t>Monday, October 15, 2012.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  <a:buFont typeface="Arial Unicode MS" pitchFamily="34" charset="-128"/>
              <a:buChar char="*"/>
            </a:pPr>
            <a:r>
              <a:rPr lang="en-US" sz="2000" b="1" smtClean="0"/>
              <a:t>Final reports available on Monday, October 15, 2012.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  <a:buFont typeface="Arial Unicode MS" pitchFamily="34" charset="-128"/>
              <a:buChar char="*"/>
            </a:pPr>
            <a:r>
              <a:rPr lang="en-US" sz="2000" b="1" smtClean="0"/>
              <a:t>Any emergency check/s needed on Friday, October 12, 2012 have to be received no later than 11:00 am in order to meet the noon deadline.</a:t>
            </a:r>
          </a:p>
          <a:p>
            <a:pPr lvl="1" eaLnBrk="1" hangingPunct="1">
              <a:lnSpc>
                <a:spcPct val="90000"/>
              </a:lnSpc>
              <a:buClr>
                <a:srgbClr val="FF3300"/>
              </a:buClr>
              <a:buFontTx/>
              <a:buNone/>
            </a:pPr>
            <a:endParaRPr lang="en-US" sz="2000" b="1" smtClean="0"/>
          </a:p>
        </p:txBody>
      </p:sp>
      <p:sp>
        <p:nvSpPr>
          <p:cNvPr id="116741" name="Text Box 6"/>
          <p:cNvSpPr txBox="1">
            <a:spLocks noChangeArrowheads="1"/>
          </p:cNvSpPr>
          <p:nvPr/>
        </p:nvSpPr>
        <p:spPr bwMode="auto">
          <a:xfrm>
            <a:off x="1905000" y="17526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Friday, October 12,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20000" cy="914400"/>
          </a:xfrm>
        </p:spPr>
        <p:txBody>
          <a:bodyPr/>
          <a:lstStyle/>
          <a:p>
            <a:r>
              <a:rPr lang="en-US" smtClean="0"/>
              <a:t>Year-end</a:t>
            </a:r>
            <a:r>
              <a:rPr lang="en-US" sz="4000" smtClean="0"/>
              <a:t> </a:t>
            </a:r>
            <a:r>
              <a:rPr lang="en-US" smtClean="0"/>
              <a:t>2012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/>
              <a:t>TRAVEL UPDATES</a:t>
            </a:r>
          </a:p>
          <a:p>
            <a:r>
              <a:rPr lang="en-US" smtClean="0"/>
              <a:t>County’s Travel Coordinator-Anita Gibboney</a:t>
            </a:r>
          </a:p>
          <a:p>
            <a:r>
              <a:rPr lang="en-US" smtClean="0"/>
              <a:t>The Departmental Travel Liaison listing</a:t>
            </a:r>
          </a:p>
          <a:p>
            <a:r>
              <a:rPr lang="en-US" smtClean="0"/>
              <a:t>Updated Travel Policy and Procedures-soon to come</a:t>
            </a:r>
          </a:p>
          <a:p>
            <a:r>
              <a:rPr lang="en-US" smtClean="0"/>
              <a:t>Travel website can be found at </a:t>
            </a:r>
            <a:r>
              <a:rPr lang="en-US" smtClean="0">
                <a:hlinkClick r:id="rId2"/>
              </a:rPr>
              <a:t>http://intra.miamidade.gov/travel/</a:t>
            </a:r>
            <a:r>
              <a:rPr lang="en-US" smtClean="0"/>
              <a:t> </a:t>
            </a:r>
          </a:p>
          <a:p>
            <a:pPr algn="ctr">
              <a:buFontTx/>
              <a:buNone/>
            </a:pPr>
            <a:endParaRPr lang="en-US" b="1" smtClean="0"/>
          </a:p>
        </p:txBody>
      </p:sp>
      <p:sp>
        <p:nvSpPr>
          <p:cNvPr id="11878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1187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233EED-7123-44DE-BE4B-B3EEF6DE0EA8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0F1BDE-E5DE-4FC9-850E-669DA596BCD6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6858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Last day to create a Purchase Order for 2012 fiscal period appropriated funds. FAMIS will be closed on Sunday September 30</a:t>
            </a:r>
            <a:r>
              <a:rPr lang="en-US" sz="2800" baseline="30000" smtClean="0"/>
              <a:t>th</a:t>
            </a:r>
            <a:r>
              <a:rPr lang="en-US" sz="2800" smtClean="0"/>
              <a:t>.</a:t>
            </a:r>
          </a:p>
          <a:p>
            <a:pPr eaLnBrk="1" hangingPunct="1"/>
            <a:r>
              <a:rPr lang="en-US" sz="2800" smtClean="0"/>
              <a:t>Accounts Payable</a:t>
            </a:r>
          </a:p>
          <a:p>
            <a:pPr lvl="1" eaLnBrk="1" hangingPunct="1"/>
            <a:r>
              <a:rPr lang="en-US" sz="2400" smtClean="0">
                <a:cs typeface="Arial" charset="0"/>
              </a:rPr>
              <a:t>Please be certain that </a:t>
            </a:r>
            <a:r>
              <a:rPr lang="en-US" sz="2400" b="1" smtClean="0">
                <a:cs typeface="Arial" charset="0"/>
              </a:rPr>
              <a:t>all releases (POs) for prior year invoices are created prior to 9/29/12 (calendar)</a:t>
            </a:r>
            <a:r>
              <a:rPr lang="en-US" sz="2400" smtClean="0">
                <a:cs typeface="Arial" charset="0"/>
              </a:rPr>
              <a:t>, for you </a:t>
            </a:r>
            <a:r>
              <a:rPr lang="en-US" sz="2400" b="1" smtClean="0">
                <a:cs typeface="Arial" charset="0"/>
              </a:rPr>
              <a:t>will not </a:t>
            </a:r>
            <a:r>
              <a:rPr lang="en-US" sz="2400" smtClean="0">
                <a:cs typeface="Arial" charset="0"/>
              </a:rPr>
              <a:t>be able to process the corresponding FYE 2011-12 invoices for the prior fiscal year, during the dates of October 1, 2012 through October 5, 2012 if PO is not created by 9/29/2012.</a:t>
            </a:r>
            <a:endParaRPr lang="en-US" sz="2400" smtClean="0"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endParaRPr lang="en-US" sz="2000" smtClean="0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905000" y="1143000"/>
            <a:ext cx="5218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Saturday, September 29,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  <p:bldP spid="8199" grpId="0" autoUpdateAnimBg="0"/>
      <p:bldP spid="820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D76C9D-1F4B-44B4-A0E1-25F100C1082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Year-end 2012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2800" smtClean="0"/>
              <a:t>Saturday, September 29, 2012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Accounts Payable Staff will be on hand to receive invoices processed by your department.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Miami-Dade Finance Department</a:t>
            </a:r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E071D3-D5AF-469A-AD44-C6FDB01C93C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/>
            <a:r>
              <a:rPr lang="en-US" smtClean="0"/>
              <a:t>Year-end 2012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153400" cy="3505200"/>
          </a:xfrm>
        </p:spPr>
        <p:txBody>
          <a:bodyPr/>
          <a:lstStyle/>
          <a:p>
            <a:pPr lvl="1" eaLnBrk="1" hangingPunct="1">
              <a:buFontTx/>
              <a:buBlip>
                <a:blip r:embed="rId3"/>
              </a:buBlip>
            </a:pPr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day of fiscal year 12/13.  (Note: </a:t>
            </a:r>
            <a:r>
              <a:rPr lang="en-US" b="1" u="sng" smtClean="0"/>
              <a:t>Both fiscal years are open</a:t>
            </a:r>
            <a:r>
              <a:rPr lang="en-US" smtClean="0"/>
              <a:t>)</a:t>
            </a:r>
          </a:p>
          <a:p>
            <a:pPr lvl="2" eaLnBrk="1" hangingPunct="1">
              <a:buFontTx/>
              <a:buBlip>
                <a:blip r:embed="rId4"/>
              </a:buBlip>
            </a:pPr>
            <a:r>
              <a:rPr lang="en-US" smtClean="0"/>
              <a:t>Separate “Old Year Invoices” (2011/2012) from “New Year Invoices”(2012/2013).</a:t>
            </a:r>
            <a:endParaRPr lang="en-US" sz="1800" smtClean="0"/>
          </a:p>
          <a:p>
            <a:pPr lvl="2" eaLnBrk="1" hangingPunct="1">
              <a:buFontTx/>
              <a:buBlip>
                <a:blip r:embed="rId4"/>
              </a:buBlip>
            </a:pPr>
            <a:r>
              <a:rPr lang="en-US" smtClean="0"/>
              <a:t>Deliver New Year Invoices to a supervisor. </a:t>
            </a:r>
          </a:p>
          <a:p>
            <a:pPr lvl="2" eaLnBrk="1" hangingPunct="1">
              <a:buFontTx/>
              <a:buNone/>
            </a:pPr>
            <a:r>
              <a:rPr lang="en-US" smtClean="0"/>
              <a:t>	</a:t>
            </a:r>
            <a:r>
              <a:rPr lang="en-US" b="1" smtClean="0"/>
              <a:t>Marla, Meryyein, Nieves, Adriana or Dania</a:t>
            </a:r>
            <a:r>
              <a:rPr lang="en-US" smtClean="0"/>
              <a:t>   </a:t>
            </a:r>
          </a:p>
          <a:p>
            <a:pPr lvl="1" eaLnBrk="1" hangingPunct="1">
              <a:buFontTx/>
              <a:buNone/>
            </a:pPr>
            <a:endParaRPr lang="en-US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601913" y="1476375"/>
            <a:ext cx="4491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/>
              <a:t>Monday,  October 1,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5" autoUpdateAnimBg="0"/>
      <p:bldP spid="9220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3333CC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4367</TotalTime>
  <Words>3843</Words>
  <Application>Microsoft Office PowerPoint</Application>
  <PresentationFormat>On-screen Show (4:3)</PresentationFormat>
  <Paragraphs>570</Paragraphs>
  <Slides>61</Slides>
  <Notes>36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Default Design</vt:lpstr>
      <vt:lpstr>Visio</vt:lpstr>
      <vt:lpstr>Welcome </vt:lpstr>
      <vt:lpstr>Year-end 2012 Agenda</vt:lpstr>
      <vt:lpstr>Year-end 2012</vt:lpstr>
      <vt:lpstr>Year-end 2012</vt:lpstr>
      <vt:lpstr>Year-end 2012</vt:lpstr>
      <vt:lpstr>Year-end 2012  Monday, September 17, 2012</vt:lpstr>
      <vt:lpstr>Year-end 2012</vt:lpstr>
      <vt:lpstr>Year-end 2012 Saturday, September 29, 2012</vt:lpstr>
      <vt:lpstr>Year-end 2012</vt:lpstr>
      <vt:lpstr>Year-end 2012</vt:lpstr>
      <vt:lpstr>Year-end 2012</vt:lpstr>
      <vt:lpstr>Year-end 2012</vt:lpstr>
      <vt:lpstr>Year-end 2012</vt:lpstr>
      <vt:lpstr>Year-end 2012</vt:lpstr>
      <vt:lpstr>Year-end 2012</vt:lpstr>
      <vt:lpstr>Year-end 2012</vt:lpstr>
      <vt:lpstr>Year-end 2012</vt:lpstr>
      <vt:lpstr>Year-end 2012</vt:lpstr>
      <vt:lpstr>Year-end 2012</vt:lpstr>
      <vt:lpstr>Year-end 2012</vt:lpstr>
      <vt:lpstr>Year-end 2012</vt:lpstr>
      <vt:lpstr>Year-end 2012</vt:lpstr>
      <vt:lpstr>Year-end 2012 Monday, October 1, 2012</vt:lpstr>
      <vt:lpstr>  Year-end 2012  </vt:lpstr>
      <vt:lpstr>Year-end 2012</vt:lpstr>
      <vt:lpstr>Year-end 2012</vt:lpstr>
      <vt:lpstr>Year-end 2012</vt:lpstr>
      <vt:lpstr>Resolution Updates  </vt:lpstr>
      <vt:lpstr>Sample of Active DPM Registration</vt:lpstr>
      <vt:lpstr>Resolution Conversion</vt:lpstr>
      <vt:lpstr>Resolution Conversion-Update</vt:lpstr>
      <vt:lpstr>Resolution Conversion-Update</vt:lpstr>
      <vt:lpstr>Business/Entity Information Form</vt:lpstr>
      <vt:lpstr>Unclaimed Checks Website</vt:lpstr>
      <vt:lpstr>Slide 35</vt:lpstr>
      <vt:lpstr>Slide 36</vt:lpstr>
      <vt:lpstr>Slide 37</vt:lpstr>
      <vt:lpstr>Slide 38</vt:lpstr>
      <vt:lpstr>Slide 39</vt:lpstr>
      <vt:lpstr>Slide 40</vt:lpstr>
      <vt:lpstr>ACH Continued Vendor Receiving ACH E-Mail Notification</vt:lpstr>
      <vt:lpstr>Slide 42</vt:lpstr>
      <vt:lpstr>P-Card Reminders</vt:lpstr>
      <vt:lpstr>P-Card Reminders (Continued)</vt:lpstr>
      <vt:lpstr>P/T- Credit Card Reminders (Continued)</vt:lpstr>
      <vt:lpstr>P-Card Authorization Form</vt:lpstr>
      <vt:lpstr>P/T-Credit Card Liaison (Coordinator) Form</vt:lpstr>
      <vt:lpstr>Year-end 2012</vt:lpstr>
      <vt:lpstr>Year-end 2012</vt:lpstr>
      <vt:lpstr>Petty Cash/Change Funds</vt:lpstr>
      <vt:lpstr>Petty Cash/Change Funds </vt:lpstr>
      <vt:lpstr>Year-end 2012 Monday, October 08, 2012</vt:lpstr>
      <vt:lpstr>Year-end 2012 Accounts Payable Reminders</vt:lpstr>
      <vt:lpstr>Slide 54</vt:lpstr>
      <vt:lpstr>Slide 55</vt:lpstr>
      <vt:lpstr>Slide 56</vt:lpstr>
      <vt:lpstr>Accounts Payable Imaging and Workflow Automation (IWA)</vt:lpstr>
      <vt:lpstr>Proposed Solution using a Shared Services Concept</vt:lpstr>
      <vt:lpstr>AP / IWA Implementation Goals and Benefits</vt:lpstr>
      <vt:lpstr>Year-end 2012 Final Closing</vt:lpstr>
      <vt:lpstr>Year-end 2012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J</dc:creator>
  <cp:lastModifiedBy>hxg</cp:lastModifiedBy>
  <cp:revision>431</cp:revision>
  <cp:lastPrinted>2012-09-10T20:28:39Z</cp:lastPrinted>
  <dcterms:created xsi:type="dcterms:W3CDTF">2004-09-16T03:44:20Z</dcterms:created>
  <dcterms:modified xsi:type="dcterms:W3CDTF">2012-10-01T13:11:11Z</dcterms:modified>
</cp:coreProperties>
</file>