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0"/>
  </p:notesMasterIdLst>
  <p:handoutMasterIdLst>
    <p:handoutMasterId r:id="rId21"/>
  </p:handoutMasterIdLst>
  <p:sldIdLst>
    <p:sldId id="256" r:id="rId2"/>
    <p:sldId id="258" r:id="rId3"/>
    <p:sldId id="272" r:id="rId4"/>
    <p:sldId id="257" r:id="rId5"/>
    <p:sldId id="259" r:id="rId6"/>
    <p:sldId id="260" r:id="rId7"/>
    <p:sldId id="264" r:id="rId8"/>
    <p:sldId id="263" r:id="rId9"/>
    <p:sldId id="274" r:id="rId10"/>
    <p:sldId id="273" r:id="rId11"/>
    <p:sldId id="265" r:id="rId12"/>
    <p:sldId id="269" r:id="rId13"/>
    <p:sldId id="268" r:id="rId14"/>
    <p:sldId id="271" r:id="rId15"/>
    <p:sldId id="262" r:id="rId16"/>
    <p:sldId id="266" r:id="rId17"/>
    <p:sldId id="267" r:id="rId18"/>
    <p:sldId id="26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54435" autoAdjust="0"/>
  </p:normalViewPr>
  <p:slideViewPr>
    <p:cSldViewPr snapToGrid="0">
      <p:cViewPr>
        <p:scale>
          <a:sx n="41" d="100"/>
          <a:sy n="41" d="100"/>
        </p:scale>
        <p:origin x="-414" y="-78"/>
      </p:cViewPr>
      <p:guideLst>
        <p:guide orient="horz" pos="2160"/>
        <p:guide pos="3840"/>
      </p:guideLst>
    </p:cSldViewPr>
  </p:slideViewPr>
  <p:outlineViewPr>
    <p:cViewPr>
      <p:scale>
        <a:sx n="33" d="100"/>
        <a:sy n="33" d="100"/>
      </p:scale>
      <p:origin x="0" y="-18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1/26/2015</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C2F75D-9E1C-48BF-B674-043DC2BF3895}" type="slidenum">
              <a:rPr lang="en-US" smtClean="0"/>
              <a:t>‹#›</a:t>
            </a:fld>
            <a:endParaRPr lang="en-US"/>
          </a:p>
        </p:txBody>
      </p:sp>
    </p:spTree>
    <p:extLst>
      <p:ext uri="{BB962C8B-B14F-4D97-AF65-F5344CB8AC3E}">
        <p14:creationId xmlns:p14="http://schemas.microsoft.com/office/powerpoint/2010/main" val="34082887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1/26/2015</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445800-C7AE-4C54-AB3C-957DDC222518}" type="slidenum">
              <a:rPr lang="en-US" smtClean="0"/>
              <a:t>‹#›</a:t>
            </a:fld>
            <a:endParaRPr lang="en-US"/>
          </a:p>
        </p:txBody>
      </p:sp>
    </p:spTree>
    <p:extLst>
      <p:ext uri="{BB962C8B-B14F-4D97-AF65-F5344CB8AC3E}">
        <p14:creationId xmlns:p14="http://schemas.microsoft.com/office/powerpoint/2010/main" val="204169159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gdc.gov/policyandplanning/a-16/index_html#supplemental-guid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gdc.gov/policyandplanning/executive_or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Welcome</a:t>
            </a:r>
            <a:r>
              <a:rPr lang="en-US" baseline="0" dirty="0" smtClean="0"/>
              <a:t> , thank you for attending the GIS Metadata Training and Outreach Assistance workshop</a:t>
            </a:r>
          </a:p>
          <a:p>
            <a:pPr marL="171450" indent="-171450">
              <a:buFont typeface="Arial" panose="020B0604020202020204" pitchFamily="34" charset="0"/>
              <a:buChar char="•"/>
            </a:pPr>
            <a:r>
              <a:rPr lang="en-US" baseline="0" dirty="0" smtClean="0"/>
              <a:t>This training was made possible through a 2012 National Spatial Data Infrastructure grant</a:t>
            </a:r>
            <a:endParaRPr lang="en-US" dirty="0"/>
          </a:p>
        </p:txBody>
      </p:sp>
      <p:sp>
        <p:nvSpPr>
          <p:cNvPr id="4" name="Date Placeholder 3"/>
          <p:cNvSpPr>
            <a:spLocks noGrp="1"/>
          </p:cNvSpPr>
          <p:nvPr>
            <p:ph type="dt" idx="10"/>
          </p:nvPr>
        </p:nvSpPr>
        <p:spPr/>
        <p:txBody>
          <a:bodyPr/>
          <a:lstStyle/>
          <a:p>
            <a:r>
              <a:rPr lang="en-US" dirty="0" smtClean="0"/>
              <a:t>1/26/2015</a:t>
            </a:r>
            <a:endParaRPr lang="en-US" dirty="0"/>
          </a:p>
        </p:txBody>
      </p:sp>
      <p:sp>
        <p:nvSpPr>
          <p:cNvPr id="5" name="Slide Number Placeholder 4"/>
          <p:cNvSpPr>
            <a:spLocks noGrp="1"/>
          </p:cNvSpPr>
          <p:nvPr>
            <p:ph type="sldNum" sz="quarter" idx="11"/>
          </p:nvPr>
        </p:nvSpPr>
        <p:spPr/>
        <p:txBody>
          <a:bodyPr/>
          <a:lstStyle/>
          <a:p>
            <a:fld id="{30445800-C7AE-4C54-AB3C-957DDC222518}" type="slidenum">
              <a:rPr lang="en-US" smtClean="0"/>
              <a:t>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393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10</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878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current US Federal Metadata standard. </a:t>
            </a:r>
          </a:p>
          <a:p>
            <a:pPr marL="174708" indent="-174708">
              <a:buFontTx/>
              <a:buChar char="-"/>
            </a:pPr>
            <a:endParaRPr lang="en-US" dirty="0" smtClean="0"/>
          </a:p>
          <a:p>
            <a:pPr marL="174708" indent="-174708">
              <a:buFontTx/>
              <a:buChar char="-"/>
            </a:pPr>
            <a:r>
              <a:rPr lang="en-US" dirty="0" smtClean="0"/>
              <a:t>The FGDC originally adopted the CSDGM in 1994 and revised it in 1998 </a:t>
            </a:r>
          </a:p>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11</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857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12</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8166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13</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8183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14</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7942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1/26/2015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5800-C7AE-4C54-AB3C-957DDC222518}" type="slidenum">
              <a:rPr lang="en-US" smtClean="0"/>
              <a:t>15</a:t>
            </a:fld>
            <a:endParaRPr lang="en-US"/>
          </a:p>
        </p:txBody>
      </p:sp>
    </p:spTree>
    <p:extLst>
      <p:ext uri="{BB962C8B-B14F-4D97-AF65-F5344CB8AC3E}">
        <p14:creationId xmlns:p14="http://schemas.microsoft.com/office/powerpoint/2010/main" val="81529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1/26/2015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5800-C7AE-4C54-AB3C-957DDC222518}" type="slidenum">
              <a:rPr lang="en-US" smtClean="0"/>
              <a:t>16</a:t>
            </a:fld>
            <a:endParaRPr lang="en-US"/>
          </a:p>
        </p:txBody>
      </p:sp>
    </p:spTree>
    <p:extLst>
      <p:ext uri="{BB962C8B-B14F-4D97-AF65-F5344CB8AC3E}">
        <p14:creationId xmlns:p14="http://schemas.microsoft.com/office/powerpoint/2010/main" val="1617303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1/26/2015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5800-C7AE-4C54-AB3C-957DDC222518}" type="slidenum">
              <a:rPr lang="en-US" smtClean="0"/>
              <a:t>17</a:t>
            </a:fld>
            <a:endParaRPr lang="en-US"/>
          </a:p>
        </p:txBody>
      </p:sp>
    </p:spTree>
    <p:extLst>
      <p:ext uri="{BB962C8B-B14F-4D97-AF65-F5344CB8AC3E}">
        <p14:creationId xmlns:p14="http://schemas.microsoft.com/office/powerpoint/2010/main" val="143084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https://search.yahoo.com/search;_ylt=ApjOTZlNLXq7bkOHjaZGS3WbvZx4?fr=yfp-t-605-s&amp;toggle=1&amp;fp=1&amp;cop=mss&amp;ei=UTF-8&amp;p=vivaldi%20four%20seasons </a:t>
            </a:r>
            <a:endParaRPr lang="en-US" dirty="0"/>
          </a:p>
        </p:txBody>
      </p:sp>
      <p:sp>
        <p:nvSpPr>
          <p:cNvPr id="4" name="Date Placeholder 3"/>
          <p:cNvSpPr>
            <a:spLocks noGrp="1"/>
          </p:cNvSpPr>
          <p:nvPr>
            <p:ph type="dt" idx="10"/>
          </p:nvPr>
        </p:nvSpPr>
        <p:spPr/>
        <p:txBody>
          <a:bodyPr/>
          <a:lstStyle/>
          <a:p>
            <a:r>
              <a:rPr lang="en-US" smtClean="0"/>
              <a:t>1/26/2015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45800-C7AE-4C54-AB3C-957DDC222518}" type="slidenum">
              <a:rPr lang="en-US" smtClean="0"/>
              <a:t>18</a:t>
            </a:fld>
            <a:endParaRPr lang="en-US"/>
          </a:p>
        </p:txBody>
      </p:sp>
    </p:spTree>
    <p:extLst>
      <p:ext uri="{BB962C8B-B14F-4D97-AF65-F5344CB8AC3E}">
        <p14:creationId xmlns:p14="http://schemas.microsoft.com/office/powerpoint/2010/main" val="174285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My name is Bibi Oung, I have worked for Miami-Dade</a:t>
            </a:r>
            <a:r>
              <a:rPr lang="en-US" baseline="0" dirty="0" smtClean="0"/>
              <a:t> County Information Technology Department as the GIS Data and Metadata administrator for over 17 years.</a:t>
            </a:r>
            <a:endParaRPr lang="en-US" dirty="0" smtClean="0"/>
          </a:p>
          <a:p>
            <a:pPr marL="171450" indent="-171450">
              <a:buFont typeface="Arial" panose="020B0604020202020204" pitchFamily="34" charset="0"/>
              <a:buChar char="•"/>
            </a:pPr>
            <a:r>
              <a:rPr lang="en-US" baseline="0" dirty="0" smtClean="0"/>
              <a:t>And my name is Jeffrey Ruiz and I am a systems analyst programmer with Miami-Dade county Information Technology Department and have been working with GIS for over 10 years.</a:t>
            </a:r>
          </a:p>
          <a:p>
            <a:pPr marL="171450" indent="-171450">
              <a:buFont typeface="Arial" panose="020B0604020202020204" pitchFamily="34" charset="0"/>
              <a:buChar char="•"/>
            </a:pPr>
            <a:r>
              <a:rPr lang="en-US" baseline="0" dirty="0" smtClean="0"/>
              <a:t>We hope that at the end of the workshop your knowledge and understanding of GIS metadata have increased and will facilitate your organization’s metadata creation and maintenance process.</a:t>
            </a:r>
            <a:endParaRPr lang="en-US" dirty="0" smtClean="0"/>
          </a:p>
          <a:p>
            <a:pPr marL="171450" indent="-171450">
              <a:buFont typeface="Arial" panose="020B0604020202020204" pitchFamily="34" charset="0"/>
              <a:buChar char="•"/>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2</a:t>
            </a:fld>
            <a:endParaRPr lang="en-US" dirty="0"/>
          </a:p>
        </p:txBody>
      </p:sp>
      <p:sp>
        <p:nvSpPr>
          <p:cNvPr id="5" name="Date Placeholder 4"/>
          <p:cNvSpPr>
            <a:spLocks noGrp="1"/>
          </p:cNvSpPr>
          <p:nvPr>
            <p:ph type="dt" idx="11"/>
          </p:nvPr>
        </p:nvSpPr>
        <p:spPr/>
        <p:txBody>
          <a:bodyPr/>
          <a:lstStyle/>
          <a:p>
            <a:r>
              <a:rPr lang="en-US" dirty="0" smtClean="0"/>
              <a:t>1/26/2015</a:t>
            </a:r>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20167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workshop will cover the following outline:</a:t>
            </a:r>
          </a:p>
        </p:txBody>
      </p:sp>
      <p:sp>
        <p:nvSpPr>
          <p:cNvPr id="4" name="Slide Number Placeholder 3"/>
          <p:cNvSpPr>
            <a:spLocks noGrp="1"/>
          </p:cNvSpPr>
          <p:nvPr>
            <p:ph type="sldNum" sz="quarter" idx="10"/>
          </p:nvPr>
        </p:nvSpPr>
        <p:spPr/>
        <p:txBody>
          <a:bodyPr/>
          <a:lstStyle/>
          <a:p>
            <a:fld id="{30445800-C7AE-4C54-AB3C-957DDC222518}" type="slidenum">
              <a:rPr lang="en-US" smtClean="0"/>
              <a:t>3</a:t>
            </a:fld>
            <a:endParaRPr lang="en-US" dirty="0"/>
          </a:p>
        </p:txBody>
      </p:sp>
      <p:sp>
        <p:nvSpPr>
          <p:cNvPr id="5" name="Date Placeholder 4"/>
          <p:cNvSpPr>
            <a:spLocks noGrp="1"/>
          </p:cNvSpPr>
          <p:nvPr>
            <p:ph type="dt" idx="11"/>
          </p:nvPr>
        </p:nvSpPr>
        <p:spPr/>
        <p:txBody>
          <a:bodyPr/>
          <a:lstStyle/>
          <a:p>
            <a:r>
              <a:rPr lang="en-US" dirty="0" smtClean="0"/>
              <a:t>1/26/2015</a:t>
            </a:r>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81892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a:t>
            </a:r>
            <a:r>
              <a:rPr lang="en-US" baseline="0" dirty="0" smtClean="0"/>
              <a:t> is metadata?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Metadata is information about the data</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addresses the who, the what the when, where , why and how about the data, for example</a:t>
            </a:r>
          </a:p>
          <a:p>
            <a:pPr marL="628650" lvl="1" indent="-171450">
              <a:buFont typeface="Arial" panose="020B0604020202020204" pitchFamily="34" charset="0"/>
              <a:buChar char="•"/>
            </a:pPr>
            <a:r>
              <a:rPr lang="en-US" baseline="0" dirty="0" smtClean="0"/>
              <a:t>Who provided the data,  maintains the data, is the data contact, determines data criteria</a:t>
            </a:r>
          </a:p>
          <a:p>
            <a:pPr marL="628650" lvl="1" indent="-171450">
              <a:buFont typeface="Arial" panose="020B0604020202020204" pitchFamily="34" charset="0"/>
              <a:buChar char="•"/>
            </a:pPr>
            <a:r>
              <a:rPr lang="en-US" baseline="0" dirty="0" smtClean="0"/>
              <a:t>What the data contains, what it reflects, what criteria or exclusions were used, what environment was used to collect the data, what reference layers were used, what application uses the data and what scale was used to create the layer</a:t>
            </a:r>
          </a:p>
          <a:p>
            <a:pPr marL="628650" lvl="1" indent="-171450">
              <a:buFont typeface="Arial" panose="020B0604020202020204" pitchFamily="34" charset="0"/>
              <a:buChar char="•"/>
            </a:pPr>
            <a:r>
              <a:rPr lang="en-US" baseline="0" dirty="0" smtClean="0"/>
              <a:t>When was the layer created, data collected, when does it need to be updated</a:t>
            </a:r>
          </a:p>
          <a:p>
            <a:pPr marL="628650" lvl="1" indent="-171450">
              <a:buFont typeface="Arial" panose="020B0604020202020204" pitchFamily="34" charset="0"/>
              <a:buChar char="•"/>
            </a:pPr>
            <a:r>
              <a:rPr lang="en-US" baseline="0" dirty="0" smtClean="0"/>
              <a:t>Why was the layer created and for what purpose</a:t>
            </a:r>
          </a:p>
          <a:p>
            <a:pPr marL="628650" lvl="1" indent="-171450">
              <a:buFont typeface="Arial" panose="020B0604020202020204" pitchFamily="34" charset="0"/>
              <a:buChar char="•"/>
            </a:pPr>
            <a:r>
              <a:rPr lang="en-US" baseline="0" dirty="0" smtClean="0"/>
              <a:t>How is the layer going to be used,? (mapping, legal, application or analysis) </a:t>
            </a:r>
          </a:p>
          <a:p>
            <a:pPr marL="171450" lvl="0" indent="-171450">
              <a:buFont typeface="Arial" panose="020B0604020202020204" pitchFamily="34" charset="0"/>
              <a:buChar char="•"/>
            </a:pPr>
            <a:r>
              <a:rPr lang="en-US" baseline="0" dirty="0" smtClean="0"/>
              <a:t>Example</a:t>
            </a:r>
          </a:p>
          <a:p>
            <a:pPr marL="628650" lvl="1" indent="-171450">
              <a:buFont typeface="Arial" panose="020B0604020202020204" pitchFamily="34" charset="0"/>
              <a:buChar char="•"/>
            </a:pPr>
            <a:r>
              <a:rPr lang="en-US" baseline="0" dirty="0" smtClean="0"/>
              <a:t>Sexual predator</a:t>
            </a:r>
          </a:p>
          <a:p>
            <a:pPr marL="1085850" lvl="2" indent="-171450">
              <a:buFont typeface="Arial" panose="020B0604020202020204" pitchFamily="34" charset="0"/>
              <a:buChar char="•"/>
            </a:pPr>
            <a:r>
              <a:rPr lang="en-US" baseline="0" dirty="0" smtClean="0"/>
              <a:t>Who – Miami-Dade Police Department</a:t>
            </a:r>
          </a:p>
          <a:p>
            <a:pPr marL="1085850" lvl="2" indent="-171450">
              <a:buFont typeface="Arial" panose="020B0604020202020204" pitchFamily="34" charset="0"/>
              <a:buChar char="•"/>
            </a:pPr>
            <a:r>
              <a:rPr lang="en-US" baseline="0" dirty="0" smtClean="0"/>
              <a:t>What – Sexual Predators and offenders</a:t>
            </a:r>
          </a:p>
          <a:p>
            <a:pPr marL="1085850" lvl="2" indent="-171450">
              <a:buFont typeface="Arial" panose="020B0604020202020204" pitchFamily="34" charset="0"/>
              <a:buChar char="•"/>
            </a:pPr>
            <a:r>
              <a:rPr lang="en-US" baseline="0" dirty="0" smtClean="0"/>
              <a:t>When – To find a sexual predator residence relocating</a:t>
            </a:r>
          </a:p>
          <a:p>
            <a:pPr marL="1085850" lvl="2" indent="-171450">
              <a:buFont typeface="Arial" panose="020B0604020202020204" pitchFamily="34" charset="0"/>
              <a:buChar char="•"/>
            </a:pPr>
            <a:r>
              <a:rPr lang="en-US" baseline="0" dirty="0" smtClean="0"/>
              <a:t>Where – Miami-Dade County Limits</a:t>
            </a:r>
          </a:p>
          <a:p>
            <a:pPr marL="1085850" lvl="2" indent="-171450">
              <a:buFont typeface="Arial" panose="020B0604020202020204" pitchFamily="34" charset="0"/>
              <a:buChar char="•"/>
            </a:pPr>
            <a:r>
              <a:rPr lang="en-US" baseline="0" dirty="0" smtClean="0"/>
              <a:t>Why – To comply with the sexual predator ordinance to be within a certain distance from a park, school, etc.</a:t>
            </a:r>
          </a:p>
          <a:p>
            <a:pPr marL="1085850" lvl="2" indent="-171450">
              <a:buFont typeface="Arial" panose="020B0604020202020204" pitchFamily="34" charset="0"/>
              <a:buChar char="•"/>
            </a:pPr>
            <a:r>
              <a:rPr lang="en-US" baseline="0" dirty="0" smtClean="0"/>
              <a:t>How – The data is geocoded against streets and address</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At the end of most slides there will be a hyperlink that points to the FGDC website that contains additional detail information that will expand on each subject matter</a:t>
            </a:r>
          </a:p>
        </p:txBody>
      </p:sp>
      <p:sp>
        <p:nvSpPr>
          <p:cNvPr id="4" name="Slide Number Placeholder 3"/>
          <p:cNvSpPr>
            <a:spLocks noGrp="1"/>
          </p:cNvSpPr>
          <p:nvPr>
            <p:ph type="sldNum" sz="quarter" idx="10"/>
          </p:nvPr>
        </p:nvSpPr>
        <p:spPr/>
        <p:txBody>
          <a:bodyPr/>
          <a:lstStyle/>
          <a:p>
            <a:fld id="{30445800-C7AE-4C54-AB3C-957DDC222518}" type="slidenum">
              <a:rPr lang="en-US" smtClean="0"/>
              <a:t>4</a:t>
            </a:fld>
            <a:endParaRPr lang="en-US" dirty="0"/>
          </a:p>
        </p:txBody>
      </p:sp>
      <p:sp>
        <p:nvSpPr>
          <p:cNvPr id="5" name="Date Placeholder 4"/>
          <p:cNvSpPr>
            <a:spLocks noGrp="1"/>
          </p:cNvSpPr>
          <p:nvPr>
            <p:ph type="dt" idx="11"/>
          </p:nvPr>
        </p:nvSpPr>
        <p:spPr/>
        <p:txBody>
          <a:bodyPr/>
          <a:lstStyle/>
          <a:p>
            <a:r>
              <a:rPr lang="en-US" dirty="0" smtClean="0"/>
              <a:t>1/26/2015</a:t>
            </a:r>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99238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Some of the </a:t>
            </a:r>
            <a:r>
              <a:rPr lang="en-US" baseline="0" dirty="0" smtClean="0"/>
              <a:t>values of having metadata are</a:t>
            </a:r>
          </a:p>
          <a:p>
            <a:pPr marL="0" indent="0">
              <a:buFont typeface="Arial" panose="020B0604020202020204" pitchFamily="34" charset="0"/>
              <a:buNone/>
            </a:pPr>
            <a:endParaRPr lang="en-US" baseline="0" dirty="0" smtClean="0"/>
          </a:p>
          <a:p>
            <a:pPr marL="171450" indent="-171450">
              <a:lnSpc>
                <a:spcPct val="200000"/>
              </a:lnSpc>
              <a:buFont typeface="Arial" panose="020B0604020202020204" pitchFamily="34" charset="0"/>
              <a:buChar char="•"/>
            </a:pPr>
            <a:r>
              <a:rPr lang="en-US" dirty="0" smtClean="0"/>
              <a:t>Helps to avoid financial and analysis errors such as using a file</a:t>
            </a:r>
            <a:r>
              <a:rPr lang="en-US" baseline="0" dirty="0" smtClean="0"/>
              <a:t> that is a subset instead of a comprehensive file.</a:t>
            </a:r>
          </a:p>
          <a:p>
            <a:pPr marL="171450" indent="-171450">
              <a:lnSpc>
                <a:spcPct val="200000"/>
              </a:lnSpc>
              <a:buFont typeface="Arial" panose="020B0604020202020204" pitchFamily="34" charset="0"/>
              <a:buChar char="•"/>
            </a:pPr>
            <a:r>
              <a:rPr lang="en-US" dirty="0" smtClean="0"/>
              <a:t>It reduces support efforts and cost such</a:t>
            </a:r>
            <a:r>
              <a:rPr lang="en-US" baseline="0" dirty="0" smtClean="0"/>
              <a:t> as calls, and email responses which ultimately increase resource costs.</a:t>
            </a:r>
            <a:endParaRPr lang="en-US" dirty="0" smtClean="0"/>
          </a:p>
          <a:p>
            <a:pPr marL="171450" indent="-171450">
              <a:lnSpc>
                <a:spcPct val="200000"/>
              </a:lnSpc>
              <a:buFont typeface="Arial" panose="020B0604020202020204" pitchFamily="34" charset="0"/>
              <a:buChar char="•"/>
            </a:pPr>
            <a:r>
              <a:rPr lang="en-US" dirty="0" smtClean="0"/>
              <a:t>It addresses role, restrictions, limitation, </a:t>
            </a:r>
            <a:r>
              <a:rPr lang="en-US" baseline="0" dirty="0" smtClean="0"/>
              <a:t>such as is the file public, internal, or sensitive, and what accuracy or scale was used to create the data</a:t>
            </a:r>
            <a:endParaRPr lang="en-US" dirty="0" smtClean="0"/>
          </a:p>
          <a:p>
            <a:pPr marL="171450" indent="-171450">
              <a:lnSpc>
                <a:spcPct val="200000"/>
              </a:lnSpc>
              <a:buFont typeface="Arial" panose="020B0604020202020204" pitchFamily="34" charset="0"/>
              <a:buChar char="•"/>
            </a:pPr>
            <a:r>
              <a:rPr lang="en-US" dirty="0" smtClean="0"/>
              <a:t>It aids in data distribution &amp; data users efforts</a:t>
            </a:r>
            <a:r>
              <a:rPr lang="en-US" baseline="0" dirty="0" smtClean="0"/>
              <a:t> by having the information readily attached to the data.</a:t>
            </a:r>
            <a:endParaRPr lang="en-US" dirty="0" smtClean="0"/>
          </a:p>
          <a:p>
            <a:pPr marL="171450" indent="-171450">
              <a:lnSpc>
                <a:spcPct val="200000"/>
              </a:lnSpc>
              <a:buFont typeface="Arial" panose="020B0604020202020204" pitchFamily="34" charset="0"/>
              <a:buChar char="•"/>
            </a:pPr>
            <a:r>
              <a:rPr lang="en-US" dirty="0" smtClean="0"/>
              <a:t>It Improves service &amp; decision-making process. If a</a:t>
            </a:r>
            <a:r>
              <a:rPr lang="en-US" baseline="0" dirty="0" smtClean="0"/>
              <a:t> layer </a:t>
            </a:r>
            <a:r>
              <a:rPr lang="en-US" dirty="0" smtClean="0"/>
              <a:t>has </a:t>
            </a:r>
            <a:r>
              <a:rPr lang="en-US" baseline="0" dirty="0" smtClean="0"/>
              <a:t>proper documentation the analyst can easily make the determination as to whether the file can be used for a given request.</a:t>
            </a:r>
            <a:endParaRPr lang="en-US" dirty="0" smtClean="0"/>
          </a:p>
          <a:p>
            <a:pPr marL="171450" indent="-171450">
              <a:lnSpc>
                <a:spcPct val="200000"/>
              </a:lnSpc>
              <a:buFont typeface="Arial" panose="020B0604020202020204" pitchFamily="34" charset="0"/>
              <a:buChar char="•"/>
            </a:pPr>
            <a:r>
              <a:rPr lang="en-US" dirty="0" smtClean="0"/>
              <a:t>Overall</a:t>
            </a:r>
            <a:r>
              <a:rPr lang="en-US" baseline="0" dirty="0" smtClean="0"/>
              <a:t> , having metadata avoids an individual from repeating the same, or a variation of information , which ultimately saves time and money.</a:t>
            </a:r>
            <a:endParaRPr lang="en-US" dirty="0" smtClean="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30445800-C7AE-4C54-AB3C-957DDC222518}" type="slidenum">
              <a:rPr lang="en-US" smtClean="0"/>
              <a:t>5</a:t>
            </a:fld>
            <a:endParaRPr lang="en-US" dirty="0"/>
          </a:p>
        </p:txBody>
      </p:sp>
      <p:sp>
        <p:nvSpPr>
          <p:cNvPr id="5" name="Date Placeholder 4"/>
          <p:cNvSpPr>
            <a:spLocks noGrp="1"/>
          </p:cNvSpPr>
          <p:nvPr>
            <p:ph type="dt" idx="11"/>
          </p:nvPr>
        </p:nvSpPr>
        <p:spPr/>
        <p:txBody>
          <a:bodyPr/>
          <a:lstStyle/>
          <a:p>
            <a:r>
              <a:rPr lang="en-US" dirty="0" smtClean="0"/>
              <a:t>1/26/2015</a:t>
            </a:r>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34371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Quality metadata is maintained through</a:t>
            </a:r>
            <a:r>
              <a:rPr lang="en-US" baseline="0" dirty="0" smtClean="0"/>
              <a:t> each agency’s established standards and level of documentation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also addresses the difference between essential and operational level of metadata, for example</a:t>
            </a:r>
            <a:r>
              <a:rPr lang="en-US" baseline="0" dirty="0" smtClean="0"/>
              <a:t> having very limited documentation vs well detailed documentation that addresses the maintenance and the process of the layer creation.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is recommended to have a metadata review process to capture errors and ensure that essential information is included to eliminate gaps in </a:t>
            </a:r>
            <a:r>
              <a:rPr lang="en-US" baseline="0" smtClean="0"/>
              <a:t>the information.</a:t>
            </a:r>
            <a:endParaRPr lang="en-US" dirty="0" smtClean="0"/>
          </a:p>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6</a:t>
            </a:fld>
            <a:endParaRPr lang="en-US" dirty="0"/>
          </a:p>
        </p:txBody>
      </p:sp>
      <p:sp>
        <p:nvSpPr>
          <p:cNvPr id="5" name="Date Placeholder 4"/>
          <p:cNvSpPr>
            <a:spLocks noGrp="1"/>
          </p:cNvSpPr>
          <p:nvPr>
            <p:ph type="dt" idx="11"/>
          </p:nvPr>
        </p:nvSpPr>
        <p:spPr/>
        <p:txBody>
          <a:bodyPr/>
          <a:lstStyle/>
          <a:p>
            <a:r>
              <a:rPr lang="en-US" dirty="0" smtClean="0"/>
              <a:t>1/26/2015</a:t>
            </a:r>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6377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Portfolio Management, according to </a:t>
            </a:r>
            <a:r>
              <a:rPr lang="en-US" dirty="0" smtClean="0">
                <a:hlinkClick r:id="rId3" tooltip="The Office of Management &amp; Budget Circular A-16, Coordination of Geographic Information Related Spatial Data Activities"/>
              </a:rPr>
              <a:t>OMB Circular A-16 Supplemental Guidance</a:t>
            </a:r>
            <a:r>
              <a:rPr lang="en-US" dirty="0" smtClean="0"/>
              <a:t>, is the coordination of Federal geospatial data assets and investments to most efficiently support national priorities and government missions. </a:t>
            </a:r>
          </a:p>
        </p:txBody>
      </p:sp>
      <p:sp>
        <p:nvSpPr>
          <p:cNvPr id="4" name="Date Placeholder 3"/>
          <p:cNvSpPr>
            <a:spLocks noGrp="1"/>
          </p:cNvSpPr>
          <p:nvPr>
            <p:ph type="dt" idx="10"/>
          </p:nvPr>
        </p:nvSpPr>
        <p:spPr/>
        <p:txBody>
          <a:bodyPr/>
          <a:lstStyle/>
          <a:p>
            <a:r>
              <a:rPr lang="en-US" dirty="0"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45800-C7AE-4C54-AB3C-957DDC222518}" type="slidenum">
              <a:rPr lang="en-US" smtClean="0"/>
              <a:t>7</a:t>
            </a:fld>
            <a:endParaRPr lang="en-US" dirty="0"/>
          </a:p>
        </p:txBody>
      </p:sp>
    </p:spTree>
    <p:extLst>
      <p:ext uri="{BB962C8B-B14F-4D97-AF65-F5344CB8AC3E}">
        <p14:creationId xmlns:p14="http://schemas.microsoft.com/office/powerpoint/2010/main" val="200153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What</a:t>
            </a:r>
            <a:r>
              <a:rPr lang="en-US" baseline="0" dirty="0" smtClean="0"/>
              <a:t> is NSDI? </a:t>
            </a:r>
            <a:r>
              <a:rPr lang="en-US" dirty="0" smtClean="0"/>
              <a:t>Collaboration of governmental, private and academia agencies that generate or use geographic data and facilitate the sharing of geographic data</a:t>
            </a:r>
          </a:p>
          <a:p>
            <a:endParaRPr lang="en-US" dirty="0" smtClean="0"/>
          </a:p>
          <a:p>
            <a:r>
              <a:rPr lang="en-US" dirty="0" smtClean="0"/>
              <a:t>- Executive Order </a:t>
            </a:r>
            <a:r>
              <a:rPr lang="en-US" b="1" dirty="0" smtClean="0"/>
              <a:t>12906: COORDINATING GEOGRAPHIC DATA ACQUISITION AND ACCESS: THE NATIONAL SPATIAL DATA INFRASTRUCTURE, signed by President Bill Clinton on April 11, 1994, launched the initiative to create the National Spatial Data Infrastructure. </a:t>
            </a:r>
          </a:p>
          <a:p>
            <a:pPr marL="0" indent="0">
              <a:buFontTx/>
              <a:buNone/>
            </a:pPr>
            <a:endParaRPr lang="en-US" dirty="0" smtClean="0"/>
          </a:p>
          <a:p>
            <a:pPr marL="174708" indent="-174708">
              <a:buFontTx/>
              <a:buChar char="-"/>
            </a:pPr>
            <a:r>
              <a:rPr lang="en-US" dirty="0" smtClean="0"/>
              <a:t>The NSDI is a physical, organizational, and virtual network designed to enable the development and sharing of this nation's digital geographic information resources. </a:t>
            </a:r>
          </a:p>
          <a:p>
            <a:pPr marL="174708" indent="-174708">
              <a:buFontTx/>
              <a:buChar char="-"/>
            </a:pPr>
            <a:endParaRPr lang="en-US" dirty="0" smtClean="0"/>
          </a:p>
          <a:p>
            <a:pPr marL="174708" indent="-174708">
              <a:buFontTx/>
              <a:buChar char="-"/>
            </a:pPr>
            <a:r>
              <a:rPr lang="en-US" dirty="0" smtClean="0"/>
              <a:t>FGDC activities are administered through the FGDC Secretariat, hosted by the U.S. Geological Survey.</a:t>
            </a:r>
          </a:p>
          <a:p>
            <a:pPr marL="174708" indent="-174708">
              <a:buFontTx/>
              <a:buChar char="-"/>
            </a:pPr>
            <a:endParaRPr lang="en-US" dirty="0" smtClean="0"/>
          </a:p>
          <a:p>
            <a:pPr marL="174708" indent="-174708">
              <a:buFontTx/>
              <a:buChar char="-"/>
            </a:pPr>
            <a:r>
              <a:rPr lang="en-US" dirty="0" smtClean="0"/>
              <a:t>FGDC is tasked by an </a:t>
            </a:r>
            <a:r>
              <a:rPr lang="en-US" dirty="0" smtClean="0">
                <a:hlinkClick r:id="rId3" tooltip="Executive Order"/>
              </a:rPr>
              <a:t>Executive Order</a:t>
            </a:r>
            <a:r>
              <a:rPr lang="en-US" dirty="0" smtClean="0"/>
              <a:t> to develop procedures and assist in the implementation of a distributed discovery mechanism for national digital geospatial data</a:t>
            </a:r>
          </a:p>
          <a:p>
            <a:pPr marL="174708" marR="0" indent="-174708"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4708" indent="-174708">
              <a:buFontTx/>
              <a:buChar char="-"/>
            </a:pPr>
            <a:r>
              <a:rPr lang="en-US" dirty="0" smtClean="0"/>
              <a:t>The FGDC is a 32 member interagency committee composed of representatives from the Executive Office of the President, and Cabinet level and independent Federal agencies</a:t>
            </a:r>
          </a:p>
          <a:p>
            <a:pPr marL="174708" indent="-174708">
              <a:buFontTx/>
              <a:buChar char="-"/>
            </a:pPr>
            <a:endParaRPr lang="en-US" dirty="0" smtClean="0"/>
          </a:p>
          <a:p>
            <a:pPr marL="174708" indent="-174708">
              <a:buFontTx/>
              <a:buChar char="-"/>
            </a:pPr>
            <a:r>
              <a:rPr lang="en-US" dirty="0" smtClean="0"/>
              <a:t>A-16 was issued in 2010</a:t>
            </a:r>
          </a:p>
          <a:p>
            <a:pPr marL="174708" indent="-174708">
              <a:buFontTx/>
              <a:buChar char="-"/>
            </a:pPr>
            <a:endParaRPr lang="en-US" dirty="0" smtClean="0"/>
          </a:p>
          <a:p>
            <a:pPr marL="174708" indent="-174708">
              <a:buFontTx/>
              <a:buChar char="-"/>
            </a:pPr>
            <a:r>
              <a:rPr lang="en-US" dirty="0" smtClean="0"/>
              <a:t>Collection of data</a:t>
            </a:r>
            <a:r>
              <a:rPr lang="en-US" baseline="0" dirty="0" smtClean="0"/>
              <a:t> nationally to served many users</a:t>
            </a:r>
          </a:p>
          <a:p>
            <a:pPr marL="174708" indent="-174708">
              <a:buFontTx/>
              <a:buChar char="-"/>
            </a:pPr>
            <a:endParaRPr lang="en-US" dirty="0" smtClean="0"/>
          </a:p>
          <a:p>
            <a:pPr rtl="0"/>
            <a:r>
              <a:rPr lang="en-US" dirty="0" smtClean="0">
                <a:effectLst/>
              </a:rPr>
              <a:t>The National Spatial Data Infrastructure (NSDI) is a means to assemble geographic data nationwide to serve a variety of users. GIS applications of many different disciplines have a recurring need for a few themes of data.  The framework is a collaborative community based effort in which these commonly needed data themes are developed, maintained, and integrated by public and private organizations within a geographic area.  The framework is one of the key building blocks and forms the data backbone of the NSDI.  The framework concept was developed by representatives of county, regional, State, Federal, and other organizations under the auspices of the Federal Geographic Data Committee (FGDC). Local, regional, state and federal government organizations and private companies see the framework as a way to share resources, improve communications, and increase efficiency.</a:t>
            </a:r>
          </a:p>
          <a:p>
            <a:pPr rtl="0"/>
            <a:r>
              <a:rPr lang="en-US" dirty="0" smtClean="0">
                <a:effectLst/>
              </a:rPr>
              <a:t>Framework has three </a:t>
            </a:r>
            <a:r>
              <a:rPr lang="en-US" dirty="0" err="1" smtClean="0">
                <a:effectLst/>
              </a:rPr>
              <a:t>apects</a:t>
            </a:r>
            <a:r>
              <a:rPr lang="en-US" dirty="0" smtClean="0">
                <a:effectLst/>
              </a:rPr>
              <a:t>: Data, Procedures and technology for building and using the data, and Institutional relationships and business practices that support the environment.</a:t>
            </a:r>
          </a:p>
          <a:p>
            <a:pPr rtl="0"/>
            <a:r>
              <a:rPr lang="en-US" dirty="0" smtClean="0"/>
              <a:t>The framework is designed to </a:t>
            </a:r>
            <a:r>
              <a:rPr lang="en-US" dirty="0" err="1" smtClean="0"/>
              <a:t>faciliate</a:t>
            </a:r>
            <a:r>
              <a:rPr lang="en-US" dirty="0" smtClean="0"/>
              <a:t> production and use of geographic data, to reduce costs and improve service and decision making.</a:t>
            </a:r>
          </a:p>
          <a:p>
            <a:pPr marL="174708" indent="-174708">
              <a:buFontTx/>
              <a:buChar char="-"/>
            </a:pPr>
            <a:endParaRPr lang="en-US" dirty="0" smtClean="0"/>
          </a:p>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8</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912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0445800-C7AE-4C54-AB3C-957DDC222518}" type="slidenum">
              <a:rPr lang="en-US" smtClean="0"/>
              <a:t>9</a:t>
            </a:fld>
            <a:endParaRPr lang="en-US"/>
          </a:p>
        </p:txBody>
      </p:sp>
      <p:sp>
        <p:nvSpPr>
          <p:cNvPr id="5" name="Date Placeholder 4"/>
          <p:cNvSpPr>
            <a:spLocks noGrp="1"/>
          </p:cNvSpPr>
          <p:nvPr>
            <p:ph type="dt" idx="11"/>
          </p:nvPr>
        </p:nvSpPr>
        <p:spPr/>
        <p:txBody>
          <a:bodyPr/>
          <a:lstStyle/>
          <a:p>
            <a:r>
              <a:rPr lang="en-US" smtClean="0"/>
              <a:t>1/26/2015</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59331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r>
              <a:rPr lang="en-US" smtClean="0"/>
              <a:t>1/26/2015</a:t>
            </a:r>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1/26/2015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1/26/2015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1/26/2015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1/26/2015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1/26/2015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1/26/2015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1/26/2015</a:t>
            </a:r>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r>
              <a:rPr lang="en-US" smtClean="0"/>
              <a:t>1/26/2015</a:t>
            </a:r>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isinventory.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data.gov/" TargetMode="External"/><Relationship Id="rId4" Type="http://schemas.openxmlformats.org/officeDocument/2006/relationships/hyperlink" Target="http://www.fgdc.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gdc.gov/metadata/documents/workbook_0501_bmk.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www.fgdc.gov/metadata/geospatial-metadata-standards#fgdcendorsedisostandar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g"/><Relationship Id="rId4" Type="http://schemas.openxmlformats.org/officeDocument/2006/relationships/hyperlink" Target="http://www.fgdc.gov/metadata/geospatial-metadata-standard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gdc.gov/metadata/events/ISO_Implementation_Webinar/index_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www.fgdc.gov/metadata/geospatial-metadata-standards#shouldouragencyuseis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earch.yahoo.com/search;_ylt=AqgYgF6Qwy1yhcSwIiedNHmbvZx4?fr=yfp-t-336-s&amp;toggle=1&amp;fp=1&amp;cop=mss&amp;ei=UTF-8&amp;p=vivaldi%20four%20seas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iamidade.gov/technology/geographic-information-systems.asp"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fgdc.gov/training/nsdi-training-program/materials/WhatIsMetadataPPT_2010060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gdc.gov/training/nsdi-training-program/materials/ValueofMetaPPT20100604.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gdc.gov/library/presentations/documents/QualityMetadata_ESRIFedUC_noted.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www.fgdc.gov/initiatives/portfolio-manag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fgdc.gov/policyandplanning/a-16/omb-circular-a16-supplemental-guid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GIS Metadata Training &amp; Outreach Assistance</a:t>
            </a:r>
            <a:endParaRPr lang="en-US" sz="3200" dirty="0"/>
          </a:p>
        </p:txBody>
      </p:sp>
      <p:sp>
        <p:nvSpPr>
          <p:cNvPr id="3" name="Subtitle 2"/>
          <p:cNvSpPr>
            <a:spLocks noGrp="1"/>
          </p:cNvSpPr>
          <p:nvPr>
            <p:ph type="subTitle" idx="1"/>
          </p:nvPr>
        </p:nvSpPr>
        <p:spPr>
          <a:xfrm>
            <a:off x="2662021" y="5233099"/>
            <a:ext cx="8825658" cy="861420"/>
          </a:xfrm>
        </p:spPr>
        <p:txBody>
          <a:bodyPr/>
          <a:lstStyle/>
          <a:p>
            <a:pPr algn="r"/>
            <a:r>
              <a:rPr lang="en-US" dirty="0" smtClean="0"/>
              <a:t>Miami-Dade county &amp; NSDI</a:t>
            </a:r>
          </a:p>
          <a:p>
            <a:pPr algn="r"/>
            <a:r>
              <a:rPr lang="en-US" dirty="0" smtClean="0"/>
              <a:t>2015</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32" y="440339"/>
            <a:ext cx="753538" cy="342256"/>
          </a:xfrm>
          <a:prstGeom prst="rect">
            <a:avLst/>
          </a:prstGeom>
        </p:spPr>
      </p:pic>
    </p:spTree>
    <p:extLst>
      <p:ext uri="{BB962C8B-B14F-4D97-AF65-F5344CB8AC3E}">
        <p14:creationId xmlns:p14="http://schemas.microsoft.com/office/powerpoint/2010/main" val="1391455250"/>
      </p:ext>
    </p:extLst>
  </p:cSld>
  <p:clrMapOvr>
    <a:masterClrMapping/>
  </p:clrMapOvr>
  <mc:AlternateContent xmlns:mc="http://schemas.openxmlformats.org/markup-compatibility/2006" xmlns:p14="http://schemas.microsoft.com/office/powerpoint/2010/main">
    <mc:Choice Requires="p14">
      <p:transition spd="slow" p14:dur="2000" advTm="17990"/>
    </mc:Choice>
    <mc:Fallback xmlns="">
      <p:transition spd="slow" advTm="1799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NSDI cont.</a:t>
            </a:r>
            <a:endParaRPr lang="en-US" dirty="0"/>
          </a:p>
        </p:txBody>
      </p:sp>
      <p:sp>
        <p:nvSpPr>
          <p:cNvPr id="3" name="Content Placeholder 2"/>
          <p:cNvSpPr>
            <a:spLocks noGrp="1"/>
          </p:cNvSpPr>
          <p:nvPr>
            <p:ph idx="1"/>
          </p:nvPr>
        </p:nvSpPr>
        <p:spPr>
          <a:xfrm>
            <a:off x="1154955" y="2324100"/>
            <a:ext cx="8761412" cy="3695700"/>
          </a:xfrm>
        </p:spPr>
        <p:txBody>
          <a:bodyPr>
            <a:normAutofit/>
          </a:bodyPr>
          <a:lstStyle/>
          <a:p>
            <a:pPr>
              <a:spcBef>
                <a:spcPts val="1200"/>
              </a:spcBef>
            </a:pPr>
            <a:r>
              <a:rPr lang="en-US" sz="1600" dirty="0" smtClean="0">
                <a:hlinkClick r:id="rId3"/>
              </a:rPr>
              <a:t>GISInventory.net</a:t>
            </a:r>
            <a:r>
              <a:rPr lang="en-US" sz="1600" dirty="0" smtClean="0"/>
              <a:t>   (National inventory of data)</a:t>
            </a:r>
            <a:endParaRPr lang="en-US" sz="1600" dirty="0"/>
          </a:p>
          <a:p>
            <a:pPr lvl="1">
              <a:spcBef>
                <a:spcPts val="600"/>
              </a:spcBef>
            </a:pPr>
            <a:r>
              <a:rPr lang="en-US" dirty="0"/>
              <a:t>Search for data</a:t>
            </a:r>
          </a:p>
          <a:p>
            <a:pPr lvl="1">
              <a:spcBef>
                <a:spcPts val="600"/>
              </a:spcBef>
            </a:pPr>
            <a:r>
              <a:rPr lang="en-US" dirty="0"/>
              <a:t>Create metadata</a:t>
            </a:r>
          </a:p>
          <a:p>
            <a:pPr lvl="1">
              <a:spcBef>
                <a:spcPts val="600"/>
              </a:spcBef>
            </a:pPr>
            <a:r>
              <a:rPr lang="en-US" dirty="0"/>
              <a:t>Publish metadata</a:t>
            </a:r>
          </a:p>
          <a:p>
            <a:pPr lvl="1">
              <a:spcBef>
                <a:spcPts val="600"/>
              </a:spcBef>
            </a:pPr>
            <a:r>
              <a:rPr lang="en-US" dirty="0"/>
              <a:t>Identify community-specific resources via theme</a:t>
            </a:r>
          </a:p>
          <a:p>
            <a:pPr lvl="1">
              <a:spcBef>
                <a:spcPts val="600"/>
              </a:spcBef>
            </a:pPr>
            <a:r>
              <a:rPr lang="en-US" dirty="0"/>
              <a:t>Post data</a:t>
            </a:r>
          </a:p>
          <a:p>
            <a:pPr>
              <a:lnSpc>
                <a:spcPct val="200000"/>
              </a:lnSpc>
            </a:pPr>
            <a:r>
              <a:rPr lang="en-US" dirty="0" smtClean="0">
                <a:hlinkClick r:id="rId4"/>
              </a:rPr>
              <a:t>FGDC</a:t>
            </a:r>
            <a:r>
              <a:rPr lang="en-US" dirty="0" smtClean="0"/>
              <a:t> </a:t>
            </a:r>
          </a:p>
          <a:p>
            <a:pPr>
              <a:lnSpc>
                <a:spcPct val="200000"/>
              </a:lnSpc>
            </a:pPr>
            <a:r>
              <a:rPr lang="en-US" dirty="0" smtClean="0">
                <a:hlinkClick r:id="rId5"/>
              </a:rPr>
              <a:t>Data.gov </a:t>
            </a:r>
            <a:r>
              <a:rPr lang="en-US" dirty="0" smtClean="0"/>
              <a:t>(harvest from </a:t>
            </a:r>
            <a:r>
              <a:rPr lang="en-US" dirty="0" err="1" smtClean="0"/>
              <a:t>GISInventory</a:t>
            </a:r>
            <a:r>
              <a:rPr lang="en-US" dirty="0" smtClean="0"/>
              <a:t>)  </a:t>
            </a: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14010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Geospatial Metadata Standards</a:t>
            </a:r>
            <a:endParaRPr lang="en-US" dirty="0"/>
          </a:p>
        </p:txBody>
      </p:sp>
      <p:sp>
        <p:nvSpPr>
          <p:cNvPr id="3" name="Content Placeholder 2"/>
          <p:cNvSpPr>
            <a:spLocks noGrp="1"/>
          </p:cNvSpPr>
          <p:nvPr>
            <p:ph idx="1"/>
          </p:nvPr>
        </p:nvSpPr>
        <p:spPr>
          <a:xfrm>
            <a:off x="1154955" y="2324100"/>
            <a:ext cx="5516778" cy="3357033"/>
          </a:xfrm>
        </p:spPr>
        <p:txBody>
          <a:bodyPr>
            <a:normAutofit/>
          </a:bodyPr>
          <a:lstStyle/>
          <a:p>
            <a:pPr>
              <a:lnSpc>
                <a:spcPct val="200000"/>
              </a:lnSpc>
            </a:pPr>
            <a:endParaRPr lang="en-US" dirty="0" smtClean="0"/>
          </a:p>
          <a:p>
            <a:pPr>
              <a:lnSpc>
                <a:spcPct val="200000"/>
              </a:lnSpc>
            </a:pPr>
            <a:r>
              <a:rPr lang="en-US" dirty="0" smtClean="0"/>
              <a:t>Benefits of standards</a:t>
            </a:r>
          </a:p>
          <a:p>
            <a:pPr>
              <a:lnSpc>
                <a:spcPct val="200000"/>
              </a:lnSpc>
            </a:pPr>
            <a:r>
              <a:rPr lang="en-US" dirty="0"/>
              <a:t>Content Standard for Digital Geospatial Metadata </a:t>
            </a:r>
            <a:r>
              <a:rPr lang="en-US" dirty="0" smtClean="0">
                <a:hlinkClick r:id="rId3"/>
              </a:rPr>
              <a:t>(CSDGM)</a:t>
            </a:r>
            <a:r>
              <a:rPr lang="en-US" dirty="0" smtClean="0"/>
              <a:t> </a:t>
            </a:r>
          </a:p>
          <a:p>
            <a:pPr>
              <a:lnSpc>
                <a:spcPct val="200000"/>
              </a:lnSpc>
            </a:pPr>
            <a:endParaRPr lang="en-US" dirty="0" smtClean="0"/>
          </a:p>
          <a:p>
            <a:pPr>
              <a:lnSpc>
                <a:spcPct val="200000"/>
              </a:lnSpc>
            </a:pP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5" name="Picture 4"/>
          <p:cNvPicPr>
            <a:picLocks noChangeAspect="1"/>
          </p:cNvPicPr>
          <p:nvPr/>
        </p:nvPicPr>
        <p:blipFill>
          <a:blip r:embed="rId5"/>
          <a:stretch>
            <a:fillRect/>
          </a:stretch>
        </p:blipFill>
        <p:spPr>
          <a:xfrm>
            <a:off x="6897389" y="2295041"/>
            <a:ext cx="4705350" cy="3476143"/>
          </a:xfrm>
          <a:prstGeom prst="rect">
            <a:avLst/>
          </a:prstGeom>
        </p:spPr>
      </p:pic>
    </p:spTree>
    <p:extLst>
      <p:ext uri="{BB962C8B-B14F-4D97-AF65-F5344CB8AC3E}">
        <p14:creationId xmlns:p14="http://schemas.microsoft.com/office/powerpoint/2010/main" val="215786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Geospatial Metadata Standards</a:t>
            </a:r>
          </a:p>
        </p:txBody>
      </p:sp>
      <p:sp>
        <p:nvSpPr>
          <p:cNvPr id="3" name="Content Placeholder 2"/>
          <p:cNvSpPr>
            <a:spLocks noGrp="1"/>
          </p:cNvSpPr>
          <p:nvPr>
            <p:ph idx="1"/>
          </p:nvPr>
        </p:nvSpPr>
        <p:spPr>
          <a:xfrm>
            <a:off x="551752" y="2417418"/>
            <a:ext cx="5664945" cy="3695700"/>
          </a:xfrm>
        </p:spPr>
        <p:txBody>
          <a:bodyPr>
            <a:normAutofit/>
          </a:bodyPr>
          <a:lstStyle/>
          <a:p>
            <a:pPr>
              <a:lnSpc>
                <a:spcPct val="200000"/>
              </a:lnSpc>
            </a:pPr>
            <a:endParaRPr lang="en-US" dirty="0" smtClean="0">
              <a:hlinkClick r:id="rId3"/>
            </a:endParaRPr>
          </a:p>
          <a:p>
            <a:pPr>
              <a:lnSpc>
                <a:spcPct val="200000"/>
              </a:lnSpc>
            </a:pPr>
            <a:r>
              <a:rPr lang="en-US" dirty="0" smtClean="0">
                <a:hlinkClick r:id="rId3"/>
              </a:rPr>
              <a:t>International Standard of Organization (ISO) </a:t>
            </a:r>
            <a:endParaRPr lang="en-US" dirty="0" smtClean="0"/>
          </a:p>
          <a:p>
            <a:pPr>
              <a:lnSpc>
                <a:spcPct val="200000"/>
              </a:lnSpc>
            </a:pPr>
            <a:endParaRPr lang="en-US" dirty="0">
              <a:hlinkClick r:id="rId4"/>
            </a:endParaRPr>
          </a:p>
          <a:p>
            <a:pPr>
              <a:lnSpc>
                <a:spcPct val="200000"/>
              </a:lnSpc>
            </a:pPr>
            <a:r>
              <a:rPr lang="en-US" dirty="0" smtClean="0">
                <a:hlinkClick r:id="rId4"/>
              </a:rPr>
              <a:t>Geospatial Metadata Standards </a:t>
            </a:r>
            <a:endParaRPr lang="en-US" dirty="0" smtClean="0"/>
          </a:p>
          <a:p>
            <a:pPr>
              <a:lnSpc>
                <a:spcPct val="200000"/>
              </a:lnSpc>
            </a:pP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5" name="Picture 4"/>
          <p:cNvPicPr>
            <a:picLocks noChangeAspect="1"/>
          </p:cNvPicPr>
          <p:nvPr/>
        </p:nvPicPr>
        <p:blipFill>
          <a:blip r:embed="rId6"/>
          <a:stretch>
            <a:fillRect/>
          </a:stretch>
        </p:blipFill>
        <p:spPr>
          <a:xfrm>
            <a:off x="6337738" y="2469995"/>
            <a:ext cx="5092262" cy="3645324"/>
          </a:xfrm>
          <a:prstGeom prst="rect">
            <a:avLst/>
          </a:prstGeom>
        </p:spPr>
      </p:pic>
    </p:spTree>
    <p:extLst>
      <p:ext uri="{BB962C8B-B14F-4D97-AF65-F5344CB8AC3E}">
        <p14:creationId xmlns:p14="http://schemas.microsoft.com/office/powerpoint/2010/main" val="187978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tools</a:t>
            </a:r>
            <a:endParaRPr lang="en-US" dirty="0"/>
          </a:p>
        </p:txBody>
      </p:sp>
      <p:sp>
        <p:nvSpPr>
          <p:cNvPr id="3" name="Content Placeholder 2"/>
          <p:cNvSpPr>
            <a:spLocks noGrp="1"/>
          </p:cNvSpPr>
          <p:nvPr>
            <p:ph idx="1"/>
          </p:nvPr>
        </p:nvSpPr>
        <p:spPr>
          <a:xfrm>
            <a:off x="1154955" y="2817628"/>
            <a:ext cx="8761412" cy="3202172"/>
          </a:xfrm>
        </p:spPr>
        <p:txBody>
          <a:bodyPr>
            <a:normAutofit/>
          </a:bodyPr>
          <a:lstStyle/>
          <a:p>
            <a:pPr>
              <a:lnSpc>
                <a:spcPct val="200000"/>
              </a:lnSpc>
            </a:pPr>
            <a:r>
              <a:rPr lang="en-US" u="sng" dirty="0" smtClean="0">
                <a:hlinkClick r:id="rId3"/>
              </a:rPr>
              <a:t>Metadata </a:t>
            </a:r>
            <a:r>
              <a:rPr lang="en-US" u="sng" dirty="0">
                <a:hlinkClick r:id="rId3"/>
              </a:rPr>
              <a:t>Tools (ISO or CSDGM</a:t>
            </a:r>
            <a:r>
              <a:rPr lang="en-US" u="sng" dirty="0" smtClean="0">
                <a:hlinkClick r:id="rId3"/>
              </a:rPr>
              <a:t>)</a:t>
            </a:r>
            <a:endParaRPr lang="en-US" u="sng" dirty="0" smtClean="0"/>
          </a:p>
          <a:p>
            <a:pPr lvl="1">
              <a:lnSpc>
                <a:spcPct val="200000"/>
              </a:lnSpc>
            </a:pPr>
            <a:r>
              <a:rPr lang="en-US" dirty="0" smtClean="0"/>
              <a:t>Freeware</a:t>
            </a:r>
          </a:p>
          <a:p>
            <a:pPr lvl="1">
              <a:lnSpc>
                <a:spcPct val="200000"/>
              </a:lnSpc>
            </a:pPr>
            <a:r>
              <a:rPr lang="en-US" dirty="0" smtClean="0"/>
              <a:t>Commercial  (ArcGIS, etc.)</a:t>
            </a:r>
          </a:p>
          <a:p>
            <a:pPr>
              <a:lnSpc>
                <a:spcPct val="200000"/>
              </a:lnSpc>
            </a:pP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9745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or CSDGM</a:t>
            </a:r>
            <a:endParaRPr lang="en-US" dirty="0"/>
          </a:p>
        </p:txBody>
      </p:sp>
      <p:sp>
        <p:nvSpPr>
          <p:cNvPr id="3" name="Content Placeholder 2"/>
          <p:cNvSpPr>
            <a:spLocks noGrp="1"/>
          </p:cNvSpPr>
          <p:nvPr>
            <p:ph idx="1"/>
          </p:nvPr>
        </p:nvSpPr>
        <p:spPr>
          <a:xfrm>
            <a:off x="807715" y="2781555"/>
            <a:ext cx="5492650" cy="3202172"/>
          </a:xfrm>
        </p:spPr>
        <p:txBody>
          <a:bodyPr>
            <a:normAutofit/>
          </a:bodyPr>
          <a:lstStyle/>
          <a:p>
            <a:pPr>
              <a:lnSpc>
                <a:spcPct val="200000"/>
              </a:lnSpc>
            </a:pPr>
            <a:endParaRPr lang="en-US" u="sng" dirty="0" smtClean="0"/>
          </a:p>
          <a:p>
            <a:pPr>
              <a:lnSpc>
                <a:spcPct val="200000"/>
              </a:lnSpc>
            </a:pPr>
            <a:r>
              <a:rPr lang="en-US" dirty="0" smtClean="0">
                <a:hlinkClick r:id="rId3"/>
              </a:rPr>
              <a:t>Should you agency use ISO or CSGDM?</a:t>
            </a:r>
            <a:endParaRPr lang="en-US" dirty="0" smtClean="0"/>
          </a:p>
          <a:p>
            <a:pPr>
              <a:lnSpc>
                <a:spcPct val="200000"/>
              </a:lnSpc>
            </a:pP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7" name="Picture 6"/>
          <p:cNvPicPr>
            <a:picLocks noChangeAspect="1"/>
          </p:cNvPicPr>
          <p:nvPr/>
        </p:nvPicPr>
        <p:blipFill>
          <a:blip r:embed="rId5"/>
          <a:stretch>
            <a:fillRect/>
          </a:stretch>
        </p:blipFill>
        <p:spPr>
          <a:xfrm>
            <a:off x="6647605" y="2547407"/>
            <a:ext cx="4955133" cy="3670469"/>
          </a:xfrm>
          <a:prstGeom prst="rect">
            <a:avLst/>
          </a:prstGeom>
        </p:spPr>
      </p:pic>
    </p:spTree>
    <p:extLst>
      <p:ext uri="{BB962C8B-B14F-4D97-AF65-F5344CB8AC3E}">
        <p14:creationId xmlns:p14="http://schemas.microsoft.com/office/powerpoint/2010/main" val="2747067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a:xfrm>
            <a:off x="659653" y="6287735"/>
            <a:ext cx="990599" cy="304799"/>
          </a:xfrm>
        </p:spPr>
        <p:txBody>
          <a:bodyPr/>
          <a:lstStyle/>
          <a:p>
            <a:r>
              <a:rPr lang="en-US" dirty="0" smtClean="0"/>
              <a:t>1/26/2015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93265" y="2431455"/>
            <a:ext cx="3423683" cy="3731814"/>
          </a:xfrm>
        </p:spPr>
      </p:pic>
    </p:spTree>
    <p:extLst>
      <p:ext uri="{BB962C8B-B14F-4D97-AF65-F5344CB8AC3E}">
        <p14:creationId xmlns:p14="http://schemas.microsoft.com/office/powerpoint/2010/main" val="126798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sz="3600" dirty="0" smtClean="0"/>
              <a:t>Break</a:t>
            </a:r>
            <a:endParaRPr lang="en-US" sz="3600" dirty="0"/>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94484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128" y="2603500"/>
            <a:ext cx="8761412" cy="3416300"/>
          </a:xfrm>
        </p:spPr>
        <p:txBody>
          <a:bodyPr>
            <a:normAutofit fontScale="92500" lnSpcReduction="10000"/>
          </a:bodyPr>
          <a:lstStyle/>
          <a:p>
            <a:pPr algn="ctr"/>
            <a:endParaRPr lang="en-US" dirty="0" smtClean="0"/>
          </a:p>
          <a:p>
            <a:pPr algn="ctr"/>
            <a:endParaRPr lang="en-US" dirty="0" smtClean="0"/>
          </a:p>
          <a:p>
            <a:pPr algn="ctr"/>
            <a:r>
              <a:rPr lang="en-US" sz="3600" dirty="0" smtClean="0">
                <a:hlinkClick r:id="rId3"/>
              </a:rPr>
              <a:t>Hands-on training</a:t>
            </a:r>
            <a:endParaRPr lang="en-US" sz="3600" dirty="0" smtClean="0"/>
          </a:p>
          <a:p>
            <a:pPr marL="0" indent="0" algn="ctr">
              <a:buNone/>
            </a:pPr>
            <a:r>
              <a:rPr lang="en-US" sz="3600" dirty="0" smtClean="0"/>
              <a:t>Using ArcGIS</a:t>
            </a:r>
          </a:p>
          <a:p>
            <a:pPr marL="0" indent="0" algn="ctr">
              <a:buNone/>
            </a:pPr>
            <a:endParaRPr lang="en-US" sz="3600" dirty="0" smtClean="0"/>
          </a:p>
          <a:p>
            <a:pPr marL="0" indent="0" algn="ctr">
              <a:buNone/>
            </a:pPr>
            <a:r>
              <a:rPr lang="en-US" sz="2600" b="1" dirty="0" smtClean="0"/>
              <a:t>User: </a:t>
            </a:r>
            <a:r>
              <a:rPr lang="en-US" sz="2600" dirty="0" err="1" smtClean="0"/>
              <a:t>CitrixTraining</a:t>
            </a:r>
            <a:r>
              <a:rPr lang="en-US" sz="2600" dirty="0" smtClean="0"/>
              <a:t>#</a:t>
            </a:r>
          </a:p>
          <a:p>
            <a:pPr marL="0" indent="0" algn="ctr">
              <a:buNone/>
            </a:pPr>
            <a:r>
              <a:rPr lang="en-US" sz="2600" b="1" dirty="0" smtClean="0"/>
              <a:t>Password: </a:t>
            </a:r>
            <a:r>
              <a:rPr lang="en-US" sz="2600" dirty="0" smtClean="0"/>
              <a:t>Password</a:t>
            </a:r>
            <a:endParaRPr lang="en-US" sz="2600" dirty="0"/>
          </a:p>
        </p:txBody>
      </p:sp>
      <p:sp>
        <p:nvSpPr>
          <p:cNvPr id="4" name="Date Placeholder 3"/>
          <p:cNvSpPr>
            <a:spLocks noGrp="1"/>
          </p:cNvSpPr>
          <p:nvPr>
            <p:ph type="dt" sz="half" idx="10"/>
          </p:nvPr>
        </p:nvSpPr>
        <p:spPr/>
        <p:txBody>
          <a:bodyPr/>
          <a:lstStyle/>
          <a:p>
            <a:r>
              <a:rPr lang="en-US" smtClean="0"/>
              <a:t>1/26/2015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8472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Text Placeholder 2"/>
          <p:cNvSpPr>
            <a:spLocks noGrp="1"/>
          </p:cNvSpPr>
          <p:nvPr>
            <p:ph type="body" sz="half" idx="2"/>
          </p:nvPr>
        </p:nvSpPr>
        <p:spPr>
          <a:xfrm>
            <a:off x="1154954" y="3371850"/>
            <a:ext cx="8825659" cy="2647950"/>
          </a:xfrm>
        </p:spPr>
        <p:txBody>
          <a:bodyPr>
            <a:normAutofit fontScale="92500" lnSpcReduction="20000"/>
          </a:bodyPr>
          <a:lstStyle/>
          <a:p>
            <a:endParaRPr lang="en-US" sz="2000" dirty="0" smtClean="0"/>
          </a:p>
          <a:p>
            <a:r>
              <a:rPr lang="en-US" sz="2000" dirty="0" smtClean="0"/>
              <a:t>Many thanks to the Metadata staff at:</a:t>
            </a:r>
          </a:p>
          <a:p>
            <a:r>
              <a:rPr lang="en-US" sz="2000" dirty="0"/>
              <a:t>	</a:t>
            </a:r>
            <a:r>
              <a:rPr lang="en-US" sz="2000" dirty="0" smtClean="0"/>
              <a:t>FGDC (Jen, Gita, Lynda and others)</a:t>
            </a:r>
          </a:p>
          <a:p>
            <a:r>
              <a:rPr lang="en-US" sz="2000" dirty="0" smtClean="0"/>
              <a:t>	NOAA</a:t>
            </a:r>
          </a:p>
          <a:p>
            <a:r>
              <a:rPr lang="en-US" sz="2000" dirty="0"/>
              <a:t>	</a:t>
            </a:r>
            <a:r>
              <a:rPr lang="en-US" sz="2000" dirty="0" smtClean="0"/>
              <a:t>FGDC site</a:t>
            </a:r>
          </a:p>
          <a:p>
            <a:endParaRPr lang="en-US" sz="2000" dirty="0" smtClean="0"/>
          </a:p>
          <a:p>
            <a:r>
              <a:rPr lang="en-US" sz="2000" dirty="0" smtClean="0"/>
              <a:t>Materials </a:t>
            </a:r>
            <a:r>
              <a:rPr lang="en-US" sz="2000" dirty="0" smtClean="0">
                <a:hlinkClick r:id="rId3"/>
              </a:rPr>
              <a:t>Miami-Dade County GIS site</a:t>
            </a:r>
            <a:r>
              <a:rPr lang="en-US" sz="2000" dirty="0" smtClean="0"/>
              <a:t> </a:t>
            </a:r>
            <a:endParaRPr lang="en-US" dirty="0" smtClean="0"/>
          </a:p>
          <a:p>
            <a:endParaRPr lang="en-US" dirty="0"/>
          </a:p>
        </p:txBody>
      </p:sp>
      <p:sp>
        <p:nvSpPr>
          <p:cNvPr id="4" name="Date Placeholder 3"/>
          <p:cNvSpPr>
            <a:spLocks noGrp="1"/>
          </p:cNvSpPr>
          <p:nvPr>
            <p:ph type="dt" sz="half" idx="10"/>
          </p:nvPr>
        </p:nvSpPr>
        <p:spPr>
          <a:xfrm>
            <a:off x="659654" y="6266470"/>
            <a:ext cx="990599" cy="304799"/>
          </a:xfrm>
        </p:spPr>
        <p:txBody>
          <a:bodyPr/>
          <a:lstStyle/>
          <a:p>
            <a:r>
              <a:rPr lang="en-US" dirty="0" smtClean="0"/>
              <a:t>1/26/2015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168" y="3909350"/>
            <a:ext cx="981075" cy="914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0942" y="4873007"/>
            <a:ext cx="1233788" cy="937679"/>
          </a:xfrm>
          <a:prstGeom prst="rect">
            <a:avLst/>
          </a:prstGeom>
        </p:spPr>
      </p:pic>
    </p:spTree>
    <p:extLst>
      <p:ext uri="{BB962C8B-B14F-4D97-AF65-F5344CB8AC3E}">
        <p14:creationId xmlns:p14="http://schemas.microsoft.com/office/powerpoint/2010/main" val="302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sz="half" idx="2"/>
          </p:nvPr>
        </p:nvSpPr>
        <p:spPr>
          <a:xfrm>
            <a:off x="1319553" y="2786380"/>
            <a:ext cx="9452086" cy="3416301"/>
          </a:xfrm>
        </p:spPr>
        <p:txBody>
          <a:bodyPr>
            <a:normAutofit/>
          </a:bodyPr>
          <a:lstStyle/>
          <a:p>
            <a:pPr>
              <a:lnSpc>
                <a:spcPct val="150000"/>
              </a:lnSpc>
            </a:pPr>
            <a:r>
              <a:rPr lang="en-US" sz="2000" dirty="0" smtClean="0"/>
              <a:t>Name</a:t>
            </a:r>
          </a:p>
          <a:p>
            <a:pPr>
              <a:lnSpc>
                <a:spcPct val="150000"/>
              </a:lnSpc>
            </a:pPr>
            <a:r>
              <a:rPr lang="en-US" sz="2000" dirty="0" smtClean="0"/>
              <a:t>Agency</a:t>
            </a:r>
          </a:p>
          <a:p>
            <a:pPr>
              <a:lnSpc>
                <a:spcPct val="150000"/>
              </a:lnSpc>
            </a:pPr>
            <a:r>
              <a:rPr lang="en-US" sz="2000" dirty="0" smtClean="0"/>
              <a:t>Use of GIS</a:t>
            </a:r>
          </a:p>
          <a:p>
            <a:pPr>
              <a:lnSpc>
                <a:spcPct val="150000"/>
              </a:lnSpc>
            </a:pPr>
            <a:r>
              <a:rPr lang="en-US" sz="2000" dirty="0" smtClean="0"/>
              <a:t>Familiarity with Metadata?</a:t>
            </a:r>
          </a:p>
          <a:p>
            <a:pPr>
              <a:lnSpc>
                <a:spcPct val="150000"/>
              </a:lnSpc>
            </a:pPr>
            <a:r>
              <a:rPr lang="en-US" sz="2000" dirty="0" smtClean="0"/>
              <a:t>Workshop expectation?</a:t>
            </a:r>
          </a:p>
        </p:txBody>
      </p:sp>
      <p:sp>
        <p:nvSpPr>
          <p:cNvPr id="7" name="Date Placeholder 6"/>
          <p:cNvSpPr>
            <a:spLocks noGrp="1"/>
          </p:cNvSpPr>
          <p:nvPr>
            <p:ph type="dt" sz="half" idx="10"/>
          </p:nvPr>
        </p:nvSpPr>
        <p:spPr>
          <a:xfrm>
            <a:off x="510160" y="6334545"/>
            <a:ext cx="990599" cy="304799"/>
          </a:xfrm>
        </p:spPr>
        <p:txBody>
          <a:bodyPr/>
          <a:lstStyle/>
          <a:p>
            <a:r>
              <a:rPr lang="en-US" dirty="0" smtClean="0"/>
              <a:t>1/26/2015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07306291"/>
      </p:ext>
    </p:extLst>
  </p:cSld>
  <p:clrMapOvr>
    <a:masterClrMapping/>
  </p:clrMapOvr>
  <mc:AlternateContent xmlns:mc="http://schemas.openxmlformats.org/markup-compatibility/2006" xmlns:p14="http://schemas.microsoft.com/office/powerpoint/2010/main">
    <mc:Choice Requires="p14">
      <p:transition spd="slow" p14:dur="2000" advTm="33811"/>
    </mc:Choice>
    <mc:Fallback xmlns="">
      <p:transition spd="slow" advTm="33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
                                            <p:txEl>
                                              <p:pRg st="1" end="1"/>
                                            </p:txEl>
                                          </p:spTgt>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4">
                                            <p:txEl>
                                              <p:pRg st="2" end="2"/>
                                            </p:txEl>
                                          </p:spTgt>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3"/>
                </p:tgtEl>
              </p:cMediaNode>
            </p:audio>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half" idx="2"/>
          </p:nvPr>
        </p:nvSpPr>
        <p:spPr>
          <a:xfrm>
            <a:off x="1154954" y="2603500"/>
            <a:ext cx="4825158" cy="3416301"/>
          </a:xfrm>
        </p:spPr>
        <p:txBody>
          <a:bodyPr>
            <a:normAutofit lnSpcReduction="10000"/>
          </a:bodyPr>
          <a:lstStyle/>
          <a:p>
            <a:pPr>
              <a:lnSpc>
                <a:spcPct val="150000"/>
              </a:lnSpc>
            </a:pPr>
            <a:r>
              <a:rPr lang="en-US" dirty="0" smtClean="0"/>
              <a:t>What is Metadata?</a:t>
            </a:r>
          </a:p>
          <a:p>
            <a:pPr>
              <a:lnSpc>
                <a:spcPct val="150000"/>
              </a:lnSpc>
            </a:pPr>
            <a:r>
              <a:rPr lang="en-US" dirty="0" smtClean="0"/>
              <a:t>Value of Metadata</a:t>
            </a:r>
          </a:p>
          <a:p>
            <a:pPr>
              <a:lnSpc>
                <a:spcPct val="150000"/>
              </a:lnSpc>
            </a:pPr>
            <a:r>
              <a:rPr lang="en-US" dirty="0" smtClean="0"/>
              <a:t>Metadata quality</a:t>
            </a:r>
          </a:p>
          <a:p>
            <a:pPr>
              <a:lnSpc>
                <a:spcPct val="150000"/>
              </a:lnSpc>
            </a:pPr>
            <a:r>
              <a:rPr lang="en-US" dirty="0" smtClean="0"/>
              <a:t>National Geospatial Data Assets (NGDA)</a:t>
            </a:r>
          </a:p>
          <a:p>
            <a:pPr>
              <a:lnSpc>
                <a:spcPct val="150000"/>
              </a:lnSpc>
            </a:pPr>
            <a:r>
              <a:rPr lang="en-US" dirty="0" smtClean="0"/>
              <a:t>National Spatial Data Infrastructure (NSDI)</a:t>
            </a:r>
            <a:endParaRPr lang="en-US" dirty="0"/>
          </a:p>
        </p:txBody>
      </p:sp>
      <p:sp>
        <p:nvSpPr>
          <p:cNvPr id="6" name="Content Placeholder 5"/>
          <p:cNvSpPr>
            <a:spLocks noGrp="1"/>
          </p:cNvSpPr>
          <p:nvPr>
            <p:ph sz="quarter" idx="4"/>
          </p:nvPr>
        </p:nvSpPr>
        <p:spPr>
          <a:xfrm>
            <a:off x="6208710" y="2603500"/>
            <a:ext cx="4825159" cy="3416302"/>
          </a:xfrm>
        </p:spPr>
        <p:txBody>
          <a:bodyPr>
            <a:normAutofit/>
          </a:bodyPr>
          <a:lstStyle/>
          <a:p>
            <a:pPr>
              <a:lnSpc>
                <a:spcPct val="150000"/>
              </a:lnSpc>
            </a:pPr>
            <a:r>
              <a:rPr lang="en-US" dirty="0" smtClean="0"/>
              <a:t>Geospatial Metadata Standards</a:t>
            </a:r>
          </a:p>
          <a:p>
            <a:pPr>
              <a:lnSpc>
                <a:spcPct val="150000"/>
              </a:lnSpc>
            </a:pPr>
            <a:r>
              <a:rPr lang="en-US" dirty="0" smtClean="0"/>
              <a:t>CSDGM &amp; ISO Standards Overview</a:t>
            </a:r>
          </a:p>
          <a:p>
            <a:pPr>
              <a:lnSpc>
                <a:spcPct val="150000"/>
              </a:lnSpc>
            </a:pPr>
            <a:r>
              <a:rPr lang="en-US" dirty="0" smtClean="0"/>
              <a:t>Metadata Tools (CSDGM &amp; ISO)</a:t>
            </a:r>
          </a:p>
          <a:p>
            <a:pPr>
              <a:lnSpc>
                <a:spcPct val="150000"/>
              </a:lnSpc>
            </a:pPr>
            <a:r>
              <a:rPr lang="en-US" dirty="0" smtClean="0"/>
              <a:t>Use ISO or CSDGM?</a:t>
            </a:r>
          </a:p>
          <a:p>
            <a:pPr lvl="1">
              <a:lnSpc>
                <a:spcPct val="150000"/>
              </a:lnSpc>
            </a:pPr>
            <a:r>
              <a:rPr lang="en-US" dirty="0" smtClean="0">
                <a:solidFill>
                  <a:schemeClr val="accent2">
                    <a:lumMod val="75000"/>
                  </a:schemeClr>
                </a:solidFill>
              </a:rPr>
              <a:t>Break</a:t>
            </a:r>
          </a:p>
          <a:p>
            <a:pPr>
              <a:lnSpc>
                <a:spcPct val="150000"/>
              </a:lnSpc>
            </a:pPr>
            <a:r>
              <a:rPr lang="en-US" dirty="0" smtClean="0">
                <a:solidFill>
                  <a:srgbClr val="FF0000"/>
                </a:solidFill>
              </a:rPr>
              <a:t>Hands-on training using ArcGIS</a:t>
            </a:r>
            <a:endParaRPr lang="en-US" dirty="0">
              <a:solidFill>
                <a:srgbClr val="FF0000"/>
              </a:solidFill>
            </a:endParaRPr>
          </a:p>
        </p:txBody>
      </p:sp>
      <p:sp>
        <p:nvSpPr>
          <p:cNvPr id="7" name="Date Placeholder 6"/>
          <p:cNvSpPr>
            <a:spLocks noGrp="1"/>
          </p:cNvSpPr>
          <p:nvPr>
            <p:ph type="dt" sz="half" idx="10"/>
          </p:nvPr>
        </p:nvSpPr>
        <p:spPr>
          <a:xfrm>
            <a:off x="510160" y="6334545"/>
            <a:ext cx="990599" cy="304799"/>
          </a:xfrm>
        </p:spPr>
        <p:txBody>
          <a:bodyPr/>
          <a:lstStyle/>
          <a:p>
            <a:r>
              <a:rPr lang="en-US" dirty="0" smtClean="0"/>
              <a:t>1/26/2015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173844476"/>
      </p:ext>
    </p:extLst>
  </p:cSld>
  <p:clrMapOvr>
    <a:masterClrMapping/>
  </p:clrMapOvr>
  <mc:AlternateContent xmlns:mc="http://schemas.openxmlformats.org/markup-compatibility/2006" xmlns:p14="http://schemas.microsoft.com/office/powerpoint/2010/main">
    <mc:Choice Requires="p14">
      <p:transition spd="slow" p14:dur="2000" advTm="4237"/>
    </mc:Choice>
    <mc:Fallback xmlns="">
      <p:transition spd="slow" advTm="4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6">
                                            <p:txEl>
                                              <p:pRg st="2" end="2"/>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6">
                                            <p:txEl>
                                              <p:pRg st="3" end="3"/>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63" dur="500"/>
                                        <p:tgtEl>
                                          <p:spTgt spid="6">
                                            <p:txEl>
                                              <p:pRg st="4" end="4"/>
                                            </p:txEl>
                                          </p:spTgt>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p:cTn id="6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6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Metadata</a:t>
            </a:r>
            <a:r>
              <a:rPr lang="en-US" dirty="0" smtClean="0"/>
              <a:t>?</a:t>
            </a:r>
            <a:endParaRPr lang="en-US" dirty="0"/>
          </a:p>
        </p:txBody>
      </p:sp>
      <p:sp>
        <p:nvSpPr>
          <p:cNvPr id="3" name="Content Placeholder 2"/>
          <p:cNvSpPr>
            <a:spLocks noGrp="1"/>
          </p:cNvSpPr>
          <p:nvPr>
            <p:ph idx="1"/>
          </p:nvPr>
        </p:nvSpPr>
        <p:spPr>
          <a:xfrm>
            <a:off x="1154953" y="2966571"/>
            <a:ext cx="8761412" cy="2694641"/>
          </a:xfrm>
        </p:spPr>
        <p:txBody>
          <a:bodyPr>
            <a:normAutofit/>
          </a:bodyPr>
          <a:lstStyle/>
          <a:p>
            <a:pPr>
              <a:lnSpc>
                <a:spcPct val="200000"/>
              </a:lnSpc>
            </a:pPr>
            <a:r>
              <a:rPr lang="en-US" sz="2000" dirty="0" smtClean="0"/>
              <a:t>Information about the data</a:t>
            </a:r>
          </a:p>
          <a:p>
            <a:pPr>
              <a:lnSpc>
                <a:spcPct val="200000"/>
              </a:lnSpc>
            </a:pPr>
            <a:r>
              <a:rPr lang="en-US" sz="2000" dirty="0" smtClean="0"/>
              <a:t>Who, what, when, where, why and how about data</a:t>
            </a:r>
          </a:p>
          <a:p>
            <a:pPr>
              <a:lnSpc>
                <a:spcPct val="200000"/>
              </a:lnSpc>
            </a:pPr>
            <a:r>
              <a:rPr lang="en-US" sz="2000" u="sng" dirty="0" smtClean="0">
                <a:hlinkClick r:id="rId3"/>
              </a:rPr>
              <a:t>Metadata</a:t>
            </a:r>
            <a:endParaRPr lang="en-US" sz="2000" dirty="0"/>
          </a:p>
        </p:txBody>
      </p:sp>
      <p:sp>
        <p:nvSpPr>
          <p:cNvPr id="4" name="Date Placeholder 3"/>
          <p:cNvSpPr>
            <a:spLocks noGrp="1"/>
          </p:cNvSpPr>
          <p:nvPr>
            <p:ph type="dt" sz="half" idx="10"/>
          </p:nvPr>
        </p:nvSpPr>
        <p:spPr>
          <a:xfrm>
            <a:off x="465538" y="6385594"/>
            <a:ext cx="990599" cy="304799"/>
          </a:xfrm>
        </p:spPr>
        <p:txBody>
          <a:bodyPr/>
          <a:lstStyle/>
          <a:p>
            <a:r>
              <a:rPr lang="en-US" dirty="0"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1565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Metadata</a:t>
            </a:r>
            <a:endParaRPr lang="en-US" dirty="0"/>
          </a:p>
        </p:txBody>
      </p:sp>
      <p:sp>
        <p:nvSpPr>
          <p:cNvPr id="3" name="Content Placeholder 2"/>
          <p:cNvSpPr>
            <a:spLocks noGrp="1"/>
          </p:cNvSpPr>
          <p:nvPr>
            <p:ph idx="1"/>
          </p:nvPr>
        </p:nvSpPr>
        <p:spPr>
          <a:xfrm>
            <a:off x="1034139" y="2960105"/>
            <a:ext cx="4501520" cy="2490071"/>
          </a:xfrm>
        </p:spPr>
        <p:txBody>
          <a:bodyPr>
            <a:normAutofit/>
          </a:bodyPr>
          <a:lstStyle/>
          <a:p>
            <a:pPr>
              <a:lnSpc>
                <a:spcPct val="200000"/>
              </a:lnSpc>
            </a:pPr>
            <a:r>
              <a:rPr lang="en-US" dirty="0"/>
              <a:t>Avoid financial and analysis errors</a:t>
            </a:r>
          </a:p>
          <a:p>
            <a:pPr>
              <a:lnSpc>
                <a:spcPct val="200000"/>
              </a:lnSpc>
            </a:pPr>
            <a:r>
              <a:rPr lang="en-US" dirty="0" smtClean="0"/>
              <a:t>Reduce </a:t>
            </a:r>
            <a:r>
              <a:rPr lang="en-US" dirty="0"/>
              <a:t>support </a:t>
            </a:r>
            <a:r>
              <a:rPr lang="en-US" dirty="0" smtClean="0"/>
              <a:t>efforts and cost</a:t>
            </a:r>
          </a:p>
          <a:p>
            <a:pPr>
              <a:lnSpc>
                <a:spcPct val="200000"/>
              </a:lnSpc>
            </a:pPr>
            <a:r>
              <a:rPr lang="en-US" dirty="0" smtClean="0"/>
              <a:t>Role, restrictions, limitation, etc.</a:t>
            </a:r>
          </a:p>
        </p:txBody>
      </p:sp>
      <p:sp>
        <p:nvSpPr>
          <p:cNvPr id="4" name="Date Placeholder 3"/>
          <p:cNvSpPr>
            <a:spLocks noGrp="1"/>
          </p:cNvSpPr>
          <p:nvPr>
            <p:ph type="dt" sz="half" idx="10"/>
          </p:nvPr>
        </p:nvSpPr>
        <p:spPr>
          <a:xfrm>
            <a:off x="465538" y="6385594"/>
            <a:ext cx="990599" cy="304799"/>
          </a:xfrm>
        </p:spPr>
        <p:txBody>
          <a:bodyPr/>
          <a:lstStyle/>
          <a:p>
            <a:r>
              <a:rPr lang="en-US" dirty="0"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
        <p:nvSpPr>
          <p:cNvPr id="7" name="Content Placeholder 2"/>
          <p:cNvSpPr txBox="1">
            <a:spLocks/>
          </p:cNvSpPr>
          <p:nvPr/>
        </p:nvSpPr>
        <p:spPr>
          <a:xfrm>
            <a:off x="5822748" y="2960104"/>
            <a:ext cx="5367991" cy="26043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200000"/>
              </a:lnSpc>
            </a:pPr>
            <a:r>
              <a:rPr lang="en-US" dirty="0" smtClean="0"/>
              <a:t>Aid data distribution efforts &amp; data users</a:t>
            </a:r>
          </a:p>
          <a:p>
            <a:pPr>
              <a:lnSpc>
                <a:spcPct val="200000"/>
              </a:lnSpc>
            </a:pPr>
            <a:r>
              <a:rPr lang="en-US" dirty="0" smtClean="0"/>
              <a:t>Improve service &amp; decision-making process</a:t>
            </a:r>
          </a:p>
          <a:p>
            <a:pPr>
              <a:lnSpc>
                <a:spcPct val="200000"/>
              </a:lnSpc>
            </a:pPr>
            <a:r>
              <a:rPr lang="en-US" u="sng" dirty="0" smtClean="0">
                <a:hlinkClick r:id="rId4"/>
              </a:rPr>
              <a:t>Value </a:t>
            </a:r>
            <a:r>
              <a:rPr lang="en-US" dirty="0" smtClean="0"/>
              <a:t> </a:t>
            </a:r>
          </a:p>
          <a:p>
            <a:pPr>
              <a:lnSpc>
                <a:spcPct val="200000"/>
              </a:lnSpc>
            </a:pPr>
            <a:endParaRPr lang="en-US" dirty="0"/>
          </a:p>
        </p:txBody>
      </p:sp>
    </p:spTree>
    <p:extLst>
      <p:ext uri="{BB962C8B-B14F-4D97-AF65-F5344CB8AC3E}">
        <p14:creationId xmlns:p14="http://schemas.microsoft.com/office/powerpoint/2010/main" val="31120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p:cTn id="3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7">
                                            <p:txEl>
                                              <p:pRg st="1" end="1"/>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Metadata</a:t>
            </a:r>
            <a:endParaRPr lang="en-US" dirty="0"/>
          </a:p>
        </p:txBody>
      </p:sp>
      <p:sp>
        <p:nvSpPr>
          <p:cNvPr id="3" name="Content Placeholder 2"/>
          <p:cNvSpPr>
            <a:spLocks noGrp="1"/>
          </p:cNvSpPr>
          <p:nvPr>
            <p:ph idx="1"/>
          </p:nvPr>
        </p:nvSpPr>
        <p:spPr/>
        <p:txBody>
          <a:bodyPr/>
          <a:lstStyle/>
          <a:p>
            <a:pPr>
              <a:lnSpc>
                <a:spcPct val="200000"/>
              </a:lnSpc>
            </a:pPr>
            <a:r>
              <a:rPr lang="en-US" dirty="0"/>
              <a:t>Agency standard &amp; level of documentation</a:t>
            </a:r>
          </a:p>
          <a:p>
            <a:pPr>
              <a:lnSpc>
                <a:spcPct val="200000"/>
              </a:lnSpc>
            </a:pPr>
            <a:r>
              <a:rPr lang="en-US" dirty="0" smtClean="0"/>
              <a:t>Difference </a:t>
            </a:r>
            <a:r>
              <a:rPr lang="en-US" dirty="0"/>
              <a:t>between essential and operational level of </a:t>
            </a:r>
            <a:r>
              <a:rPr lang="en-US" dirty="0" smtClean="0"/>
              <a:t>metadata</a:t>
            </a:r>
          </a:p>
          <a:p>
            <a:pPr>
              <a:lnSpc>
                <a:spcPct val="200000"/>
              </a:lnSpc>
            </a:pPr>
            <a:r>
              <a:rPr lang="en-US" dirty="0" smtClean="0"/>
              <a:t>Metadata Review</a:t>
            </a:r>
          </a:p>
          <a:p>
            <a:pPr>
              <a:lnSpc>
                <a:spcPct val="200000"/>
              </a:lnSpc>
            </a:pPr>
            <a:r>
              <a:rPr lang="en-US" dirty="0" smtClean="0">
                <a:hlinkClick r:id="rId3"/>
              </a:rPr>
              <a:t>Quality Metadata</a:t>
            </a:r>
            <a:r>
              <a:rPr lang="en-US" dirty="0" smtClean="0"/>
              <a:t> </a:t>
            </a:r>
            <a:endParaRPr lang="en-US" dirty="0"/>
          </a:p>
          <a:p>
            <a:pPr>
              <a:lnSpc>
                <a:spcPct val="200000"/>
              </a:lnSpc>
            </a:pPr>
            <a:endParaRPr lang="en-US" dirty="0"/>
          </a:p>
        </p:txBody>
      </p:sp>
      <p:sp>
        <p:nvSpPr>
          <p:cNvPr id="4" name="Date Placeholder 3"/>
          <p:cNvSpPr>
            <a:spLocks noGrp="1"/>
          </p:cNvSpPr>
          <p:nvPr>
            <p:ph type="dt" sz="half" idx="10"/>
          </p:nvPr>
        </p:nvSpPr>
        <p:spPr>
          <a:xfrm>
            <a:off x="465538" y="6385594"/>
            <a:ext cx="990599" cy="304799"/>
          </a:xfrm>
        </p:spPr>
        <p:txBody>
          <a:bodyPr/>
          <a:lstStyle/>
          <a:p>
            <a:r>
              <a:rPr lang="en-US" dirty="0"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19054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NGDA</a:t>
            </a:r>
            <a:endParaRPr lang="en-US" dirty="0"/>
          </a:p>
        </p:txBody>
      </p:sp>
      <p:sp>
        <p:nvSpPr>
          <p:cNvPr id="3" name="Content Placeholder 2"/>
          <p:cNvSpPr>
            <a:spLocks noGrp="1"/>
          </p:cNvSpPr>
          <p:nvPr>
            <p:ph idx="1"/>
          </p:nvPr>
        </p:nvSpPr>
        <p:spPr>
          <a:xfrm>
            <a:off x="786809" y="2271790"/>
            <a:ext cx="7004641" cy="3895094"/>
          </a:xfrm>
        </p:spPr>
        <p:txBody>
          <a:bodyPr>
            <a:normAutofit fontScale="92500" lnSpcReduction="10000"/>
          </a:bodyPr>
          <a:lstStyle/>
          <a:p>
            <a:pPr lvl="0"/>
            <a:endParaRPr lang="en-US" u="sng" dirty="0" smtClean="0">
              <a:hlinkClick r:id="rId3"/>
            </a:endParaRPr>
          </a:p>
          <a:p>
            <a:r>
              <a:rPr lang="en-US" dirty="0" smtClean="0"/>
              <a:t>National Geospatial Data Assets (NGDA)</a:t>
            </a:r>
          </a:p>
          <a:p>
            <a:pPr lvl="1"/>
            <a:r>
              <a:rPr lang="en-US" dirty="0" smtClean="0"/>
              <a:t>Coordinate Federal Geospatial assets</a:t>
            </a:r>
          </a:p>
          <a:p>
            <a:pPr lvl="1"/>
            <a:r>
              <a:rPr lang="en-US" dirty="0" smtClean="0"/>
              <a:t>Support government mission</a:t>
            </a:r>
          </a:p>
          <a:p>
            <a:r>
              <a:rPr lang="en-US" dirty="0" smtClean="0"/>
              <a:t>Benefits</a:t>
            </a:r>
          </a:p>
          <a:p>
            <a:pPr lvl="1"/>
            <a:r>
              <a:rPr lang="en-US" dirty="0" smtClean="0"/>
              <a:t>Reduce cost and duplication</a:t>
            </a:r>
          </a:p>
          <a:p>
            <a:pPr lvl="1"/>
            <a:r>
              <a:rPr lang="en-US" dirty="0" smtClean="0"/>
              <a:t>Promotes Accessibility</a:t>
            </a:r>
          </a:p>
          <a:p>
            <a:pPr lvl="1"/>
            <a:r>
              <a:rPr lang="en-US" dirty="0" smtClean="0"/>
              <a:t>Data sharing </a:t>
            </a:r>
          </a:p>
          <a:p>
            <a:pPr lvl="1"/>
            <a:r>
              <a:rPr lang="en-US" dirty="0" smtClean="0"/>
              <a:t>Greater return on investment: reuse data, application &amp;  tools.</a:t>
            </a:r>
          </a:p>
          <a:p>
            <a:pPr lvl="1"/>
            <a:r>
              <a:rPr lang="en-US" dirty="0" smtClean="0"/>
              <a:t>Etc…</a:t>
            </a:r>
            <a:endParaRPr lang="en-US" dirty="0"/>
          </a:p>
          <a:p>
            <a:pPr lvl="0"/>
            <a:r>
              <a:rPr lang="en-US" u="sng" dirty="0" smtClean="0">
                <a:hlinkClick r:id="rId3"/>
              </a:rPr>
              <a:t>NGDA </a:t>
            </a:r>
            <a:endParaRPr lang="en-US" dirty="0"/>
          </a:p>
        </p:txBody>
      </p:sp>
      <p:sp>
        <p:nvSpPr>
          <p:cNvPr id="4" name="Date Placeholder 3"/>
          <p:cNvSpPr>
            <a:spLocks noGrp="1"/>
          </p:cNvSpPr>
          <p:nvPr>
            <p:ph type="dt" sz="half" idx="10"/>
          </p:nvPr>
        </p:nvSpPr>
        <p:spPr/>
        <p:txBody>
          <a:bodyPr/>
          <a:lstStyle/>
          <a:p>
            <a:r>
              <a:rPr lang="en-US" dirty="0" smtClean="0"/>
              <a:t>1/26/2015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p:cNvPicPr>
            <a:picLocks noChangeAspect="1"/>
          </p:cNvPicPr>
          <p:nvPr/>
        </p:nvPicPr>
        <p:blipFill>
          <a:blip r:embed="rId4"/>
          <a:stretch>
            <a:fillRect/>
          </a:stretch>
        </p:blipFill>
        <p:spPr>
          <a:xfrm>
            <a:off x="8152265" y="2271790"/>
            <a:ext cx="2714209" cy="4071314"/>
          </a:xfrm>
          <a:prstGeom prst="rect">
            <a:avLst/>
          </a:prstGeom>
        </p:spPr>
      </p:pic>
    </p:spTree>
    <p:extLst>
      <p:ext uri="{BB962C8B-B14F-4D97-AF65-F5344CB8AC3E}">
        <p14:creationId xmlns:p14="http://schemas.microsoft.com/office/powerpoint/2010/main" val="33644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NSDI</a:t>
            </a:r>
            <a:endParaRPr lang="en-US" dirty="0"/>
          </a:p>
        </p:txBody>
      </p:sp>
      <p:sp>
        <p:nvSpPr>
          <p:cNvPr id="3" name="Content Placeholder 2"/>
          <p:cNvSpPr>
            <a:spLocks noGrp="1"/>
          </p:cNvSpPr>
          <p:nvPr>
            <p:ph idx="1"/>
          </p:nvPr>
        </p:nvSpPr>
        <p:spPr>
          <a:xfrm>
            <a:off x="1154953" y="2299048"/>
            <a:ext cx="9579851" cy="3695700"/>
          </a:xfrm>
        </p:spPr>
        <p:txBody>
          <a:bodyPr>
            <a:normAutofit/>
          </a:bodyPr>
          <a:lstStyle/>
          <a:p>
            <a:pPr>
              <a:lnSpc>
                <a:spcPct val="200000"/>
              </a:lnSpc>
            </a:pPr>
            <a:r>
              <a:rPr lang="en-US" dirty="0" smtClean="0"/>
              <a:t>National Spatial Data Infrastructure (NSDI)</a:t>
            </a:r>
          </a:p>
          <a:p>
            <a:pPr lvl="1">
              <a:spcBef>
                <a:spcPts val="1200"/>
              </a:spcBef>
            </a:pPr>
            <a:r>
              <a:rPr lang="en-US" sz="1800" dirty="0"/>
              <a:t>Federal Geographic Data Committee (FGDC) leadership role in geospatial community</a:t>
            </a:r>
            <a:r>
              <a:rPr lang="en-US" sz="1800" dirty="0" smtClean="0"/>
              <a:t>.</a:t>
            </a:r>
            <a:endParaRPr lang="en-US" sz="1800" dirty="0"/>
          </a:p>
          <a:p>
            <a:pPr lvl="1">
              <a:spcBef>
                <a:spcPts val="1200"/>
              </a:spcBef>
            </a:pPr>
            <a:r>
              <a:rPr lang="en-US" sz="1800" u="sng" dirty="0">
                <a:hlinkClick r:id="rId3"/>
              </a:rPr>
              <a:t>Presidential  Executive  Order 12906 (A-16</a:t>
            </a:r>
            <a:r>
              <a:rPr lang="en-US" sz="1800" u="sng" dirty="0" smtClean="0">
                <a:hlinkClick r:id="rId3"/>
              </a:rPr>
              <a:t>)</a:t>
            </a:r>
            <a:endParaRPr lang="en-US" sz="1800" u="sng" dirty="0" smtClean="0"/>
          </a:p>
          <a:p>
            <a:pPr lvl="1">
              <a:spcBef>
                <a:spcPts val="1200"/>
              </a:spcBef>
            </a:pPr>
            <a:r>
              <a:rPr lang="en-US" sz="1800" dirty="0"/>
              <a:t>State of Florida Rule 1B-26.003, </a:t>
            </a:r>
            <a:r>
              <a:rPr lang="en-US" sz="1800" i="1" dirty="0"/>
              <a:t>Florida Administrative </a:t>
            </a:r>
            <a:r>
              <a:rPr lang="en-US" sz="1800" i="1" dirty="0" smtClean="0"/>
              <a:t>Code</a:t>
            </a:r>
            <a:endParaRPr lang="en-US" sz="1800" u="sng" dirty="0" smtClean="0"/>
          </a:p>
          <a:p>
            <a:pPr lvl="1">
              <a:spcBef>
                <a:spcPts val="1200"/>
              </a:spcBef>
            </a:pPr>
            <a:r>
              <a:rPr lang="en-US" sz="1800" dirty="0" smtClean="0"/>
              <a:t>Collaboration </a:t>
            </a:r>
            <a:r>
              <a:rPr lang="en-US" sz="1800" dirty="0"/>
              <a:t>of governmental, private, non-profit and academia agencies</a:t>
            </a:r>
            <a:r>
              <a:rPr lang="en-US" sz="1800" dirty="0" smtClean="0"/>
              <a:t>.</a:t>
            </a:r>
            <a:endParaRPr lang="en-US" sz="1800" dirty="0"/>
          </a:p>
          <a:p>
            <a:pPr lvl="1">
              <a:spcBef>
                <a:spcPts val="1200"/>
              </a:spcBef>
            </a:pPr>
            <a:r>
              <a:rPr lang="en-US" sz="1800" dirty="0"/>
              <a:t>Vision: reduce geographic data duplication effort, improve quality and reduce cost among agencies</a:t>
            </a:r>
            <a:r>
              <a:rPr lang="en-US" sz="1800" dirty="0" smtClean="0"/>
              <a:t>.</a:t>
            </a:r>
            <a:endParaRPr lang="en-US" sz="1800"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26947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NSDI cont.</a:t>
            </a:r>
            <a:endParaRPr lang="en-US" dirty="0"/>
          </a:p>
        </p:txBody>
      </p:sp>
      <p:sp>
        <p:nvSpPr>
          <p:cNvPr id="3" name="Content Placeholder 2"/>
          <p:cNvSpPr>
            <a:spLocks noGrp="1"/>
          </p:cNvSpPr>
          <p:nvPr>
            <p:ph idx="1"/>
          </p:nvPr>
        </p:nvSpPr>
        <p:spPr>
          <a:xfrm>
            <a:off x="1154955" y="2492678"/>
            <a:ext cx="8761412" cy="3527121"/>
          </a:xfrm>
        </p:spPr>
        <p:txBody>
          <a:bodyPr>
            <a:normAutofit/>
          </a:bodyPr>
          <a:lstStyle/>
          <a:p>
            <a:pPr lvl="1">
              <a:lnSpc>
                <a:spcPct val="150000"/>
              </a:lnSpc>
              <a:spcBef>
                <a:spcPts val="1200"/>
              </a:spcBef>
            </a:pPr>
            <a:r>
              <a:rPr lang="en-US" sz="1800" dirty="0"/>
              <a:t>Source: technology, policies, criteria, standards and promote geospatial data sharing.</a:t>
            </a:r>
          </a:p>
          <a:p>
            <a:pPr lvl="1">
              <a:lnSpc>
                <a:spcPct val="150000"/>
              </a:lnSpc>
              <a:spcBef>
                <a:spcPts val="1200"/>
              </a:spcBef>
            </a:pPr>
            <a:r>
              <a:rPr lang="en-US" sz="1800" dirty="0" smtClean="0"/>
              <a:t>Role</a:t>
            </a:r>
            <a:r>
              <a:rPr lang="en-US" sz="1800" dirty="0"/>
              <a:t>: Provides structure of  practice and relationship among data producers and users</a:t>
            </a:r>
            <a:r>
              <a:rPr lang="en-US" sz="1800" dirty="0" smtClean="0"/>
              <a:t>.</a:t>
            </a:r>
          </a:p>
          <a:p>
            <a:pPr lvl="1">
              <a:lnSpc>
                <a:spcPct val="150000"/>
              </a:lnSpc>
              <a:spcBef>
                <a:spcPts val="1200"/>
              </a:spcBef>
            </a:pPr>
            <a:r>
              <a:rPr lang="en-US" sz="1800" dirty="0" smtClean="0"/>
              <a:t>Set </a:t>
            </a:r>
            <a:r>
              <a:rPr lang="en-US" sz="1800" dirty="0"/>
              <a:t>of actions and new ways of accessing, sharing and using data geographic data</a:t>
            </a:r>
            <a:r>
              <a:rPr lang="en-US" sz="1800" dirty="0" smtClean="0"/>
              <a:t>.</a:t>
            </a:r>
          </a:p>
          <a:p>
            <a:pPr lvl="1">
              <a:lnSpc>
                <a:spcPct val="150000"/>
              </a:lnSpc>
              <a:spcBef>
                <a:spcPts val="1200"/>
              </a:spcBef>
            </a:pPr>
            <a:r>
              <a:rPr lang="en-US" sz="1800" dirty="0" smtClean="0"/>
              <a:t>Clearinghouse: </a:t>
            </a:r>
            <a:r>
              <a:rPr lang="en-US" sz="1800" dirty="0"/>
              <a:t>points to current and </a:t>
            </a:r>
            <a:r>
              <a:rPr lang="en-US" sz="1800" dirty="0" smtClean="0"/>
              <a:t>accurate </a:t>
            </a:r>
            <a:r>
              <a:rPr lang="en-US" sz="1800" dirty="0"/>
              <a:t>data</a:t>
            </a:r>
            <a:r>
              <a:rPr lang="en-US" sz="1800" dirty="0" smtClean="0"/>
              <a:t>.</a:t>
            </a:r>
            <a:endParaRPr lang="en-US" sz="1800" dirty="0"/>
          </a:p>
        </p:txBody>
      </p:sp>
      <p:sp>
        <p:nvSpPr>
          <p:cNvPr id="4" name="Date Placeholder 3"/>
          <p:cNvSpPr>
            <a:spLocks noGrp="1"/>
          </p:cNvSpPr>
          <p:nvPr>
            <p:ph type="dt" sz="half" idx="10"/>
          </p:nvPr>
        </p:nvSpPr>
        <p:spPr>
          <a:xfrm>
            <a:off x="465538" y="6385594"/>
            <a:ext cx="990599" cy="304799"/>
          </a:xfrm>
        </p:spPr>
        <p:txBody>
          <a:bodyPr/>
          <a:lstStyle/>
          <a:p>
            <a:r>
              <a:rPr lang="en-US" smtClean="0"/>
              <a:t>1/26/2015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3869" y="6380964"/>
            <a:ext cx="568870" cy="258380"/>
          </a:xfrm>
          <a:prstGeom prst="rect">
            <a:avLst/>
          </a:prstGeom>
        </p:spPr>
      </p:pic>
    </p:spTree>
    <p:extLst>
      <p:ext uri="{BB962C8B-B14F-4D97-AF65-F5344CB8AC3E}">
        <p14:creationId xmlns:p14="http://schemas.microsoft.com/office/powerpoint/2010/main" val="126860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13697</TotalTime>
  <Words>1235</Words>
  <Application>Microsoft Office PowerPoint</Application>
  <PresentationFormat>Custom</PresentationFormat>
  <Paragraphs>237</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GIS Metadata Training &amp; Outreach Assistance</vt:lpstr>
      <vt:lpstr>Introduction</vt:lpstr>
      <vt:lpstr>Outline</vt:lpstr>
      <vt:lpstr>What is Metadata?</vt:lpstr>
      <vt:lpstr>Value of Metadata</vt:lpstr>
      <vt:lpstr>Quality Metadata</vt:lpstr>
      <vt:lpstr>NGDA</vt:lpstr>
      <vt:lpstr>NSDI</vt:lpstr>
      <vt:lpstr>NSDI cont.</vt:lpstr>
      <vt:lpstr>NSDI cont.</vt:lpstr>
      <vt:lpstr>Geospatial Metadata Standards</vt:lpstr>
      <vt:lpstr>Geospatial Metadata Standards</vt:lpstr>
      <vt:lpstr>Metadata tools</vt:lpstr>
      <vt:lpstr>ISO or CSDGM</vt:lpstr>
      <vt:lpstr>Questions</vt:lpstr>
      <vt:lpstr>PowerPoint Presentation</vt:lpstr>
      <vt:lpstr>PowerPoint Presentation</vt:lpstr>
      <vt:lpstr>Credits</vt:lpstr>
    </vt:vector>
  </TitlesOfParts>
  <Company>Miami-Dade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Metadata Training &amp; Outreach Assistance</dc:title>
  <dc:creator>Oung, Bibi Z. (ITD)</dc:creator>
  <cp:lastModifiedBy>Mora, Giannina (CIAO)</cp:lastModifiedBy>
  <cp:revision>75</cp:revision>
  <cp:lastPrinted>2015-01-28T13:25:19Z</cp:lastPrinted>
  <dcterms:created xsi:type="dcterms:W3CDTF">2015-01-26T22:33:14Z</dcterms:created>
  <dcterms:modified xsi:type="dcterms:W3CDTF">2015-07-30T19:47:24Z</dcterms:modified>
</cp:coreProperties>
</file>