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42"/>
  </p:notesMasterIdLst>
  <p:handoutMasterIdLst>
    <p:handoutMasterId r:id="rId43"/>
  </p:handoutMasterIdLst>
  <p:sldIdLst>
    <p:sldId id="655" r:id="rId5"/>
    <p:sldId id="656" r:id="rId6"/>
    <p:sldId id="749" r:id="rId7"/>
    <p:sldId id="908" r:id="rId8"/>
    <p:sldId id="910" r:id="rId9"/>
    <p:sldId id="912" r:id="rId10"/>
    <p:sldId id="914" r:id="rId11"/>
    <p:sldId id="915" r:id="rId12"/>
    <p:sldId id="918" r:id="rId13"/>
    <p:sldId id="657" r:id="rId14"/>
    <p:sldId id="658" r:id="rId15"/>
    <p:sldId id="660" r:id="rId16"/>
    <p:sldId id="661" r:id="rId17"/>
    <p:sldId id="663" r:id="rId18"/>
    <p:sldId id="917" r:id="rId19"/>
    <p:sldId id="916" r:id="rId20"/>
    <p:sldId id="896" r:id="rId21"/>
    <p:sldId id="682" r:id="rId22"/>
    <p:sldId id="853" r:id="rId23"/>
    <p:sldId id="890" r:id="rId24"/>
    <p:sldId id="891" r:id="rId25"/>
    <p:sldId id="892" r:id="rId26"/>
    <p:sldId id="893" r:id="rId27"/>
    <p:sldId id="771" r:id="rId28"/>
    <p:sldId id="857" r:id="rId29"/>
    <p:sldId id="858" r:id="rId30"/>
    <p:sldId id="859" r:id="rId31"/>
    <p:sldId id="860" r:id="rId32"/>
    <p:sldId id="694" r:id="rId33"/>
    <p:sldId id="880" r:id="rId34"/>
    <p:sldId id="881" r:id="rId35"/>
    <p:sldId id="882" r:id="rId36"/>
    <p:sldId id="883" r:id="rId37"/>
    <p:sldId id="895" r:id="rId38"/>
    <p:sldId id="884" r:id="rId39"/>
    <p:sldId id="889" r:id="rId40"/>
    <p:sldId id="850" r:id="rId41"/>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99"/>
    <a:srgbClr val="FF3300"/>
    <a:srgbClr val="66FFFF"/>
    <a:srgbClr val="008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3891" autoAdjust="0"/>
  </p:normalViewPr>
  <p:slideViewPr>
    <p:cSldViewPr>
      <p:cViewPr varScale="1">
        <p:scale>
          <a:sx n="78" d="100"/>
          <a:sy n="78" d="100"/>
        </p:scale>
        <p:origin x="690" y="9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4029282" cy="3506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sz="quarter" idx="1"/>
          </p:nvPr>
        </p:nvSpPr>
        <p:spPr bwMode="auto">
          <a:xfrm>
            <a:off x="5267119" y="1"/>
            <a:ext cx="4029282" cy="3506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1508" name="Rectangle 4"/>
          <p:cNvSpPr>
            <a:spLocks noGrp="1" noChangeArrowheads="1"/>
          </p:cNvSpPr>
          <p:nvPr>
            <p:ph type="ftr" sz="quarter" idx="2"/>
          </p:nvPr>
        </p:nvSpPr>
        <p:spPr bwMode="auto">
          <a:xfrm>
            <a:off x="1" y="6659760"/>
            <a:ext cx="4029282" cy="3506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509" name="Rectangle 5"/>
          <p:cNvSpPr>
            <a:spLocks noGrp="1" noChangeArrowheads="1"/>
          </p:cNvSpPr>
          <p:nvPr>
            <p:ph type="sldNum" sz="quarter" idx="3"/>
          </p:nvPr>
        </p:nvSpPr>
        <p:spPr bwMode="auto">
          <a:xfrm>
            <a:off x="5267119" y="6659760"/>
            <a:ext cx="4029282" cy="3506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AEB75B-9D2B-432B-964D-6C505968F245}" type="slidenum">
              <a:rPr lang="en-US"/>
              <a:pPr>
                <a:defRPr/>
              </a:pPr>
              <a:t>‹#›</a:t>
            </a:fld>
            <a:endParaRPr lang="en-US" dirty="0"/>
          </a:p>
        </p:txBody>
      </p:sp>
    </p:spTree>
    <p:extLst>
      <p:ext uri="{BB962C8B-B14F-4D97-AF65-F5344CB8AC3E}">
        <p14:creationId xmlns:p14="http://schemas.microsoft.com/office/powerpoint/2010/main" val="304123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 y="1"/>
            <a:ext cx="4029282" cy="3506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0179" name="Rectangle 3"/>
          <p:cNvSpPr>
            <a:spLocks noGrp="1" noChangeArrowheads="1"/>
          </p:cNvSpPr>
          <p:nvPr>
            <p:ph type="dt" idx="1"/>
          </p:nvPr>
        </p:nvSpPr>
        <p:spPr bwMode="auto">
          <a:xfrm>
            <a:off x="5267119" y="1"/>
            <a:ext cx="4029282" cy="3506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1239943" y="3330482"/>
            <a:ext cx="6816518" cy="3154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1" y="6659760"/>
            <a:ext cx="4029282" cy="3506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0183" name="Rectangle 7"/>
          <p:cNvSpPr>
            <a:spLocks noGrp="1" noChangeArrowheads="1"/>
          </p:cNvSpPr>
          <p:nvPr>
            <p:ph type="sldNum" sz="quarter" idx="5"/>
          </p:nvPr>
        </p:nvSpPr>
        <p:spPr bwMode="auto">
          <a:xfrm>
            <a:off x="5267119" y="6659760"/>
            <a:ext cx="4029282" cy="3506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3DF52CB-7E12-471D-954F-6352FE76FDC4}" type="slidenum">
              <a:rPr lang="en-US"/>
              <a:pPr>
                <a:defRPr/>
              </a:pPr>
              <a:t>‹#›</a:t>
            </a:fld>
            <a:endParaRPr lang="en-US" dirty="0"/>
          </a:p>
        </p:txBody>
      </p:sp>
    </p:spTree>
    <p:extLst>
      <p:ext uri="{BB962C8B-B14F-4D97-AF65-F5344CB8AC3E}">
        <p14:creationId xmlns:p14="http://schemas.microsoft.com/office/powerpoint/2010/main" val="2041128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EF41658A-0E16-4B1C-8A7C-20C4B9A5EA04}" type="slidenum">
              <a:rPr lang="en-US" smtClean="0"/>
              <a:pPr/>
              <a:t>1</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9589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DF52CB-7E12-471D-954F-6352FE76FD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2805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endParaRPr lang="en-US" dirty="0"/>
          </a:p>
        </p:txBody>
      </p:sp>
      <p:sp>
        <p:nvSpPr>
          <p:cNvPr id="63491"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B2C79E-506F-4402-990F-56D6D043FD3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9731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41658A-0E16-4B1C-8A7C-20C4B9A5EA0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3198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D21603-6191-4E4E-87EA-6495ABD60A8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2" name="Rectangle 1026"/>
          <p:cNvSpPr>
            <a:spLocks noGrp="1" noRot="1" noChangeAspect="1" noChangeArrowheads="1" noTextEdit="1"/>
          </p:cNvSpPr>
          <p:nvPr>
            <p:ph type="sldImg"/>
          </p:nvPr>
        </p:nvSpPr>
        <p:spPr>
          <a:ln/>
        </p:spPr>
      </p:sp>
      <p:sp>
        <p:nvSpPr>
          <p:cNvPr id="20483" name="Rectangle 1027"/>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063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ADBE8F-AA7D-4B2D-B5AC-BB7EFDFEA5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0" name="Rectangle 1026"/>
          <p:cNvSpPr>
            <a:spLocks noGrp="1" noRot="1" noChangeAspect="1" noChangeArrowheads="1" noTextEdit="1"/>
          </p:cNvSpPr>
          <p:nvPr>
            <p:ph type="sldImg"/>
          </p:nvPr>
        </p:nvSpPr>
        <p:spPr>
          <a:ln/>
        </p:spPr>
      </p:sp>
      <p:sp>
        <p:nvSpPr>
          <p:cNvPr id="22531" name="Rectangle 1027"/>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7095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DF52CB-7E12-471D-954F-6352FE76FD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952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DFBA3C-1D98-43E4-A273-A4C5664494F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17762" name="Rectangle 2"/>
          <p:cNvSpPr>
            <a:spLocks noGrp="1" noRot="1" noChangeAspect="1" noChangeArrowheads="1" noTextEdit="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2951437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dirty="0"/>
              <a:t>Miami-Dade Finance Department</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E8559AF-0FB8-49FE-AD51-99AFC54660B6}"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Miami-Dade Finance Department</a:t>
            </a:r>
          </a:p>
        </p:txBody>
      </p:sp>
      <p:sp>
        <p:nvSpPr>
          <p:cNvPr id="6" name="Slide Number Placeholder 5"/>
          <p:cNvSpPr>
            <a:spLocks noGrp="1"/>
          </p:cNvSpPr>
          <p:nvPr>
            <p:ph type="sldNum" sz="quarter" idx="12"/>
          </p:nvPr>
        </p:nvSpPr>
        <p:spPr/>
        <p:txBody>
          <a:bodyPr/>
          <a:lstStyle/>
          <a:p>
            <a:pPr>
              <a:defRPr/>
            </a:pPr>
            <a:fld id="{4097163E-984E-4C0D-A5F1-4EAB90A82FF6}"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Miami-Dade Finance Department</a:t>
            </a:r>
          </a:p>
        </p:txBody>
      </p:sp>
      <p:sp>
        <p:nvSpPr>
          <p:cNvPr id="6" name="Slide Number Placeholder 5"/>
          <p:cNvSpPr>
            <a:spLocks noGrp="1"/>
          </p:cNvSpPr>
          <p:nvPr>
            <p:ph type="sldNum" sz="quarter" idx="12"/>
          </p:nvPr>
        </p:nvSpPr>
        <p:spPr/>
        <p:txBody>
          <a:bodyPr/>
          <a:lstStyle/>
          <a:p>
            <a:pPr>
              <a:defRPr/>
            </a:pPr>
            <a:fld id="{74E7A3BC-C0D5-47CF-9133-92D791AC8114}"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Miami-Dade Finance Department</a:t>
            </a:r>
          </a:p>
        </p:txBody>
      </p:sp>
      <p:sp>
        <p:nvSpPr>
          <p:cNvPr id="6" name="Slide Number Placeholder 5"/>
          <p:cNvSpPr>
            <a:spLocks noGrp="1"/>
          </p:cNvSpPr>
          <p:nvPr>
            <p:ph type="sldNum" sz="quarter" idx="12"/>
          </p:nvPr>
        </p:nvSpPr>
        <p:spPr/>
        <p:txBody>
          <a:bodyPr/>
          <a:lstStyle/>
          <a:p>
            <a:pPr>
              <a:defRPr/>
            </a:pPr>
            <a:fld id="{492661EC-E0B5-4F40-B7D9-EFB197B3666C}"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Miami-Dade Finance Department</a:t>
            </a:r>
          </a:p>
        </p:txBody>
      </p:sp>
      <p:sp>
        <p:nvSpPr>
          <p:cNvPr id="6" name="Slide Number Placeholder 5"/>
          <p:cNvSpPr>
            <a:spLocks noGrp="1"/>
          </p:cNvSpPr>
          <p:nvPr>
            <p:ph type="sldNum" sz="quarter" idx="12"/>
          </p:nvPr>
        </p:nvSpPr>
        <p:spPr/>
        <p:txBody>
          <a:bodyPr/>
          <a:lstStyle/>
          <a:p>
            <a:pPr>
              <a:defRPr/>
            </a:pPr>
            <a:fld id="{67159647-D720-4B0C-B976-F78524847899}"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Miami-Dade Finance Department</a:t>
            </a:r>
          </a:p>
        </p:txBody>
      </p:sp>
      <p:sp>
        <p:nvSpPr>
          <p:cNvPr id="7" name="Slide Number Placeholder 6"/>
          <p:cNvSpPr>
            <a:spLocks noGrp="1"/>
          </p:cNvSpPr>
          <p:nvPr>
            <p:ph type="sldNum" sz="quarter" idx="12"/>
          </p:nvPr>
        </p:nvSpPr>
        <p:spPr/>
        <p:txBody>
          <a:bodyPr/>
          <a:lstStyle/>
          <a:p>
            <a:pPr>
              <a:defRPr/>
            </a:pPr>
            <a:fld id="{83811FF7-5DEC-40CA-A6AB-6192D449ABB6}"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a:t>Miami-Dade Finance Department</a:t>
            </a:r>
          </a:p>
        </p:txBody>
      </p:sp>
      <p:sp>
        <p:nvSpPr>
          <p:cNvPr id="9" name="Slide Number Placeholder 8"/>
          <p:cNvSpPr>
            <a:spLocks noGrp="1"/>
          </p:cNvSpPr>
          <p:nvPr>
            <p:ph type="sldNum" sz="quarter" idx="12"/>
          </p:nvPr>
        </p:nvSpPr>
        <p:spPr/>
        <p:txBody>
          <a:bodyPr/>
          <a:lstStyle/>
          <a:p>
            <a:pPr>
              <a:defRPr/>
            </a:pPr>
            <a:fld id="{874540FB-3E46-4425-B226-6F83FAF2BEF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Miami-Dade Finance Department</a:t>
            </a:r>
          </a:p>
        </p:txBody>
      </p:sp>
      <p:sp>
        <p:nvSpPr>
          <p:cNvPr id="5" name="Slide Number Placeholder 4"/>
          <p:cNvSpPr>
            <a:spLocks noGrp="1"/>
          </p:cNvSpPr>
          <p:nvPr>
            <p:ph type="sldNum" sz="quarter" idx="12"/>
          </p:nvPr>
        </p:nvSpPr>
        <p:spPr/>
        <p:txBody>
          <a:bodyPr/>
          <a:lstStyle/>
          <a:p>
            <a:pPr>
              <a:defRPr/>
            </a:pPr>
            <a:fld id="{7C0A93F9-330F-4A39-BC34-95BCDA0E9F33}"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Miami-Dade Finance Department</a:t>
            </a:r>
          </a:p>
        </p:txBody>
      </p:sp>
      <p:sp>
        <p:nvSpPr>
          <p:cNvPr id="4" name="Slide Number Placeholder 3"/>
          <p:cNvSpPr>
            <a:spLocks noGrp="1"/>
          </p:cNvSpPr>
          <p:nvPr>
            <p:ph type="sldNum" sz="quarter" idx="12"/>
          </p:nvPr>
        </p:nvSpPr>
        <p:spPr/>
        <p:txBody>
          <a:bodyPr/>
          <a:lstStyle/>
          <a:p>
            <a:pPr>
              <a:defRPr/>
            </a:pPr>
            <a:fld id="{B7227E11-EF55-49E1-BEDF-54730C93FB28}"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Miami-Dade Finance Department</a:t>
            </a:r>
          </a:p>
        </p:txBody>
      </p:sp>
      <p:sp>
        <p:nvSpPr>
          <p:cNvPr id="7" name="Slide Number Placeholder 6"/>
          <p:cNvSpPr>
            <a:spLocks noGrp="1"/>
          </p:cNvSpPr>
          <p:nvPr>
            <p:ph type="sldNum" sz="quarter" idx="12"/>
          </p:nvPr>
        </p:nvSpPr>
        <p:spPr/>
        <p:txBody>
          <a:bodyPr/>
          <a:lstStyle/>
          <a:p>
            <a:pPr>
              <a:defRPr/>
            </a:pPr>
            <a:fld id="{BB40C698-A859-4A95-9961-8D68587BC61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US" dirty="0"/>
              <a:t>Miami-Dade Finance Department</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62E9AE79-FD0A-41CF-A235-8B84C97B5684}"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dirty="0"/>
              <a:t>Miami-Dade Finance Department</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1A376D2-5A1D-4B45-8065-D145AC6C677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intra.miamidade.gov/managementandbudget/procedures.a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ntra.miamidade.gov/finance/forms.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hyperlink" Target="https://www.miamidade.gov/global/humanresources/training/informs.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iamidade.gov/finance/library/stoppaymentreq.pdf" TargetMode="External"/><Relationship Id="rId2" Type="http://schemas.openxmlformats.org/officeDocument/2006/relationships/hyperlink" Target="https://www.miamidade.gov/finance/library/lostckreplace.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intra.miamidade.gov/managementandbudget/procedures.a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intra.miamidade.gov/finance/purchasing-card.as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685800" y="723899"/>
            <a:ext cx="7772400" cy="685801"/>
          </a:xfrm>
        </p:spPr>
        <p:txBody>
          <a:bodyPr>
            <a:normAutofit fontScale="90000"/>
          </a:bodyPr>
          <a:lstStyle/>
          <a:p>
            <a:pPr algn="ctr" eaLnBrk="1" hangingPunct="1"/>
            <a:r>
              <a:rPr lang="en-US" sz="5400" dirty="0">
                <a:solidFill>
                  <a:schemeClr val="accent5">
                    <a:lumMod val="50000"/>
                  </a:schemeClr>
                </a:solidFill>
              </a:rPr>
              <a:t>   </a:t>
            </a:r>
            <a:r>
              <a:rPr lang="en-US" sz="5400" b="1" dirty="0">
                <a:solidFill>
                  <a:schemeClr val="accent5">
                    <a:lumMod val="50000"/>
                  </a:schemeClr>
                </a:solidFill>
              </a:rPr>
              <a:t>Welcome</a:t>
            </a:r>
            <a:r>
              <a:rPr lang="en-US" b="1" dirty="0"/>
              <a:t> </a:t>
            </a:r>
          </a:p>
        </p:txBody>
      </p:sp>
      <p:sp>
        <p:nvSpPr>
          <p:cNvPr id="3" name="Rectangle 3"/>
          <p:cNvSpPr>
            <a:spLocks noGrp="1" noChangeArrowheads="1"/>
          </p:cNvSpPr>
          <p:nvPr>
            <p:ph type="subTitle" idx="1"/>
          </p:nvPr>
        </p:nvSpPr>
        <p:spPr>
          <a:xfrm>
            <a:off x="266700" y="1143000"/>
            <a:ext cx="8610600" cy="4495800"/>
          </a:xfrm>
        </p:spPr>
        <p:txBody>
          <a:bodyPr>
            <a:normAutofit/>
          </a:bodyPr>
          <a:lstStyle/>
          <a:p>
            <a:pPr algn="ctr" eaLnBrk="1" hangingPunct="1"/>
            <a:endParaRPr lang="en-US" b="1" dirty="0">
              <a:solidFill>
                <a:schemeClr val="accent5">
                  <a:lumMod val="50000"/>
                </a:schemeClr>
              </a:solidFill>
            </a:endParaRPr>
          </a:p>
          <a:p>
            <a:pPr algn="ctr" eaLnBrk="1" hangingPunct="1"/>
            <a:r>
              <a:rPr lang="en-US" b="1" dirty="0">
                <a:solidFill>
                  <a:schemeClr val="accent5">
                    <a:lumMod val="50000"/>
                  </a:schemeClr>
                </a:solidFill>
              </a:rPr>
              <a:t>Finance Department </a:t>
            </a:r>
          </a:p>
          <a:p>
            <a:pPr algn="ctr" eaLnBrk="1" hangingPunct="1"/>
            <a:r>
              <a:rPr lang="en-US" b="1" dirty="0">
                <a:solidFill>
                  <a:schemeClr val="accent5">
                    <a:lumMod val="50000"/>
                  </a:schemeClr>
                </a:solidFill>
              </a:rPr>
              <a:t>Year-End Presentation </a:t>
            </a:r>
          </a:p>
          <a:p>
            <a:pPr algn="ctr" eaLnBrk="1" hangingPunct="1"/>
            <a:r>
              <a:rPr lang="en-US" b="1" dirty="0">
                <a:solidFill>
                  <a:schemeClr val="accent5">
                    <a:lumMod val="50000"/>
                  </a:schemeClr>
                </a:solidFill>
              </a:rPr>
              <a:t>Accounts Payable – Construction Payables</a:t>
            </a:r>
          </a:p>
          <a:p>
            <a:pPr algn="ctr" eaLnBrk="1" hangingPunct="1"/>
            <a:r>
              <a:rPr lang="en-US" b="1" dirty="0">
                <a:solidFill>
                  <a:schemeClr val="accent5">
                    <a:lumMod val="50000"/>
                  </a:schemeClr>
                </a:solidFill>
              </a:rPr>
              <a:t>Fiscal 2021</a:t>
            </a:r>
          </a:p>
          <a:p>
            <a:pPr algn="ctr" eaLnBrk="1" hangingPunct="1"/>
            <a:r>
              <a:rPr lang="en-US" b="1" dirty="0">
                <a:solidFill>
                  <a:schemeClr val="accent5">
                    <a:lumMod val="50000"/>
                  </a:schemeClr>
                </a:solidFill>
              </a:rPr>
              <a:t>September 17, 2021</a:t>
            </a:r>
          </a:p>
          <a:p>
            <a:pPr algn="ctr" eaLnBrk="1" hangingPunct="1"/>
            <a:r>
              <a:rPr lang="en-US" sz="1600" b="1" dirty="0">
                <a:solidFill>
                  <a:schemeClr val="accent5">
                    <a:lumMod val="50000"/>
                  </a:schemeClr>
                </a:solidFill>
              </a:rPr>
              <a:t>2:00PM - 4:00PM</a:t>
            </a:r>
          </a:p>
          <a:p>
            <a:pPr algn="ctr" eaLnBrk="1" hangingPunct="1"/>
            <a:endParaRPr lang="en-US" sz="1600" b="1" dirty="0">
              <a:solidFill>
                <a:schemeClr val="accent5">
                  <a:lumMod val="50000"/>
                </a:schemeClr>
              </a:solidFill>
            </a:endParaRPr>
          </a:p>
          <a:p>
            <a:pPr algn="l" eaLnBrk="1" hangingPunct="1"/>
            <a:r>
              <a:rPr lang="en-US" sz="1000" b="1" dirty="0">
                <a:solidFill>
                  <a:srgbClr val="FF0000"/>
                </a:solidFill>
              </a:rPr>
              <a:t>Disclaimer:  Please note that the audio and other information sent during this presentation will be recorded.  By participating in this presentation, you automatically consent to such recording and to subsequent use of the recording.</a:t>
            </a:r>
          </a:p>
          <a:p>
            <a:pPr algn="ctr" eaLnBrk="1" hangingPunct="1"/>
            <a:endParaRPr lang="en-US" b="1" dirty="0">
              <a:solidFill>
                <a:schemeClr val="accent5">
                  <a:lumMod val="50000"/>
                </a:schemeClr>
              </a:solidFill>
            </a:endParaRPr>
          </a:p>
          <a:p>
            <a:pPr algn="ctr" eaLnBrk="1" hangingPunct="1"/>
            <a:endParaRPr lang="en-US" b="1" dirty="0">
              <a:solidFill>
                <a:schemeClr val="accent5">
                  <a:lumMod val="50000"/>
                </a:schemeClr>
              </a:solidFill>
            </a:endParaRPr>
          </a:p>
          <a:p>
            <a:pPr algn="ctr" eaLnBrk="1" hangingPunct="1"/>
            <a:endParaRPr lang="en-US" b="1" dirty="0">
              <a:solidFill>
                <a:schemeClr val="accent5">
                  <a:lumMod val="50000"/>
                </a:schemeClr>
              </a:solidFill>
            </a:endParaRPr>
          </a:p>
          <a:p>
            <a:pPr algn="ctr" eaLnBrk="1" hangingPunct="1"/>
            <a:endParaRPr lang="en-US" b="1" dirty="0">
              <a:solidFill>
                <a:schemeClr val="accent5">
                  <a:lumMod val="50000"/>
                </a:schemeClr>
              </a:solidFill>
            </a:endParaRPr>
          </a:p>
          <a:p>
            <a:pPr algn="ctr" eaLnBrk="1" hangingPunct="1"/>
            <a:endParaRPr lang="en-US" b="1" dirty="0">
              <a:solidFill>
                <a:schemeClr val="accent5">
                  <a:lumMod val="50000"/>
                </a:schemeClr>
              </a:solidFill>
            </a:endParaRPr>
          </a:p>
        </p:txBody>
      </p:sp>
      <p:sp>
        <p:nvSpPr>
          <p:cNvPr id="17409" name="Footer Placeholder 4"/>
          <p:cNvSpPr>
            <a:spLocks noGrp="1"/>
          </p:cNvSpPr>
          <p:nvPr>
            <p:ph type="ftr" sz="quarter" idx="11"/>
          </p:nvPr>
        </p:nvSpPr>
        <p:spPr>
          <a:xfrm>
            <a:off x="2895600" y="6400800"/>
            <a:ext cx="3352800" cy="365125"/>
          </a:xfrm>
          <a:noFill/>
        </p:spPr>
        <p:txBody>
          <a:bodyPr/>
          <a:lstStyle/>
          <a:p>
            <a:pPr algn="ctr"/>
            <a:r>
              <a:rPr lang="en-US" dirty="0"/>
              <a:t>Miami-Dade Finance Department</a:t>
            </a:r>
          </a:p>
        </p:txBody>
      </p:sp>
      <p:sp>
        <p:nvSpPr>
          <p:cNvPr id="17410" name="Slide Number Placeholder 5"/>
          <p:cNvSpPr>
            <a:spLocks noGrp="1"/>
          </p:cNvSpPr>
          <p:nvPr>
            <p:ph type="sldNum" sz="quarter" idx="12"/>
          </p:nvPr>
        </p:nvSpPr>
        <p:spPr>
          <a:noFill/>
        </p:spPr>
        <p:txBody>
          <a:bodyPr/>
          <a:lstStyle/>
          <a:p>
            <a:fld id="{1F715012-C897-457C-8077-2BA41D296725}" type="slidenum">
              <a:rPr lang="en-US" smtClean="0"/>
              <a:pPr/>
              <a:t>1</a:t>
            </a:fld>
            <a:endParaRPr lang="en-US" dirty="0"/>
          </a:p>
        </p:txBody>
      </p:sp>
      <p:pic>
        <p:nvPicPr>
          <p:cNvPr id="614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47650"/>
            <a:ext cx="19050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7561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990600" y="1676400"/>
            <a:ext cx="7772400" cy="1676400"/>
          </a:xfrm>
        </p:spPr>
        <p:txBody>
          <a:bodyPr>
            <a:normAutofit fontScale="90000"/>
          </a:bodyPr>
          <a:lstStyle/>
          <a:p>
            <a:pPr eaLnBrk="1" hangingPunct="1"/>
            <a:br>
              <a:rPr lang="en-US" sz="5400" dirty="0">
                <a:solidFill>
                  <a:schemeClr val="accent5">
                    <a:lumMod val="50000"/>
                  </a:schemeClr>
                </a:solidFill>
              </a:rPr>
            </a:br>
            <a:br>
              <a:rPr lang="en-US" sz="5400" dirty="0">
                <a:solidFill>
                  <a:schemeClr val="accent5">
                    <a:lumMod val="50000"/>
                  </a:schemeClr>
                </a:solidFill>
              </a:rPr>
            </a:br>
            <a:br>
              <a:rPr lang="en-US" sz="5400" dirty="0">
                <a:solidFill>
                  <a:schemeClr val="accent5">
                    <a:lumMod val="50000"/>
                  </a:schemeClr>
                </a:solidFill>
              </a:rPr>
            </a:br>
            <a:br>
              <a:rPr lang="en-US" sz="5400" dirty="0">
                <a:solidFill>
                  <a:schemeClr val="accent5">
                    <a:lumMod val="50000"/>
                  </a:schemeClr>
                </a:solidFill>
              </a:rPr>
            </a:br>
            <a:br>
              <a:rPr lang="en-US" sz="5400" dirty="0">
                <a:solidFill>
                  <a:schemeClr val="accent5">
                    <a:lumMod val="50000"/>
                  </a:schemeClr>
                </a:solidFill>
              </a:rPr>
            </a:br>
            <a:r>
              <a:rPr lang="en-US" sz="5400" dirty="0">
                <a:solidFill>
                  <a:schemeClr val="accent5">
                    <a:lumMod val="50000"/>
                  </a:schemeClr>
                </a:solidFill>
              </a:rPr>
              <a:t>Accounts Payable         </a:t>
            </a:r>
            <a:br>
              <a:rPr lang="en-US" sz="5400" dirty="0">
                <a:solidFill>
                  <a:schemeClr val="accent5">
                    <a:lumMod val="50000"/>
                  </a:schemeClr>
                </a:solidFill>
              </a:rPr>
            </a:br>
            <a:r>
              <a:rPr lang="en-US" b="1" dirty="0"/>
              <a:t> </a:t>
            </a:r>
          </a:p>
        </p:txBody>
      </p:sp>
      <p:sp>
        <p:nvSpPr>
          <p:cNvPr id="3" name="Rectangle 3"/>
          <p:cNvSpPr>
            <a:spLocks noGrp="1" noChangeArrowheads="1"/>
          </p:cNvSpPr>
          <p:nvPr>
            <p:ph type="subTitle" idx="1"/>
          </p:nvPr>
        </p:nvSpPr>
        <p:spPr>
          <a:xfrm>
            <a:off x="304800" y="2819400"/>
            <a:ext cx="8610600" cy="2133600"/>
          </a:xfrm>
        </p:spPr>
        <p:txBody>
          <a:bodyPr/>
          <a:lstStyle/>
          <a:p>
            <a:pPr eaLnBrk="1" hangingPunct="1"/>
            <a:br>
              <a:rPr lang="en-US" b="1" dirty="0">
                <a:solidFill>
                  <a:schemeClr val="accent5">
                    <a:lumMod val="50000"/>
                  </a:schemeClr>
                </a:solidFill>
              </a:rPr>
            </a:br>
            <a:endParaRPr lang="en-US" b="1" dirty="0">
              <a:solidFill>
                <a:schemeClr val="accent5">
                  <a:lumMod val="50000"/>
                </a:schemeClr>
              </a:solidFill>
            </a:endParaRPr>
          </a:p>
          <a:p>
            <a:r>
              <a:rPr lang="en-US" b="1" dirty="0">
                <a:solidFill>
                  <a:schemeClr val="accent5">
                    <a:lumMod val="50000"/>
                  </a:schemeClr>
                </a:solidFill>
              </a:rPr>
              <a:t>Year End 2021</a:t>
            </a:r>
          </a:p>
          <a:p>
            <a:pPr eaLnBrk="1" hangingPunct="1"/>
            <a:endParaRPr lang="en-US" b="1" dirty="0">
              <a:solidFill>
                <a:schemeClr val="accent5">
                  <a:lumMod val="50000"/>
                </a:schemeClr>
              </a:solidFill>
            </a:endParaRPr>
          </a:p>
        </p:txBody>
      </p:sp>
      <p:sp>
        <p:nvSpPr>
          <p:cNvPr id="17409" name="Footer Placeholder 4"/>
          <p:cNvSpPr>
            <a:spLocks noGrp="1"/>
          </p:cNvSpPr>
          <p:nvPr>
            <p:ph type="ftr" sz="quarter" idx="11"/>
          </p:nvPr>
        </p:nvSpPr>
        <p:spPr>
          <a:xfrm>
            <a:off x="2895600" y="6400800"/>
            <a:ext cx="3352800" cy="365125"/>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4F81BD">
                    <a:tint val="20000"/>
                  </a:srgbClr>
                </a:solidFill>
                <a:effectLst/>
                <a:uLnTx/>
                <a:uFillTx/>
                <a:latin typeface="Times New Roman" pitchFamily="18" charset="0"/>
                <a:ea typeface="+mn-ea"/>
                <a:cs typeface="+mn-cs"/>
              </a:rPr>
              <a:t>Miami-Dade Finance Department</a:t>
            </a:r>
          </a:p>
        </p:txBody>
      </p:sp>
      <p:sp>
        <p:nvSpPr>
          <p:cNvPr id="17410"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F715012-C897-457C-8077-2BA41D296725}" type="slidenum">
              <a:rPr kumimoji="0" lang="en-US" sz="1000" b="0"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6" name="Picture 2" descr="http://www.fujixerox.com.au/images/solutionImages/Accounts_pay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222279" cy="135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77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762000" y="2057400"/>
            <a:ext cx="7772400" cy="4114800"/>
          </a:xfrm>
        </p:spPr>
        <p:txBody>
          <a:bodyPr>
            <a:normAutofit/>
          </a:bodyPr>
          <a:lstStyle/>
          <a:p>
            <a:pPr eaLnBrk="1" hangingPunct="1">
              <a:lnSpc>
                <a:spcPct val="110000"/>
              </a:lnSpc>
            </a:pPr>
            <a:endParaRPr lang="en-US" sz="2200" dirty="0"/>
          </a:p>
          <a:p>
            <a:pPr eaLnBrk="1" hangingPunct="1">
              <a:lnSpc>
                <a:spcPct val="110000"/>
              </a:lnSpc>
            </a:pPr>
            <a:r>
              <a:rPr lang="en-US" sz="2200" dirty="0"/>
              <a:t>Important Dates &amp; Other Interesting AP Updates	</a:t>
            </a:r>
            <a:endParaRPr lang="en-US" sz="1800" dirty="0"/>
          </a:p>
          <a:p>
            <a:pPr eaLnBrk="1" hangingPunct="1">
              <a:lnSpc>
                <a:spcPct val="110000"/>
              </a:lnSpc>
            </a:pPr>
            <a:r>
              <a:rPr lang="en-US" sz="2200" dirty="0"/>
              <a:t>Voucher Payables</a:t>
            </a:r>
          </a:p>
          <a:p>
            <a:pPr>
              <a:lnSpc>
                <a:spcPct val="110000"/>
              </a:lnSpc>
            </a:pPr>
            <a:r>
              <a:rPr lang="en-US" sz="2200" dirty="0"/>
              <a:t>Special Services/Refunds Reminders</a:t>
            </a:r>
          </a:p>
          <a:p>
            <a:pPr>
              <a:lnSpc>
                <a:spcPct val="110000"/>
              </a:lnSpc>
            </a:pPr>
            <a:r>
              <a:rPr lang="en-US" sz="2200" dirty="0"/>
              <a:t>Travel Reminders </a:t>
            </a:r>
          </a:p>
          <a:p>
            <a:pPr>
              <a:lnSpc>
                <a:spcPct val="110000"/>
              </a:lnSpc>
            </a:pPr>
            <a:r>
              <a:rPr lang="en-US" sz="2200" dirty="0"/>
              <a:t>Resolution Reminders</a:t>
            </a:r>
          </a:p>
          <a:p>
            <a:pPr>
              <a:lnSpc>
                <a:spcPct val="110000"/>
              </a:lnSpc>
            </a:pPr>
            <a:r>
              <a:rPr lang="en-US" sz="2200" dirty="0"/>
              <a:t>AP Control (</a:t>
            </a:r>
            <a:r>
              <a:rPr lang="en-US" sz="2000" dirty="0"/>
              <a:t>aka </a:t>
            </a:r>
            <a:r>
              <a:rPr lang="en-US" sz="2200" dirty="0"/>
              <a:t>E-Payables)</a:t>
            </a:r>
          </a:p>
          <a:p>
            <a:pPr>
              <a:lnSpc>
                <a:spcPct val="110000"/>
              </a:lnSpc>
            </a:pPr>
            <a:r>
              <a:rPr lang="en-US" sz="2200" dirty="0"/>
              <a:t>P-Card Reminders</a:t>
            </a:r>
          </a:p>
          <a:p>
            <a:pPr>
              <a:lnSpc>
                <a:spcPct val="110000"/>
              </a:lnSpc>
            </a:pPr>
            <a:endParaRPr lang="en-US" sz="2200" dirty="0"/>
          </a:p>
          <a:p>
            <a:pPr marL="0" indent="0" eaLnBrk="1" hangingPunct="1">
              <a:lnSpc>
                <a:spcPct val="80000"/>
              </a:lnSpc>
              <a:buNone/>
            </a:pPr>
            <a:endParaRPr lang="en-US" sz="2200" dirty="0"/>
          </a:p>
        </p:txBody>
      </p:sp>
      <p:sp>
        <p:nvSpPr>
          <p:cNvPr id="19457"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19458"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390607-C784-4B7A-8282-112A5C50B8BB}"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9459" name="Rectangle 2"/>
          <p:cNvSpPr>
            <a:spLocks noGrp="1" noChangeArrowheads="1"/>
          </p:cNvSpPr>
          <p:nvPr>
            <p:ph type="title"/>
          </p:nvPr>
        </p:nvSpPr>
        <p:spPr>
          <a:xfrm>
            <a:off x="685800" y="304800"/>
            <a:ext cx="7772400" cy="1752600"/>
          </a:xfrm>
        </p:spPr>
        <p:txBody>
          <a:bodyPr>
            <a:noAutofit/>
          </a:bodyPr>
          <a:lstStyle/>
          <a:p>
            <a:pPr algn="ctr" eaLnBrk="1" hangingPunct="1"/>
            <a:r>
              <a:rPr lang="en-US" sz="3600" dirty="0">
                <a:solidFill>
                  <a:schemeClr val="accent5">
                    <a:lumMod val="50000"/>
                  </a:schemeClr>
                </a:solidFill>
              </a:rPr>
              <a:t>Accounts Payable Agenda</a:t>
            </a:r>
            <a:br>
              <a:rPr lang="en-US" sz="3600" dirty="0">
                <a:solidFill>
                  <a:schemeClr val="accent5">
                    <a:lumMod val="50000"/>
                  </a:schemeClr>
                </a:solidFill>
              </a:rPr>
            </a:br>
            <a:r>
              <a:rPr lang="en-US" sz="3600" dirty="0">
                <a:solidFill>
                  <a:schemeClr val="accent5">
                    <a:lumMod val="50000"/>
                  </a:schemeClr>
                </a:solidFill>
              </a:rPr>
              <a:t>2021 Year-End</a:t>
            </a:r>
          </a:p>
        </p:txBody>
      </p:sp>
    </p:spTree>
    <p:extLst>
      <p:ext uri="{BB962C8B-B14F-4D97-AF65-F5344CB8AC3E}">
        <p14:creationId xmlns:p14="http://schemas.microsoft.com/office/powerpoint/2010/main" val="5808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59491"/>
          </a:xfrm>
        </p:spPr>
        <p:txBody>
          <a:bodyPr>
            <a:normAutofit fontScale="40000" lnSpcReduction="20000"/>
          </a:bodyPr>
          <a:lstStyle/>
          <a:p>
            <a:pPr marL="109728" indent="0" algn="ctr">
              <a:buNone/>
            </a:pPr>
            <a:endParaRPr lang="en-US" sz="5600" b="1" u="sng" dirty="0"/>
          </a:p>
          <a:p>
            <a:pPr marL="109728" indent="0" algn="ctr">
              <a:buNone/>
            </a:pPr>
            <a:endParaRPr lang="en-US" sz="5600" b="1" u="sng" dirty="0"/>
          </a:p>
          <a:p>
            <a:pPr marL="109728" indent="0" algn="ctr">
              <a:buNone/>
            </a:pPr>
            <a:endParaRPr lang="en-US" sz="5600" b="1" u="sng" dirty="0"/>
          </a:p>
          <a:p>
            <a:pPr marL="109728" indent="0" algn="ctr">
              <a:buNone/>
            </a:pPr>
            <a:endParaRPr lang="en-US" sz="5600" b="1" u="sng" dirty="0"/>
          </a:p>
          <a:p>
            <a:pPr marL="109728" indent="0" algn="ctr">
              <a:buNone/>
            </a:pPr>
            <a:endParaRPr lang="en-US" sz="5600" b="1" u="sng" dirty="0"/>
          </a:p>
          <a:p>
            <a:pPr marL="109728" indent="0" algn="ctr">
              <a:buNone/>
            </a:pPr>
            <a:endParaRPr lang="en-US" sz="5600" b="1" u="sng" dirty="0"/>
          </a:p>
          <a:p>
            <a:pPr marL="109728" indent="0">
              <a:buNone/>
            </a:pPr>
            <a:endParaRPr lang="en-US" sz="4500" b="1" u="sng" dirty="0"/>
          </a:p>
          <a:p>
            <a:pPr marL="109728" indent="0">
              <a:buNone/>
            </a:pPr>
            <a:r>
              <a:rPr lang="en-US" sz="4500" b="1" u="sng" dirty="0"/>
              <a:t>PROCEDURES:</a:t>
            </a:r>
          </a:p>
          <a:p>
            <a:pPr marL="109728" indent="0">
              <a:buNone/>
            </a:pPr>
            <a:endParaRPr lang="en-US" sz="4500" dirty="0"/>
          </a:p>
          <a:p>
            <a:pPr marL="109728" indent="0">
              <a:buNone/>
            </a:pPr>
            <a:r>
              <a:rPr lang="en-US" sz="4500" dirty="0"/>
              <a:t>Processes have changed Procedures remain the same.</a:t>
            </a:r>
          </a:p>
          <a:p>
            <a:pPr marL="109728" indent="0">
              <a:buNone/>
            </a:pPr>
            <a:r>
              <a:rPr lang="en-US" sz="4500" dirty="0"/>
              <a:t> </a:t>
            </a:r>
          </a:p>
          <a:p>
            <a:pPr marL="109728" indent="0">
              <a:buNone/>
            </a:pPr>
            <a:r>
              <a:rPr lang="en-US" sz="4500" dirty="0"/>
              <a:t>Procedures available at:</a:t>
            </a:r>
          </a:p>
          <a:p>
            <a:pPr marL="109728" indent="0">
              <a:buNone/>
            </a:pPr>
            <a:r>
              <a:rPr lang="en-US" sz="4500" dirty="0"/>
              <a:t> </a:t>
            </a:r>
            <a:r>
              <a:rPr lang="en-US" sz="4500" dirty="0">
                <a:hlinkClick r:id="rId2"/>
              </a:rPr>
              <a:t>http://intra.miamidade.gov/managementandbudget/procedures.asp</a:t>
            </a:r>
            <a:r>
              <a:rPr lang="en-US" sz="4500" dirty="0"/>
              <a:t>  </a:t>
            </a:r>
          </a:p>
          <a:p>
            <a:pPr>
              <a:buFont typeface="Wingdings" panose="05000000000000000000" pitchFamily="2" charset="2"/>
              <a:buChar char="Ø"/>
            </a:pPr>
            <a:endParaRPr lang="en-US" sz="3200" dirty="0"/>
          </a:p>
          <a:p>
            <a:pPr marL="109728" indent="0">
              <a:buNone/>
            </a:pPr>
            <a:endParaRPr lang="en-US" sz="3000" dirty="0"/>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itle 4"/>
          <p:cNvSpPr>
            <a:spLocks noGrp="1"/>
          </p:cNvSpPr>
          <p:nvPr>
            <p:ph type="title"/>
          </p:nvPr>
        </p:nvSpPr>
        <p:spPr>
          <a:xfrm>
            <a:off x="457200" y="101023"/>
            <a:ext cx="8229600" cy="1143000"/>
          </a:xfrm>
        </p:spPr>
        <p:txBody>
          <a:bodyPr>
            <a:normAutofit fontScale="90000"/>
          </a:bodyPr>
          <a:lstStyle/>
          <a:p>
            <a:r>
              <a:rPr lang="en-US" dirty="0"/>
              <a:t>  </a:t>
            </a:r>
            <a:r>
              <a:rPr lang="en-US" u="sng" dirty="0"/>
              <a:t>What is New in Accounts Payable?</a:t>
            </a:r>
          </a:p>
        </p:txBody>
      </p:sp>
      <p:pic>
        <p:nvPicPr>
          <p:cNvPr id="7" name="Picture 6" descr="A picture containing text, clipart&#10;&#10;Description automatically generated">
            <a:extLst>
              <a:ext uri="{FF2B5EF4-FFF2-40B4-BE49-F238E27FC236}">
                <a16:creationId xmlns:a16="http://schemas.microsoft.com/office/drawing/2014/main" id="{CD69012E-10D7-4985-9494-E4675B9C2DDC}"/>
              </a:ext>
            </a:extLst>
          </p:cNvPr>
          <p:cNvPicPr>
            <a:picLocks noChangeAspect="1"/>
          </p:cNvPicPr>
          <p:nvPr/>
        </p:nvPicPr>
        <p:blipFill>
          <a:blip r:embed="rId3"/>
          <a:stretch>
            <a:fillRect/>
          </a:stretch>
        </p:blipFill>
        <p:spPr>
          <a:xfrm>
            <a:off x="2557462" y="1905000"/>
            <a:ext cx="4029075" cy="1524000"/>
          </a:xfrm>
          <a:prstGeom prst="rect">
            <a:avLst/>
          </a:prstGeom>
        </p:spPr>
      </p:pic>
    </p:spTree>
    <p:extLst>
      <p:ext uri="{BB962C8B-B14F-4D97-AF65-F5344CB8AC3E}">
        <p14:creationId xmlns:p14="http://schemas.microsoft.com/office/powerpoint/2010/main" val="178067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609600" y="1600200"/>
            <a:ext cx="8153400" cy="4731544"/>
          </a:xfrm>
        </p:spPr>
        <p:txBody>
          <a:bodyPr>
            <a:normAutofit fontScale="92500" lnSpcReduction="10000"/>
          </a:bodyPr>
          <a:lstStyle/>
          <a:p>
            <a:pPr marL="480060" indent="-342900">
              <a:buFont typeface="Lucida Sans Unicode" panose="020B0602030504020204" pitchFamily="34" charset="0"/>
              <a:buChar char="▶"/>
            </a:pPr>
            <a:r>
              <a:rPr lang="en-US" sz="2400" b="1" u="sng" dirty="0">
                <a:solidFill>
                  <a:srgbClr val="FF0000"/>
                </a:solidFill>
              </a:rPr>
              <a:t>Monday, September  27, 2021 </a:t>
            </a:r>
          </a:p>
          <a:p>
            <a:pPr marL="137160" indent="0">
              <a:buNone/>
            </a:pPr>
            <a:r>
              <a:rPr lang="en-US" sz="2400" dirty="0"/>
              <a:t>           </a:t>
            </a:r>
            <a:r>
              <a:rPr lang="en-US" sz="2100" dirty="0"/>
              <a:t>Due date for Fiscal 2022 AP Signature Forms </a:t>
            </a:r>
          </a:p>
          <a:p>
            <a:pPr marL="484632" indent="0">
              <a:buNone/>
            </a:pPr>
            <a:endParaRPr lang="en-US" sz="2100" dirty="0"/>
          </a:p>
          <a:p>
            <a:pPr marL="484632" indent="0">
              <a:buNone/>
            </a:pPr>
            <a:r>
              <a:rPr lang="en-US" sz="2100" b="1" dirty="0"/>
              <a:t>2022 Forms available at:                              </a:t>
            </a:r>
            <a:r>
              <a:rPr lang="en-US" sz="2400" dirty="0"/>
              <a:t>	</a:t>
            </a:r>
            <a:r>
              <a:rPr lang="en-US" sz="2200" dirty="0">
                <a:solidFill>
                  <a:srgbClr val="000099"/>
                </a:solidFill>
                <a:hlinkClick r:id="rId3">
                  <a:extLst>
                    <a:ext uri="{A12FA001-AC4F-418D-AE19-62706E023703}">
                      <ahyp:hlinkClr xmlns:ahyp="http://schemas.microsoft.com/office/drawing/2018/hyperlinkcolor" val="tx"/>
                    </a:ext>
                  </a:extLst>
                </a:hlinkClick>
              </a:rPr>
              <a:t>http://intra.miamidade.gov/finance/forms.asp</a:t>
            </a:r>
            <a:r>
              <a:rPr lang="en-US" sz="2200" dirty="0">
                <a:solidFill>
                  <a:srgbClr val="000099"/>
                </a:solidFill>
              </a:rPr>
              <a:t> </a:t>
            </a:r>
          </a:p>
          <a:p>
            <a:pPr marL="484632" indent="0">
              <a:buNone/>
            </a:pPr>
            <a:r>
              <a:rPr lang="en-US" sz="2400" dirty="0">
                <a:solidFill>
                  <a:srgbClr val="00B0F0"/>
                </a:solidFill>
              </a:rPr>
              <a:t> </a:t>
            </a:r>
          </a:p>
          <a:p>
            <a:pPr marL="621792" indent="-228600">
              <a:spcBef>
                <a:spcPts val="324"/>
              </a:spcBef>
              <a:buClr>
                <a:srgbClr val="00B0F0"/>
              </a:buClr>
              <a:buFont typeface="Courier New" panose="02070309020205020404" pitchFamily="49" charset="0"/>
              <a:buChar char="o"/>
            </a:pPr>
            <a:r>
              <a:rPr lang="en-US" sz="1900" dirty="0"/>
              <a:t>Accounts Payable Disbursement and Wire Transfer Authorized Signatures Form</a:t>
            </a:r>
            <a:endParaRPr lang="en-US" sz="1900" dirty="0">
              <a:solidFill>
                <a:srgbClr val="FF0000"/>
              </a:solidFill>
            </a:endParaRPr>
          </a:p>
          <a:p>
            <a:pPr marL="621792" indent="-228600">
              <a:spcBef>
                <a:spcPts val="324"/>
              </a:spcBef>
              <a:buClr>
                <a:srgbClr val="00B0F0"/>
              </a:buClr>
              <a:buFont typeface="Courier New" panose="02070309020205020404" pitchFamily="49" charset="0"/>
              <a:buChar char="o"/>
            </a:pPr>
            <a:r>
              <a:rPr lang="en-US" sz="1900" dirty="0"/>
              <a:t>Purchase (P-Card) and/or Travel Card Reconciliation Authorization Signatures Form</a:t>
            </a:r>
            <a:endParaRPr lang="en-US" sz="1900" dirty="0">
              <a:solidFill>
                <a:srgbClr val="FF0000"/>
              </a:solidFill>
            </a:endParaRPr>
          </a:p>
          <a:p>
            <a:pPr marL="621792" indent="-228600">
              <a:spcBef>
                <a:spcPts val="324"/>
              </a:spcBef>
              <a:buClr>
                <a:srgbClr val="00B0F0"/>
              </a:buClr>
              <a:buFont typeface="Courier New" panose="02070309020205020404" pitchFamily="49" charset="0"/>
              <a:buChar char="o"/>
            </a:pPr>
            <a:r>
              <a:rPr lang="en-US" sz="1900" dirty="0"/>
              <a:t>Travel Authorized Signatures Form </a:t>
            </a:r>
          </a:p>
          <a:p>
            <a:pPr marL="621792" indent="-228600">
              <a:spcBef>
                <a:spcPts val="324"/>
              </a:spcBef>
              <a:buClr>
                <a:srgbClr val="00B0F0"/>
              </a:buClr>
              <a:buFont typeface="Courier New" panose="02070309020205020404" pitchFamily="49" charset="0"/>
              <a:buChar char="o"/>
            </a:pPr>
            <a:r>
              <a:rPr lang="en-US" sz="1900" dirty="0"/>
              <a:t>Accounts Payable/Travel/Purchasing &amp; Travel Credit Card Liaisons Form</a:t>
            </a:r>
          </a:p>
          <a:p>
            <a:pPr marL="621792" indent="-228600">
              <a:spcBef>
                <a:spcPts val="324"/>
              </a:spcBef>
              <a:buClr>
                <a:srgbClr val="00B0F0"/>
              </a:buClr>
              <a:buFont typeface="Courier New" panose="02070309020205020404" pitchFamily="49" charset="0"/>
              <a:buChar char="o"/>
            </a:pPr>
            <a:endParaRPr lang="en-US" sz="2200" dirty="0"/>
          </a:p>
          <a:p>
            <a:pPr marL="484632" indent="0">
              <a:buNone/>
            </a:pPr>
            <a:r>
              <a:rPr lang="en-US" sz="1300" dirty="0">
                <a:solidFill>
                  <a:srgbClr val="FF0000"/>
                </a:solidFill>
              </a:rPr>
              <a:t>*All Individuals listed on Authorized Signature Forms must read through AP Procedure 606 prior to signing.</a:t>
            </a:r>
            <a:endParaRPr lang="en-US" sz="2200" dirty="0"/>
          </a:p>
          <a:p>
            <a:pPr marL="393192" lvl="1" indent="0" eaLnBrk="1" hangingPunct="1">
              <a:buNone/>
            </a:pPr>
            <a:endParaRPr lang="en-US" sz="2200" dirty="0"/>
          </a:p>
        </p:txBody>
      </p:sp>
      <p:sp>
        <p:nvSpPr>
          <p:cNvPr id="21505"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21506"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5FAE6B-39B7-4222-A260-9C3E74838C62}"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1507" name="Rectangle 2"/>
          <p:cNvSpPr>
            <a:spLocks noGrp="1" noChangeArrowheads="1"/>
          </p:cNvSpPr>
          <p:nvPr>
            <p:ph type="title"/>
          </p:nvPr>
        </p:nvSpPr>
        <p:spPr>
          <a:xfrm>
            <a:off x="685800" y="228600"/>
            <a:ext cx="7772400" cy="1143000"/>
          </a:xfrm>
        </p:spPr>
        <p:txBody>
          <a:bodyPr>
            <a:normAutofit/>
          </a:bodyPr>
          <a:lstStyle/>
          <a:p>
            <a:pPr algn="ctr" eaLnBrk="1" hangingPunct="1"/>
            <a:r>
              <a:rPr lang="en-US" sz="3000" dirty="0">
                <a:solidFill>
                  <a:schemeClr val="accent5">
                    <a:lumMod val="50000"/>
                  </a:schemeClr>
                </a:solidFill>
              </a:rPr>
              <a:t>2021 Year-End</a:t>
            </a:r>
            <a:br>
              <a:rPr lang="en-US" sz="3000" dirty="0">
                <a:solidFill>
                  <a:schemeClr val="accent5">
                    <a:lumMod val="50000"/>
                  </a:schemeClr>
                </a:solidFill>
              </a:rPr>
            </a:br>
            <a:r>
              <a:rPr lang="en-US" sz="3000" dirty="0">
                <a:solidFill>
                  <a:schemeClr val="accent5">
                    <a:lumMod val="50000"/>
                  </a:schemeClr>
                </a:solidFill>
              </a:rPr>
              <a:t>Important Dates</a:t>
            </a:r>
          </a:p>
        </p:txBody>
      </p:sp>
      <p:pic>
        <p:nvPicPr>
          <p:cNvPr id="21509" name="Picture 8" descr="MCj04099450000[1]"/>
          <p:cNvPicPr>
            <a:picLocks noChangeAspect="1" noChangeArrowheads="1"/>
          </p:cNvPicPr>
          <p:nvPr/>
        </p:nvPicPr>
        <p:blipFill>
          <a:blip r:embed="rId4"/>
          <a:srcRect/>
          <a:stretch>
            <a:fillRect/>
          </a:stretch>
        </p:blipFill>
        <p:spPr bwMode="auto">
          <a:xfrm>
            <a:off x="6768392" y="79717"/>
            <a:ext cx="1207006" cy="914400"/>
          </a:xfrm>
          <a:prstGeom prst="rect">
            <a:avLst/>
          </a:prstGeom>
          <a:noFill/>
          <a:ln w="9525">
            <a:noFill/>
            <a:miter lim="800000"/>
            <a:headEnd/>
            <a:tailEnd/>
          </a:ln>
        </p:spPr>
      </p:pic>
    </p:spTree>
    <p:extLst>
      <p:ext uri="{BB962C8B-B14F-4D97-AF65-F5344CB8AC3E}">
        <p14:creationId xmlns:p14="http://schemas.microsoft.com/office/powerpoint/2010/main" val="428467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D15E5-ADA6-417F-A5F2-E1E00464F9E5}"/>
              </a:ext>
            </a:extLst>
          </p:cNvPr>
          <p:cNvSpPr>
            <a:spLocks noGrp="1"/>
          </p:cNvSpPr>
          <p:nvPr>
            <p:ph idx="1"/>
          </p:nvPr>
        </p:nvSpPr>
        <p:spPr>
          <a:xfrm>
            <a:off x="457200" y="1295400"/>
            <a:ext cx="8229600" cy="4828909"/>
          </a:xfrm>
        </p:spPr>
        <p:txBody>
          <a:bodyPr>
            <a:normAutofit lnSpcReduction="10000"/>
          </a:bodyPr>
          <a:lstStyle/>
          <a:p>
            <a:pPr marL="109728" lvl="1" indent="0">
              <a:spcBef>
                <a:spcPts val="400"/>
              </a:spcBef>
              <a:buNone/>
            </a:pPr>
            <a:r>
              <a:rPr lang="en-US" sz="2400" b="1" dirty="0"/>
              <a:t>Final Closing Deadlines	</a:t>
            </a:r>
            <a:r>
              <a:rPr lang="en-US" sz="2400" b="1" u="sng" dirty="0"/>
              <a:t>    </a:t>
            </a:r>
          </a:p>
          <a:p>
            <a:pPr lvl="1"/>
            <a:endParaRPr lang="en-US" sz="2200" b="1" dirty="0">
              <a:solidFill>
                <a:srgbClr val="FF0000"/>
              </a:solidFill>
            </a:endParaRPr>
          </a:p>
          <a:p>
            <a:pPr lvl="1"/>
            <a:r>
              <a:rPr lang="en-US" sz="2200" b="1" dirty="0">
                <a:solidFill>
                  <a:srgbClr val="FF0000"/>
                </a:solidFill>
              </a:rPr>
              <a:t>Thursday, Sept 30 </a:t>
            </a:r>
            <a:r>
              <a:rPr lang="en-US" sz="2200" dirty="0"/>
              <a:t>– Last Day to dispatch a FYE 2021 PO or process a change order on a FYE 2021 PO</a:t>
            </a:r>
          </a:p>
          <a:p>
            <a:pPr lvl="1"/>
            <a:r>
              <a:rPr lang="en-US" sz="2200" b="1" dirty="0">
                <a:solidFill>
                  <a:srgbClr val="FF0000"/>
                </a:solidFill>
              </a:rPr>
              <a:t>Tuesday, Oct  5 (Noon) </a:t>
            </a:r>
            <a:r>
              <a:rPr lang="en-US" sz="2200" dirty="0"/>
              <a:t>– Cutoff for scanning all FYE 2021 invoices</a:t>
            </a:r>
          </a:p>
          <a:p>
            <a:pPr lvl="1"/>
            <a:r>
              <a:rPr lang="en-US" sz="2200" b="1" dirty="0">
                <a:solidFill>
                  <a:srgbClr val="FF0000"/>
                </a:solidFill>
              </a:rPr>
              <a:t>Thursday, Oct 7 (Noon) </a:t>
            </a:r>
            <a:r>
              <a:rPr lang="en-US" sz="2200" dirty="0"/>
              <a:t>– Cutoff  for final approval of Payment Requests and PO invoices over $300K by Department</a:t>
            </a:r>
          </a:p>
          <a:p>
            <a:pPr lvl="1"/>
            <a:r>
              <a:rPr lang="en-US" sz="2200" b="1" dirty="0">
                <a:solidFill>
                  <a:srgbClr val="FF0000"/>
                </a:solidFill>
              </a:rPr>
              <a:t>Friday, Oct 8 (Noon) </a:t>
            </a:r>
            <a:r>
              <a:rPr lang="en-US" sz="2200" dirty="0"/>
              <a:t>– Cutoff  for final approval of PO invoices under $300K by Department</a:t>
            </a:r>
          </a:p>
          <a:p>
            <a:pPr lvl="1"/>
            <a:r>
              <a:rPr lang="en-US" sz="2200" b="1" dirty="0">
                <a:solidFill>
                  <a:srgbClr val="FF0000"/>
                </a:solidFill>
              </a:rPr>
              <a:t>Wednesday, Oct 13 </a:t>
            </a:r>
            <a:r>
              <a:rPr lang="en-US" sz="2200" b="1" dirty="0"/>
              <a:t>– </a:t>
            </a:r>
            <a:r>
              <a:rPr lang="en-US" sz="2200" dirty="0"/>
              <a:t>Cutoff for Accrual Journal Entries (Detail to be covered by Accounting and Reporting)  </a:t>
            </a:r>
            <a:r>
              <a:rPr lang="en-US" sz="2200" dirty="0">
                <a:solidFill>
                  <a:srgbClr val="FF0000"/>
                </a:solidFill>
              </a:rPr>
              <a:t> </a:t>
            </a:r>
          </a:p>
          <a:p>
            <a:pPr lvl="1"/>
            <a:r>
              <a:rPr lang="en-US" sz="2200" b="1" dirty="0">
                <a:solidFill>
                  <a:srgbClr val="FF0000"/>
                </a:solidFill>
              </a:rPr>
              <a:t>Saturday, Oct 23 </a:t>
            </a:r>
            <a:r>
              <a:rPr lang="en-US" sz="2200" dirty="0">
                <a:solidFill>
                  <a:srgbClr val="FF0000"/>
                </a:solidFill>
              </a:rPr>
              <a:t>– </a:t>
            </a:r>
            <a:r>
              <a:rPr lang="en-US" sz="2200" dirty="0"/>
              <a:t>Reports available Self Service</a:t>
            </a:r>
          </a:p>
          <a:p>
            <a:endParaRPr lang="en-US" dirty="0"/>
          </a:p>
        </p:txBody>
      </p:sp>
      <p:sp>
        <p:nvSpPr>
          <p:cNvPr id="3" name="Footer Placeholder 2">
            <a:extLst>
              <a:ext uri="{FF2B5EF4-FFF2-40B4-BE49-F238E27FC236}">
                <a16:creationId xmlns:a16="http://schemas.microsoft.com/office/drawing/2014/main" id="{BC7D953D-1ADB-4ADC-9319-119B777795B3}"/>
              </a:ext>
            </a:extLst>
          </p:cNvPr>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4" name="Slide Number Placeholder 3">
            <a:extLst>
              <a:ext uri="{FF2B5EF4-FFF2-40B4-BE49-F238E27FC236}">
                <a16:creationId xmlns:a16="http://schemas.microsoft.com/office/drawing/2014/main" id="{60EA4FA3-4DBC-47C7-9CE1-62E4F26D80D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itle 4">
            <a:extLst>
              <a:ext uri="{FF2B5EF4-FFF2-40B4-BE49-F238E27FC236}">
                <a16:creationId xmlns:a16="http://schemas.microsoft.com/office/drawing/2014/main" id="{32A1C00E-51F4-40EE-A590-13C5769B8DA9}"/>
              </a:ext>
            </a:extLst>
          </p:cNvPr>
          <p:cNvSpPr>
            <a:spLocks noGrp="1"/>
          </p:cNvSpPr>
          <p:nvPr>
            <p:ph type="title"/>
          </p:nvPr>
        </p:nvSpPr>
        <p:spPr/>
        <p:txBody>
          <a:bodyPr>
            <a:normAutofit/>
          </a:bodyPr>
          <a:lstStyle/>
          <a:p>
            <a:pPr algn="ctr"/>
            <a:r>
              <a:rPr lang="en-US" sz="3000" dirty="0">
                <a:solidFill>
                  <a:schemeClr val="accent5">
                    <a:lumMod val="50000"/>
                  </a:schemeClr>
                </a:solidFill>
              </a:rPr>
              <a:t>2021 Year-End</a:t>
            </a:r>
            <a:br>
              <a:rPr lang="en-US" sz="3000" dirty="0">
                <a:solidFill>
                  <a:schemeClr val="accent5">
                    <a:lumMod val="50000"/>
                  </a:schemeClr>
                </a:solidFill>
              </a:rPr>
            </a:br>
            <a:r>
              <a:rPr lang="en-US" sz="3000" dirty="0">
                <a:solidFill>
                  <a:schemeClr val="accent5">
                    <a:lumMod val="50000"/>
                  </a:schemeClr>
                </a:solidFill>
              </a:rPr>
              <a:t>Important Dates</a:t>
            </a:r>
            <a:endParaRPr lang="en-US" sz="3000" dirty="0"/>
          </a:p>
        </p:txBody>
      </p:sp>
      <p:pic>
        <p:nvPicPr>
          <p:cNvPr id="6" name="Picture 8" descr="MCj04099450000[1]">
            <a:extLst>
              <a:ext uri="{FF2B5EF4-FFF2-40B4-BE49-F238E27FC236}">
                <a16:creationId xmlns:a16="http://schemas.microsoft.com/office/drawing/2014/main" id="{90CA5BEC-F642-4823-88F6-1798DE8EAC12}"/>
              </a:ext>
            </a:extLst>
          </p:cNvPr>
          <p:cNvPicPr>
            <a:picLocks noChangeAspect="1" noChangeArrowheads="1"/>
          </p:cNvPicPr>
          <p:nvPr/>
        </p:nvPicPr>
        <p:blipFill>
          <a:blip r:embed="rId2"/>
          <a:srcRect/>
          <a:stretch>
            <a:fillRect/>
          </a:stretch>
        </p:blipFill>
        <p:spPr bwMode="auto">
          <a:xfrm>
            <a:off x="6768392" y="79717"/>
            <a:ext cx="1207006" cy="914400"/>
          </a:xfrm>
          <a:prstGeom prst="rect">
            <a:avLst/>
          </a:prstGeom>
          <a:noFill/>
          <a:ln w="9525">
            <a:noFill/>
            <a:miter lim="800000"/>
            <a:headEnd/>
            <a:tailEnd/>
          </a:ln>
        </p:spPr>
      </p:pic>
      <p:pic>
        <p:nvPicPr>
          <p:cNvPr id="10" name="Picture 9">
            <a:extLst>
              <a:ext uri="{FF2B5EF4-FFF2-40B4-BE49-F238E27FC236}">
                <a16:creationId xmlns:a16="http://schemas.microsoft.com/office/drawing/2014/main" id="{1FC9DBAC-1077-41A1-AF50-A19F7FD583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3302" y="220833"/>
            <a:ext cx="990600" cy="923925"/>
          </a:xfrm>
          <a:prstGeom prst="rect">
            <a:avLst/>
          </a:prstGeom>
          <a:noFill/>
        </p:spPr>
      </p:pic>
    </p:spTree>
    <p:extLst>
      <p:ext uri="{BB962C8B-B14F-4D97-AF65-F5344CB8AC3E}">
        <p14:creationId xmlns:p14="http://schemas.microsoft.com/office/powerpoint/2010/main" val="115450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73B824-7437-4F6A-979A-69CD5F29E9B1}"/>
              </a:ext>
            </a:extLst>
          </p:cNvPr>
          <p:cNvSpPr>
            <a:spLocks noGrp="1"/>
          </p:cNvSpPr>
          <p:nvPr>
            <p:ph idx="1"/>
          </p:nvPr>
        </p:nvSpPr>
        <p:spPr/>
        <p:txBody>
          <a:bodyPr>
            <a:normAutofit fontScale="92500" lnSpcReduction="20000"/>
          </a:bodyPr>
          <a:lstStyle/>
          <a:p>
            <a:r>
              <a:rPr lang="en-US" dirty="0"/>
              <a:t>All invoices processed after September 30</a:t>
            </a:r>
            <a:r>
              <a:rPr lang="en-US" baseline="30000" dirty="0"/>
              <a:t>th</a:t>
            </a:r>
            <a:r>
              <a:rPr lang="en-US" dirty="0"/>
              <a:t> and until October 8</a:t>
            </a:r>
            <a:r>
              <a:rPr lang="en-US" baseline="30000" dirty="0"/>
              <a:t>th</a:t>
            </a:r>
            <a:r>
              <a:rPr lang="en-US" dirty="0"/>
              <a:t> must be identified as FYE 2021 or FYE 2022.  Departments are responsible for identifying the applicable FYE.</a:t>
            </a:r>
          </a:p>
          <a:p>
            <a:pPr lvl="2"/>
            <a:endParaRPr lang="en-US" dirty="0"/>
          </a:p>
          <a:p>
            <a:pPr lvl="2"/>
            <a:r>
              <a:rPr lang="en-US" dirty="0"/>
              <a:t>Indicate in Comments or</a:t>
            </a:r>
          </a:p>
          <a:p>
            <a:pPr lvl="2"/>
            <a:r>
              <a:rPr lang="en-US" dirty="0"/>
              <a:t>Indicate in Invoice Description </a:t>
            </a:r>
          </a:p>
          <a:p>
            <a:pPr marL="630936" lvl="2" indent="0">
              <a:buNone/>
            </a:pPr>
            <a:endParaRPr lang="en-US" dirty="0"/>
          </a:p>
          <a:p>
            <a:r>
              <a:rPr lang="en-US" dirty="0"/>
              <a:t>AP will be changing the Accounting Date for invoices between Oct 1 – Oct 8</a:t>
            </a:r>
          </a:p>
          <a:p>
            <a:endParaRPr lang="en-US" dirty="0"/>
          </a:p>
          <a:p>
            <a:r>
              <a:rPr lang="en-US" dirty="0"/>
              <a:t>Invoices that do not make the cutoffs will not have their dates changed and will be processed in the new year.</a:t>
            </a:r>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3942C63B-E02A-4473-9889-D10339B2B2C8}"/>
              </a:ext>
            </a:extLst>
          </p:cNvPr>
          <p:cNvSpPr>
            <a:spLocks noGrp="1"/>
          </p:cNvSpPr>
          <p:nvPr>
            <p:ph type="ftr" sz="quarter" idx="11"/>
          </p:nvPr>
        </p:nvSpPr>
        <p:spPr/>
        <p:txBody>
          <a:bodyPr/>
          <a:lstStyle/>
          <a:p>
            <a:pPr>
              <a:defRPr/>
            </a:pPr>
            <a:r>
              <a:rPr lang="en-US" dirty="0"/>
              <a:t>Miami-Dade Finance Department</a:t>
            </a:r>
          </a:p>
        </p:txBody>
      </p:sp>
      <p:sp>
        <p:nvSpPr>
          <p:cNvPr id="4" name="Slide Number Placeholder 3">
            <a:extLst>
              <a:ext uri="{FF2B5EF4-FFF2-40B4-BE49-F238E27FC236}">
                <a16:creationId xmlns:a16="http://schemas.microsoft.com/office/drawing/2014/main" id="{D3D95682-2B42-47AF-A72C-75BD469D3255}"/>
              </a:ext>
            </a:extLst>
          </p:cNvPr>
          <p:cNvSpPr>
            <a:spLocks noGrp="1"/>
          </p:cNvSpPr>
          <p:nvPr>
            <p:ph type="sldNum" sz="quarter" idx="12"/>
          </p:nvPr>
        </p:nvSpPr>
        <p:spPr/>
        <p:txBody>
          <a:bodyPr/>
          <a:lstStyle/>
          <a:p>
            <a:pPr>
              <a:defRPr/>
            </a:pPr>
            <a:fld id="{492661EC-E0B5-4F40-B7D9-EFB197B3666C}" type="slidenum">
              <a:rPr lang="en-US" smtClean="0"/>
              <a:pPr>
                <a:defRPr/>
              </a:pPr>
              <a:t>15</a:t>
            </a:fld>
            <a:endParaRPr lang="en-US" dirty="0"/>
          </a:p>
        </p:txBody>
      </p:sp>
      <p:sp>
        <p:nvSpPr>
          <p:cNvPr id="5" name="Title 4">
            <a:extLst>
              <a:ext uri="{FF2B5EF4-FFF2-40B4-BE49-F238E27FC236}">
                <a16:creationId xmlns:a16="http://schemas.microsoft.com/office/drawing/2014/main" id="{B89F01BA-7D6B-4016-BE92-A88E67D5724B}"/>
              </a:ext>
            </a:extLst>
          </p:cNvPr>
          <p:cNvSpPr>
            <a:spLocks noGrp="1"/>
          </p:cNvSpPr>
          <p:nvPr>
            <p:ph type="title"/>
          </p:nvPr>
        </p:nvSpPr>
        <p:spPr/>
        <p:txBody>
          <a:bodyPr/>
          <a:lstStyle/>
          <a:p>
            <a:pPr algn="ctr"/>
            <a:r>
              <a:rPr lang="en-US" dirty="0"/>
              <a:t>Indicating Old vs New Year</a:t>
            </a:r>
          </a:p>
        </p:txBody>
      </p:sp>
    </p:spTree>
    <p:extLst>
      <p:ext uri="{BB962C8B-B14F-4D97-AF65-F5344CB8AC3E}">
        <p14:creationId xmlns:p14="http://schemas.microsoft.com/office/powerpoint/2010/main" val="201439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2E3446-B8F1-44B4-B7E1-AD67577BDF99}"/>
              </a:ext>
            </a:extLst>
          </p:cNvPr>
          <p:cNvSpPr>
            <a:spLocks noGrp="1"/>
          </p:cNvSpPr>
          <p:nvPr>
            <p:ph type="ftr" sz="quarter" idx="11"/>
          </p:nvPr>
        </p:nvSpPr>
        <p:spPr/>
        <p:txBody>
          <a:bodyPr/>
          <a:lstStyle/>
          <a:p>
            <a:pPr>
              <a:defRPr/>
            </a:pPr>
            <a:r>
              <a:rPr lang="en-US" dirty="0"/>
              <a:t>Miami-Dade Finance Department</a:t>
            </a:r>
          </a:p>
        </p:txBody>
      </p:sp>
      <p:sp>
        <p:nvSpPr>
          <p:cNvPr id="4" name="Slide Number Placeholder 3">
            <a:extLst>
              <a:ext uri="{FF2B5EF4-FFF2-40B4-BE49-F238E27FC236}">
                <a16:creationId xmlns:a16="http://schemas.microsoft.com/office/drawing/2014/main" id="{D3A2587B-7587-4624-90EE-084DC73D6BF8}"/>
              </a:ext>
            </a:extLst>
          </p:cNvPr>
          <p:cNvSpPr>
            <a:spLocks noGrp="1"/>
          </p:cNvSpPr>
          <p:nvPr>
            <p:ph type="sldNum" sz="quarter" idx="12"/>
          </p:nvPr>
        </p:nvSpPr>
        <p:spPr/>
        <p:txBody>
          <a:bodyPr/>
          <a:lstStyle/>
          <a:p>
            <a:pPr>
              <a:defRPr/>
            </a:pPr>
            <a:fld id="{492661EC-E0B5-4F40-B7D9-EFB197B3666C}" type="slidenum">
              <a:rPr lang="en-US" smtClean="0"/>
              <a:pPr>
                <a:defRPr/>
              </a:pPr>
              <a:t>16</a:t>
            </a:fld>
            <a:endParaRPr lang="en-US" dirty="0"/>
          </a:p>
        </p:txBody>
      </p:sp>
      <p:sp>
        <p:nvSpPr>
          <p:cNvPr id="5" name="Title 4">
            <a:extLst>
              <a:ext uri="{FF2B5EF4-FFF2-40B4-BE49-F238E27FC236}">
                <a16:creationId xmlns:a16="http://schemas.microsoft.com/office/drawing/2014/main" id="{9164CFD1-F63B-490D-8395-85BBBB043741}"/>
              </a:ext>
            </a:extLst>
          </p:cNvPr>
          <p:cNvSpPr>
            <a:spLocks noGrp="1"/>
          </p:cNvSpPr>
          <p:nvPr>
            <p:ph type="title"/>
          </p:nvPr>
        </p:nvSpPr>
        <p:spPr/>
        <p:txBody>
          <a:bodyPr/>
          <a:lstStyle/>
          <a:p>
            <a:pPr algn="ctr"/>
            <a:r>
              <a:rPr lang="en-US" dirty="0"/>
              <a:t>Indicating Old vs New Year</a:t>
            </a:r>
          </a:p>
        </p:txBody>
      </p:sp>
      <p:sp>
        <p:nvSpPr>
          <p:cNvPr id="9" name="Content Placeholder 8">
            <a:extLst>
              <a:ext uri="{FF2B5EF4-FFF2-40B4-BE49-F238E27FC236}">
                <a16:creationId xmlns:a16="http://schemas.microsoft.com/office/drawing/2014/main" id="{81D0CA74-DDCB-4CB1-A0DA-4DEC60743B73}"/>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89E57C3A-3830-463F-919D-54010941C32C}"/>
              </a:ext>
            </a:extLst>
          </p:cNvPr>
          <p:cNvPicPr>
            <a:picLocks noChangeAspect="1"/>
          </p:cNvPicPr>
          <p:nvPr/>
        </p:nvPicPr>
        <p:blipFill>
          <a:blip r:embed="rId2"/>
          <a:stretch>
            <a:fillRect/>
          </a:stretch>
        </p:blipFill>
        <p:spPr>
          <a:xfrm>
            <a:off x="377504" y="1178181"/>
            <a:ext cx="8388991" cy="5233258"/>
          </a:xfrm>
          <a:prstGeom prst="rect">
            <a:avLst/>
          </a:prstGeom>
        </p:spPr>
      </p:pic>
    </p:spTree>
    <p:extLst>
      <p:ext uri="{BB962C8B-B14F-4D97-AF65-F5344CB8AC3E}">
        <p14:creationId xmlns:p14="http://schemas.microsoft.com/office/powerpoint/2010/main" val="371737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56C1FA-5FA0-4933-B794-EFA45EDCA769}"/>
              </a:ext>
            </a:extLst>
          </p:cNvPr>
          <p:cNvSpPr>
            <a:spLocks noGrp="1"/>
          </p:cNvSpPr>
          <p:nvPr>
            <p:ph idx="1"/>
          </p:nvPr>
        </p:nvSpPr>
        <p:spPr/>
        <p:txBody>
          <a:bodyPr>
            <a:normAutofit fontScale="70000" lnSpcReduction="20000"/>
          </a:bodyPr>
          <a:lstStyle/>
          <a:p>
            <a:pPr marL="109728" indent="0">
              <a:buNone/>
            </a:pPr>
            <a:r>
              <a:rPr lang="en-US" dirty="0"/>
              <a:t>INFORMS SYSTEM ACCRUALS</a:t>
            </a:r>
          </a:p>
          <a:p>
            <a:pPr marL="109728" indent="0">
              <a:buNone/>
            </a:pPr>
            <a:endParaRPr lang="en-US" dirty="0"/>
          </a:p>
          <a:p>
            <a:r>
              <a:rPr lang="en-US" dirty="0"/>
              <a:t>Quick Invoice in Voucher Build </a:t>
            </a:r>
          </a:p>
          <a:p>
            <a:r>
              <a:rPr lang="en-US" dirty="0"/>
              <a:t>Open Payables Report</a:t>
            </a:r>
          </a:p>
          <a:p>
            <a:r>
              <a:rPr lang="en-US" dirty="0"/>
              <a:t>Unmatched Receipt Transactions</a:t>
            </a:r>
          </a:p>
          <a:p>
            <a:r>
              <a:rPr lang="en-US" dirty="0"/>
              <a:t>Payment Requests Pending</a:t>
            </a:r>
          </a:p>
          <a:p>
            <a:endParaRPr lang="en-US" dirty="0"/>
          </a:p>
          <a:p>
            <a:r>
              <a:rPr lang="en-US" dirty="0"/>
              <a:t>During the time of October 1 – 8, Departments should suspend processing invoices for 2022 and focus on getting as much of FYE 2021 items processed as possible to avoid large accruals.</a:t>
            </a:r>
          </a:p>
          <a:p>
            <a:endParaRPr lang="en-US" dirty="0"/>
          </a:p>
          <a:p>
            <a:r>
              <a:rPr lang="en-US" dirty="0"/>
              <a:t>Finance Shared Services will be processing all invoices as they come in until October 5</a:t>
            </a:r>
            <a:r>
              <a:rPr lang="en-US" baseline="30000" dirty="0"/>
              <a:t>th</a:t>
            </a:r>
            <a:r>
              <a:rPr lang="en-US" dirty="0"/>
              <a:t> at which point invoices received after the cutoff will be held until AP finishes processing FYE 2021 on October 8</a:t>
            </a:r>
            <a:r>
              <a:rPr lang="en-US" baseline="30000" dirty="0"/>
              <a:t>th</a:t>
            </a:r>
            <a:r>
              <a:rPr lang="en-US" dirty="0"/>
              <a:t>.</a:t>
            </a:r>
          </a:p>
          <a:p>
            <a:endParaRPr lang="en-US" dirty="0">
              <a:solidFill>
                <a:srgbClr val="00B050"/>
              </a:solidFill>
            </a:endParaRPr>
          </a:p>
        </p:txBody>
      </p:sp>
      <p:sp>
        <p:nvSpPr>
          <p:cNvPr id="3" name="Footer Placeholder 2">
            <a:extLst>
              <a:ext uri="{FF2B5EF4-FFF2-40B4-BE49-F238E27FC236}">
                <a16:creationId xmlns:a16="http://schemas.microsoft.com/office/drawing/2014/main" id="{F84D6E86-DF66-4E2B-A5C0-80023C0F0FED}"/>
              </a:ext>
            </a:extLst>
          </p:cNvPr>
          <p:cNvSpPr>
            <a:spLocks noGrp="1"/>
          </p:cNvSpPr>
          <p:nvPr>
            <p:ph type="ftr" sz="quarter" idx="11"/>
          </p:nvPr>
        </p:nvSpPr>
        <p:spPr/>
        <p:txBody>
          <a:bodyPr/>
          <a:lstStyle/>
          <a:p>
            <a:pPr>
              <a:defRPr/>
            </a:pPr>
            <a:r>
              <a:rPr lang="en-US" dirty="0"/>
              <a:t>Miami-Dade Finance Department</a:t>
            </a:r>
          </a:p>
        </p:txBody>
      </p:sp>
      <p:sp>
        <p:nvSpPr>
          <p:cNvPr id="4" name="Slide Number Placeholder 3">
            <a:extLst>
              <a:ext uri="{FF2B5EF4-FFF2-40B4-BE49-F238E27FC236}">
                <a16:creationId xmlns:a16="http://schemas.microsoft.com/office/drawing/2014/main" id="{8A53C50A-317F-4045-A521-F2356FC8BEEB}"/>
              </a:ext>
            </a:extLst>
          </p:cNvPr>
          <p:cNvSpPr>
            <a:spLocks noGrp="1"/>
          </p:cNvSpPr>
          <p:nvPr>
            <p:ph type="sldNum" sz="quarter" idx="12"/>
          </p:nvPr>
        </p:nvSpPr>
        <p:spPr/>
        <p:txBody>
          <a:bodyPr/>
          <a:lstStyle/>
          <a:p>
            <a:pPr>
              <a:defRPr/>
            </a:pPr>
            <a:fld id="{492661EC-E0B5-4F40-B7D9-EFB197B3666C}" type="slidenum">
              <a:rPr lang="en-US" smtClean="0"/>
              <a:pPr>
                <a:defRPr/>
              </a:pPr>
              <a:t>17</a:t>
            </a:fld>
            <a:endParaRPr lang="en-US" dirty="0"/>
          </a:p>
        </p:txBody>
      </p:sp>
      <p:sp>
        <p:nvSpPr>
          <p:cNvPr id="5" name="Title 4">
            <a:extLst>
              <a:ext uri="{FF2B5EF4-FFF2-40B4-BE49-F238E27FC236}">
                <a16:creationId xmlns:a16="http://schemas.microsoft.com/office/drawing/2014/main" id="{C7A0AF2C-D1CA-4040-9E02-B711B7D7EEAD}"/>
              </a:ext>
            </a:extLst>
          </p:cNvPr>
          <p:cNvSpPr>
            <a:spLocks noGrp="1"/>
          </p:cNvSpPr>
          <p:nvPr>
            <p:ph type="title"/>
          </p:nvPr>
        </p:nvSpPr>
        <p:spPr/>
        <p:txBody>
          <a:bodyPr>
            <a:normAutofit fontScale="90000"/>
          </a:bodyPr>
          <a:lstStyle/>
          <a:p>
            <a:r>
              <a:rPr lang="en-US" dirty="0"/>
              <a:t> ACCOUNTS PAYABLE ACCRUALS</a:t>
            </a:r>
          </a:p>
        </p:txBody>
      </p:sp>
    </p:spTree>
    <p:extLst>
      <p:ext uri="{BB962C8B-B14F-4D97-AF65-F5344CB8AC3E}">
        <p14:creationId xmlns:p14="http://schemas.microsoft.com/office/powerpoint/2010/main" val="258641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109728" indent="0">
              <a:buNone/>
            </a:pPr>
            <a:endParaRPr lang="en-US" dirty="0"/>
          </a:p>
          <a:p>
            <a:pPr marL="109728" indent="0">
              <a:buNone/>
            </a:pPr>
            <a:endParaRPr lang="en-US" dirty="0"/>
          </a:p>
          <a:p>
            <a:endParaRPr lang="en-US" dirty="0"/>
          </a:p>
          <a:p>
            <a:pPr marL="109728" indent="0">
              <a:buNone/>
            </a:pPr>
            <a:endParaRPr lang="en-US" dirty="0"/>
          </a:p>
          <a:p>
            <a:endParaRPr lang="en-US" dirty="0"/>
          </a:p>
          <a:p>
            <a:pPr marL="109728" indent="0">
              <a:buNone/>
            </a:pPr>
            <a:r>
              <a:rPr lang="en-US" dirty="0"/>
              <a:t>                            </a:t>
            </a:r>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itle 4"/>
          <p:cNvSpPr>
            <a:spLocks noGrp="1"/>
          </p:cNvSpPr>
          <p:nvPr>
            <p:ph type="title"/>
          </p:nvPr>
        </p:nvSpPr>
        <p:spPr>
          <a:xfrm>
            <a:off x="2514600" y="4495800"/>
            <a:ext cx="8229600" cy="1265238"/>
          </a:xfrm>
        </p:spPr>
        <p:txBody>
          <a:bodyPr>
            <a:normAutofit fontScale="90000"/>
          </a:bodyPr>
          <a:lstStyle/>
          <a:p>
            <a:r>
              <a:rPr lang="en-US" dirty="0"/>
              <a:t>SPECIAL SERVICES SECTION</a:t>
            </a:r>
            <a:br>
              <a:rPr lang="en-US" dirty="0"/>
            </a:br>
            <a:r>
              <a:rPr lang="en-US" dirty="0"/>
              <a:t>        </a:t>
            </a:r>
            <a:r>
              <a:rPr lang="en-US" sz="3100" dirty="0"/>
              <a:t>YEAR END 2021</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73267"/>
            <a:ext cx="2062162" cy="60740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8406" y="914400"/>
            <a:ext cx="2714625" cy="1657350"/>
          </a:xfrm>
          <a:prstGeom prst="rect">
            <a:avLst/>
          </a:prstGeom>
        </p:spPr>
      </p:pic>
    </p:spTree>
    <p:extLst>
      <p:ext uri="{BB962C8B-B14F-4D97-AF65-F5344CB8AC3E}">
        <p14:creationId xmlns:p14="http://schemas.microsoft.com/office/powerpoint/2010/main" val="35931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Font typeface="Wingdings" panose="05000000000000000000" pitchFamily="2" charset="2"/>
              <a:buChar char="§"/>
            </a:pPr>
            <a:r>
              <a:rPr lang="en-US" sz="2900" dirty="0"/>
              <a:t>Prior to INFORMS, the Special Services Section used to process miscellaneous refunds less than $2,000 and Tax Collector (TC) refunds less than $10,000. This section now processes all type of refunds regardless of the amount. </a:t>
            </a:r>
          </a:p>
          <a:p>
            <a:pPr marL="109728" indent="0">
              <a:buNone/>
            </a:pPr>
            <a:endParaRPr lang="en-US" sz="2200" dirty="0"/>
          </a:p>
          <a:p>
            <a:pPr>
              <a:buFont typeface="Wingdings" panose="05000000000000000000" pitchFamily="2" charset="2"/>
              <a:buChar char="§"/>
            </a:pPr>
            <a:r>
              <a:rPr lang="en-US" sz="2800" dirty="0"/>
              <a:t>Refunds may occur for numerous reasons such as: tax overpayments, refundable deposits for reservations at Parks &amp; Recreation facilities, witness fees, or any other miscellaneous refunds and payments such as the Save Our Senior checks. </a:t>
            </a:r>
          </a:p>
          <a:p>
            <a:pPr marL="109728" indent="0">
              <a:buNone/>
            </a:pPr>
            <a:endParaRPr lang="en-US" sz="2800" dirty="0"/>
          </a:p>
          <a:p>
            <a:pPr>
              <a:buFont typeface="Wingdings" panose="05000000000000000000" pitchFamily="2" charset="2"/>
              <a:buChar char="§"/>
            </a:pPr>
            <a:r>
              <a:rPr lang="en-US" sz="2800" dirty="0"/>
              <a:t>Refund payments can only be issued via check, and they are processed in INFORMS as Single Payment Vouchers.</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a:t>Single Payment Vouchers online Informs training: FIN201 – Guide, Lesson 2.</a:t>
            </a:r>
          </a:p>
          <a:p>
            <a:pPr marL="109728" indent="0">
              <a:buNone/>
            </a:pPr>
            <a:r>
              <a:rPr lang="en-US" sz="2000" dirty="0">
                <a:solidFill>
                  <a:srgbClr val="0000FF"/>
                </a:solidFill>
                <a:hlinkClick r:id="rId2">
                  <a:extLst>
                    <a:ext uri="{A12FA001-AC4F-418D-AE19-62706E023703}">
                      <ahyp:hlinkClr xmlns:ahyp="http://schemas.microsoft.com/office/drawing/2018/hyperlinkcolor" val="tx"/>
                    </a:ext>
                  </a:extLst>
                </a:hlinkClick>
              </a:rPr>
              <a:t>     </a:t>
            </a:r>
            <a:r>
              <a:rPr lang="en-US" sz="2000" u="sng" dirty="0">
                <a:hlinkClick r:id="rId2">
                  <a:extLst>
                    <a:ext uri="{A12FA001-AC4F-418D-AE19-62706E023703}">
                      <ahyp:hlinkClr xmlns:ahyp="http://schemas.microsoft.com/office/drawing/2018/hyperlinkcolor" val="tx"/>
                    </a:ext>
                  </a:extLst>
                </a:hlinkClick>
              </a:rPr>
              <a:t>https://www.miamidade.gov/global/humanresources/training/informs.page</a:t>
            </a:r>
            <a:r>
              <a:rPr lang="en-US" sz="2000" u="sng" dirty="0"/>
              <a:t> </a:t>
            </a:r>
            <a:r>
              <a:rPr lang="en-US" sz="2000" dirty="0"/>
              <a:t> </a:t>
            </a:r>
            <a:endParaRPr lang="en-US" sz="2800" dirty="0"/>
          </a:p>
          <a:p>
            <a:pPr marL="109728" indent="0">
              <a:buNone/>
            </a:pPr>
            <a:endParaRPr lang="en-US" sz="2800" dirty="0"/>
          </a:p>
          <a:p>
            <a:pPr>
              <a:buFont typeface="Wingdings" panose="05000000000000000000" pitchFamily="2" charset="2"/>
              <a:buChar char="§"/>
            </a:pPr>
            <a:endParaRPr lang="en-US" sz="2800" dirty="0">
              <a:solidFill>
                <a:srgbClr val="FF0000"/>
              </a:solidFill>
            </a:endParaRPr>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itle 4"/>
          <p:cNvSpPr>
            <a:spLocks noGrp="1"/>
          </p:cNvSpPr>
          <p:nvPr>
            <p:ph type="title"/>
          </p:nvPr>
        </p:nvSpPr>
        <p:spPr/>
        <p:txBody>
          <a:bodyPr>
            <a:normAutofit fontScale="90000"/>
          </a:bodyPr>
          <a:lstStyle/>
          <a:p>
            <a:pPr algn="ctr"/>
            <a:r>
              <a:rPr lang="en-US" dirty="0"/>
              <a:t>Special Services Section </a:t>
            </a:r>
            <a:br>
              <a:rPr lang="en-US" dirty="0"/>
            </a:br>
            <a:r>
              <a:rPr lang="en-US" sz="3100" dirty="0"/>
              <a:t>Overview</a:t>
            </a:r>
          </a:p>
        </p:txBody>
      </p:sp>
    </p:spTree>
    <p:extLst>
      <p:ext uri="{BB962C8B-B14F-4D97-AF65-F5344CB8AC3E}">
        <p14:creationId xmlns:p14="http://schemas.microsoft.com/office/powerpoint/2010/main" val="185442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1524000"/>
            <a:ext cx="8229600" cy="4525963"/>
          </a:xfrm>
        </p:spPr>
        <p:txBody>
          <a:bodyPr>
            <a:normAutofit/>
          </a:bodyPr>
          <a:lstStyle/>
          <a:p>
            <a:endParaRPr lang="en-US" dirty="0"/>
          </a:p>
          <a:p>
            <a:r>
              <a:rPr lang="en-US" dirty="0"/>
              <a:t>Welcome/Introduction – </a:t>
            </a:r>
          </a:p>
          <a:p>
            <a:pPr lvl="1"/>
            <a:r>
              <a:rPr lang="en-US" sz="2000" dirty="0">
                <a:solidFill>
                  <a:srgbClr val="FF0000"/>
                </a:solidFill>
              </a:rPr>
              <a:t>Use of Chatbox for Questions</a:t>
            </a:r>
          </a:p>
          <a:p>
            <a:r>
              <a:rPr lang="en-US" dirty="0"/>
              <a:t>Construction Payable – </a:t>
            </a:r>
          </a:p>
          <a:p>
            <a:r>
              <a:rPr lang="en-US" dirty="0"/>
              <a:t>Accounts Payable</a:t>
            </a:r>
          </a:p>
          <a:p>
            <a:pPr lvl="1"/>
            <a:r>
              <a:rPr lang="en-US" dirty="0"/>
              <a:t>Key Dates – </a:t>
            </a:r>
            <a:endParaRPr lang="en-US" sz="2000" dirty="0">
              <a:solidFill>
                <a:srgbClr val="FF0000"/>
              </a:solidFill>
            </a:endParaRPr>
          </a:p>
          <a:p>
            <a:pPr lvl="1"/>
            <a:r>
              <a:rPr lang="en-US" dirty="0"/>
              <a:t>Special Services/Travel/Resolutions  </a:t>
            </a:r>
            <a:endParaRPr lang="en-US" sz="2400" dirty="0">
              <a:solidFill>
                <a:srgbClr val="FF0000"/>
              </a:solidFill>
            </a:endParaRPr>
          </a:p>
          <a:p>
            <a:pPr lvl="1"/>
            <a:r>
              <a:rPr lang="en-US" dirty="0"/>
              <a:t>AP Control/P-Cards – </a:t>
            </a:r>
            <a:endParaRPr lang="en-US" sz="2000" dirty="0">
              <a:solidFill>
                <a:srgbClr val="FF0000"/>
              </a:solidFill>
            </a:endParaRPr>
          </a:p>
          <a:p>
            <a:pPr lvl="1"/>
            <a:r>
              <a:rPr lang="en-US" dirty="0"/>
              <a:t>Adjournment – </a:t>
            </a:r>
          </a:p>
        </p:txBody>
      </p:sp>
      <p:sp>
        <p:nvSpPr>
          <p:cNvPr id="3" name="Footer Placeholder 2"/>
          <p:cNvSpPr>
            <a:spLocks noGrp="1"/>
          </p:cNvSpPr>
          <p:nvPr>
            <p:ph type="ftr" sz="quarter" idx="11"/>
          </p:nvPr>
        </p:nvSpPr>
        <p:spPr/>
        <p:txBody>
          <a:bodyPr/>
          <a:lstStyle/>
          <a:p>
            <a:pPr>
              <a:defRPr/>
            </a:pPr>
            <a:r>
              <a:rPr lang="en-US" dirty="0"/>
              <a:t>Miami-Dade Finance Department</a:t>
            </a:r>
          </a:p>
        </p:txBody>
      </p:sp>
      <p:sp>
        <p:nvSpPr>
          <p:cNvPr id="4" name="Slide Number Placeholder 3"/>
          <p:cNvSpPr>
            <a:spLocks noGrp="1"/>
          </p:cNvSpPr>
          <p:nvPr>
            <p:ph type="sldNum" sz="quarter" idx="12"/>
          </p:nvPr>
        </p:nvSpPr>
        <p:spPr/>
        <p:txBody>
          <a:bodyPr/>
          <a:lstStyle/>
          <a:p>
            <a:pPr>
              <a:defRPr/>
            </a:pPr>
            <a:fld id="{492661EC-E0B5-4F40-B7D9-EFB197B3666C}" type="slidenum">
              <a:rPr lang="en-US" smtClean="0"/>
              <a:pPr>
                <a:defRPr/>
              </a:pPr>
              <a:t>2</a:t>
            </a:fld>
            <a:endParaRPr lang="en-US" dirty="0"/>
          </a:p>
        </p:txBody>
      </p:sp>
      <p:sp>
        <p:nvSpPr>
          <p:cNvPr id="5" name="Title 4"/>
          <p:cNvSpPr>
            <a:spLocks noGrp="1"/>
          </p:cNvSpPr>
          <p:nvPr>
            <p:ph type="title"/>
          </p:nvPr>
        </p:nvSpPr>
        <p:spPr/>
        <p:txBody>
          <a:bodyPr>
            <a:normAutofit fontScale="90000"/>
          </a:bodyPr>
          <a:lstStyle/>
          <a:p>
            <a:pPr algn="ctr"/>
            <a:r>
              <a:rPr lang="en-US" dirty="0"/>
              <a:t>2021 Year-End Presentation</a:t>
            </a:r>
            <a:br>
              <a:rPr lang="en-US" dirty="0"/>
            </a:br>
            <a:r>
              <a:rPr lang="en-US" dirty="0"/>
              <a:t>AGENDA</a:t>
            </a:r>
          </a:p>
        </p:txBody>
      </p:sp>
    </p:spTree>
    <p:extLst>
      <p:ext uri="{BB962C8B-B14F-4D97-AF65-F5344CB8AC3E}">
        <p14:creationId xmlns:p14="http://schemas.microsoft.com/office/powerpoint/2010/main" val="290242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F61CB5-D236-4A36-A69A-4EF0295530C1}"/>
              </a:ext>
            </a:extLst>
          </p:cNvPr>
          <p:cNvSpPr>
            <a:spLocks noGrp="1"/>
          </p:cNvSpPr>
          <p:nvPr>
            <p:ph idx="1"/>
          </p:nvPr>
        </p:nvSpPr>
        <p:spPr/>
        <p:txBody>
          <a:bodyPr>
            <a:normAutofit fontScale="92500"/>
          </a:bodyPr>
          <a:lstStyle/>
          <a:p>
            <a:r>
              <a:rPr lang="en-US" dirty="0"/>
              <a:t>Single Payment Vouchers – need to be fully approved at department level by </a:t>
            </a:r>
            <a:r>
              <a:rPr lang="en-US" dirty="0">
                <a:solidFill>
                  <a:srgbClr val="FF0000"/>
                </a:solidFill>
              </a:rPr>
              <a:t>Monday September 20</a:t>
            </a:r>
          </a:p>
          <a:p>
            <a:pPr marL="109728" indent="0">
              <a:buNone/>
            </a:pPr>
            <a:endParaRPr lang="en-US" dirty="0"/>
          </a:p>
          <a:p>
            <a:r>
              <a:rPr lang="en-US" dirty="0"/>
              <a:t>Stop Payments/Cancellations, Affidavits &amp; documentation needs to be submitted to Special Services </a:t>
            </a:r>
            <a:r>
              <a:rPr lang="en-US" dirty="0">
                <a:solidFill>
                  <a:srgbClr val="FF0000"/>
                </a:solidFill>
              </a:rPr>
              <a:t>by Friday September 17.  </a:t>
            </a:r>
            <a:r>
              <a:rPr lang="en-US" dirty="0"/>
              <a:t>Reissues may not be processed until the new Fiscal Year 2022.</a:t>
            </a:r>
          </a:p>
          <a:p>
            <a:endParaRPr lang="en-US" dirty="0"/>
          </a:p>
          <a:p>
            <a:r>
              <a:rPr lang="en-US" sz="2800" dirty="0"/>
              <a:t>Please email all supporting documentation to: </a:t>
            </a:r>
            <a:r>
              <a:rPr lang="en-US" sz="2800" b="1" dirty="0"/>
              <a:t>(FIN) SSC Group</a:t>
            </a:r>
            <a:endParaRPr lang="en-US" sz="2800" dirty="0"/>
          </a:p>
          <a:p>
            <a:endParaRPr lang="en-US" dirty="0"/>
          </a:p>
          <a:p>
            <a:pPr marL="109728" indent="0">
              <a:buNone/>
            </a:pPr>
            <a:endParaRPr lang="en-US" dirty="0"/>
          </a:p>
          <a:p>
            <a:pPr marL="109728" indent="0">
              <a:buNone/>
            </a:pPr>
            <a:endParaRPr lang="en-US" dirty="0"/>
          </a:p>
        </p:txBody>
      </p:sp>
      <p:sp>
        <p:nvSpPr>
          <p:cNvPr id="3" name="Footer Placeholder 2">
            <a:extLst>
              <a:ext uri="{FF2B5EF4-FFF2-40B4-BE49-F238E27FC236}">
                <a16:creationId xmlns:a16="http://schemas.microsoft.com/office/drawing/2014/main" id="{2E71A852-46E4-4187-BCC0-403D0657D881}"/>
              </a:ext>
            </a:extLst>
          </p:cNvPr>
          <p:cNvSpPr>
            <a:spLocks noGrp="1"/>
          </p:cNvSpPr>
          <p:nvPr>
            <p:ph type="ftr" sz="quarter" idx="11"/>
          </p:nvPr>
        </p:nvSpPr>
        <p:spPr/>
        <p:txBody>
          <a:bodyPr/>
          <a:lstStyle/>
          <a:p>
            <a:pPr>
              <a:defRPr/>
            </a:pPr>
            <a:r>
              <a:rPr lang="en-US" dirty="0"/>
              <a:t>Miami-Dade Finance Department</a:t>
            </a:r>
          </a:p>
        </p:txBody>
      </p:sp>
      <p:sp>
        <p:nvSpPr>
          <p:cNvPr id="4" name="Slide Number Placeholder 3">
            <a:extLst>
              <a:ext uri="{FF2B5EF4-FFF2-40B4-BE49-F238E27FC236}">
                <a16:creationId xmlns:a16="http://schemas.microsoft.com/office/drawing/2014/main" id="{22E901B2-5564-4522-9D6A-D8B710B92C82}"/>
              </a:ext>
            </a:extLst>
          </p:cNvPr>
          <p:cNvSpPr>
            <a:spLocks noGrp="1"/>
          </p:cNvSpPr>
          <p:nvPr>
            <p:ph type="sldNum" sz="quarter" idx="12"/>
          </p:nvPr>
        </p:nvSpPr>
        <p:spPr/>
        <p:txBody>
          <a:bodyPr/>
          <a:lstStyle/>
          <a:p>
            <a:pPr>
              <a:defRPr/>
            </a:pPr>
            <a:fld id="{492661EC-E0B5-4F40-B7D9-EFB197B3666C}" type="slidenum">
              <a:rPr lang="en-US" smtClean="0"/>
              <a:pPr>
                <a:defRPr/>
              </a:pPr>
              <a:t>20</a:t>
            </a:fld>
            <a:endParaRPr lang="en-US" dirty="0"/>
          </a:p>
        </p:txBody>
      </p:sp>
      <p:sp>
        <p:nvSpPr>
          <p:cNvPr id="5" name="Title 4">
            <a:extLst>
              <a:ext uri="{FF2B5EF4-FFF2-40B4-BE49-F238E27FC236}">
                <a16:creationId xmlns:a16="http://schemas.microsoft.com/office/drawing/2014/main" id="{FE716EF6-D30E-4B39-9B8B-989EF02A82E7}"/>
              </a:ext>
            </a:extLst>
          </p:cNvPr>
          <p:cNvSpPr>
            <a:spLocks noGrp="1"/>
          </p:cNvSpPr>
          <p:nvPr>
            <p:ph type="title"/>
          </p:nvPr>
        </p:nvSpPr>
        <p:spPr/>
        <p:txBody>
          <a:bodyPr/>
          <a:lstStyle/>
          <a:p>
            <a:pPr algn="ctr"/>
            <a:r>
              <a:rPr lang="en-US" dirty="0"/>
              <a:t>Special Services – Key Dates</a:t>
            </a:r>
          </a:p>
        </p:txBody>
      </p:sp>
    </p:spTree>
    <p:extLst>
      <p:ext uri="{BB962C8B-B14F-4D97-AF65-F5344CB8AC3E}">
        <p14:creationId xmlns:p14="http://schemas.microsoft.com/office/powerpoint/2010/main" val="56357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a:t>Miami-Dade Finance Department</a:t>
            </a:r>
          </a:p>
        </p:txBody>
      </p:sp>
      <p:sp>
        <p:nvSpPr>
          <p:cNvPr id="4" name="Slide Number Placeholder 3"/>
          <p:cNvSpPr>
            <a:spLocks noGrp="1"/>
          </p:cNvSpPr>
          <p:nvPr>
            <p:ph type="sldNum" sz="quarter" idx="12"/>
          </p:nvPr>
        </p:nvSpPr>
        <p:spPr/>
        <p:txBody>
          <a:bodyPr/>
          <a:lstStyle/>
          <a:p>
            <a:pPr>
              <a:defRPr/>
            </a:pPr>
            <a:fld id="{492661EC-E0B5-4F40-B7D9-EFB197B3666C}" type="slidenum">
              <a:rPr lang="en-US" smtClean="0"/>
              <a:pPr>
                <a:defRPr/>
              </a:pPr>
              <a:t>21</a:t>
            </a:fld>
            <a:endParaRPr lang="en-US" dirty="0"/>
          </a:p>
        </p:txBody>
      </p:sp>
      <p:sp>
        <p:nvSpPr>
          <p:cNvPr id="5" name="Title 4"/>
          <p:cNvSpPr>
            <a:spLocks noGrp="1"/>
          </p:cNvSpPr>
          <p:nvPr>
            <p:ph type="title"/>
          </p:nvPr>
        </p:nvSpPr>
        <p:spPr/>
        <p:txBody>
          <a:bodyPr>
            <a:noAutofit/>
          </a:bodyPr>
          <a:lstStyle/>
          <a:p>
            <a:r>
              <a:rPr lang="en-US" sz="3300" dirty="0">
                <a:solidFill>
                  <a:schemeClr val="tx1"/>
                </a:solidFill>
              </a:rPr>
              <a:t>Special Services – Transition to Informs</a:t>
            </a:r>
          </a:p>
        </p:txBody>
      </p:sp>
      <p:graphicFrame>
        <p:nvGraphicFramePr>
          <p:cNvPr id="20" name="Table 19"/>
          <p:cNvGraphicFramePr>
            <a:graphicFrameLocks noGrp="1"/>
          </p:cNvGraphicFramePr>
          <p:nvPr>
            <p:extLst>
              <p:ext uri="{D42A27DB-BD31-4B8C-83A1-F6EECF244321}">
                <p14:modId xmlns:p14="http://schemas.microsoft.com/office/powerpoint/2010/main" val="768931315"/>
              </p:ext>
            </p:extLst>
          </p:nvPr>
        </p:nvGraphicFramePr>
        <p:xfrm>
          <a:off x="457200" y="1219200"/>
          <a:ext cx="8190072" cy="5161934"/>
        </p:xfrm>
        <a:graphic>
          <a:graphicData uri="http://schemas.openxmlformats.org/drawingml/2006/table">
            <a:tbl>
              <a:tblPr firstRow="1" firstCol="1" bandRow="1"/>
              <a:tblGrid>
                <a:gridCol w="2667000">
                  <a:extLst>
                    <a:ext uri="{9D8B030D-6E8A-4147-A177-3AD203B41FA5}">
                      <a16:colId xmlns:a16="http://schemas.microsoft.com/office/drawing/2014/main" val="20000"/>
                    </a:ext>
                  </a:extLst>
                </a:gridCol>
                <a:gridCol w="5523072">
                  <a:extLst>
                    <a:ext uri="{9D8B030D-6E8A-4147-A177-3AD203B41FA5}">
                      <a16:colId xmlns:a16="http://schemas.microsoft.com/office/drawing/2014/main" val="20001"/>
                    </a:ext>
                  </a:extLst>
                </a:gridCol>
              </a:tblGrid>
              <a:tr h="201844">
                <a:tc gridSpan="2">
                  <a:txBody>
                    <a:bodyPr/>
                    <a:lstStyle/>
                    <a:p>
                      <a:pPr marL="0" marR="0">
                        <a:spcBef>
                          <a:spcPts val="0"/>
                        </a:spcBef>
                        <a:spcAft>
                          <a:spcPts val="0"/>
                        </a:spcAft>
                      </a:pPr>
                      <a:r>
                        <a:rPr lang="en-US" sz="1400" b="0" u="none" dirty="0">
                          <a:solidFill>
                            <a:schemeClr val="accent5">
                              <a:lumMod val="50000"/>
                            </a:schemeClr>
                          </a:solidFill>
                          <a:effectLst/>
                          <a:latin typeface="+mn-lt"/>
                          <a:ea typeface="+mn-ea"/>
                        </a:rPr>
                        <a:t>I</a:t>
                      </a:r>
                      <a:r>
                        <a:rPr lang="en-US" sz="1400" b="0" u="none" baseline="0" dirty="0">
                          <a:solidFill>
                            <a:schemeClr val="accent5">
                              <a:lumMod val="50000"/>
                            </a:schemeClr>
                          </a:solidFill>
                          <a:effectLst/>
                          <a:latin typeface="+mn-lt"/>
                          <a:ea typeface="+mn-ea"/>
                        </a:rPr>
                        <a:t> - </a:t>
                      </a:r>
                      <a:r>
                        <a:rPr lang="en-US" sz="1400" b="0" u="none" dirty="0">
                          <a:solidFill>
                            <a:schemeClr val="accent5">
                              <a:lumMod val="50000"/>
                            </a:schemeClr>
                          </a:solidFill>
                          <a:effectLst/>
                          <a:latin typeface="+mn-lt"/>
                          <a:ea typeface="+mn-ea"/>
                        </a:rPr>
                        <a:t>Original</a:t>
                      </a:r>
                      <a:r>
                        <a:rPr lang="en-US" sz="1400" b="0" u="none" baseline="0" dirty="0">
                          <a:solidFill>
                            <a:schemeClr val="accent5">
                              <a:lumMod val="50000"/>
                            </a:schemeClr>
                          </a:solidFill>
                          <a:effectLst/>
                          <a:latin typeface="+mn-lt"/>
                          <a:ea typeface="+mn-ea"/>
                        </a:rPr>
                        <a:t> Refund Payment Requests: </a:t>
                      </a:r>
                      <a:endParaRPr lang="en-US" sz="1400" dirty="0">
                        <a:effectLst/>
                        <a:latin typeface="+mj-lt"/>
                        <a:ea typeface="Calibri" panose="020F0502020204030204" pitchFamily="34" charset="0"/>
                      </a:endParaRPr>
                    </a:p>
                  </a:txBody>
                  <a:tcPr marL="48334" marR="4833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73009">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SSCRA - Old Platform</a:t>
                      </a:r>
                      <a:endParaRPr lang="en-US" sz="1200" dirty="0">
                        <a:effectLst/>
                        <a:latin typeface="Calibri" panose="020F0502020204030204" pitchFamily="34" charset="0"/>
                        <a:ea typeface="Calibri" panose="020F0502020204030204" pitchFamily="34" charset="0"/>
                      </a:endParaRP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INFORMS</a:t>
                      </a:r>
                      <a:endParaRPr lang="en-US" sz="1200" dirty="0">
                        <a:effectLst/>
                        <a:latin typeface="Calibri" panose="020F0502020204030204" pitchFamily="34" charset="0"/>
                        <a:ea typeface="Calibri" panose="020F0502020204030204" pitchFamily="34" charset="0"/>
                      </a:endParaRP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5045">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Departments or Finance uploaded refund payments request files into the SSC platform</a:t>
                      </a: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0" dirty="0">
                          <a:effectLst/>
                          <a:latin typeface="Calibri" panose="020F0502020204030204" pitchFamily="34" charset="0"/>
                          <a:ea typeface="Calibri" panose="020F0502020204030204" pitchFamily="34" charset="0"/>
                        </a:rPr>
                        <a:t>Departments initiate Single Payment Vouchers for refunds in Informs. Finance does not initiate payments in the system.</a:t>
                      </a:r>
                      <a:br>
                        <a:rPr lang="en-US" sz="1200" b="0" dirty="0">
                          <a:effectLst/>
                          <a:latin typeface="Calibri" panose="020F0502020204030204" pitchFamily="34" charset="0"/>
                          <a:ea typeface="Calibri" panose="020F0502020204030204" pitchFamily="34" charset="0"/>
                        </a:rPr>
                      </a:br>
                      <a:r>
                        <a:rPr lang="en-US" sz="1200" b="0" i="1" dirty="0">
                          <a:effectLst/>
                          <a:latin typeface="Calibri" panose="020F0502020204030204" pitchFamily="34" charset="0"/>
                          <a:ea typeface="Calibri" panose="020F0502020204030204" pitchFamily="34" charset="0"/>
                        </a:rPr>
                        <a:t>*In order to Initiate this request, Departments need to have at least two staff with the Dept. AP Processor and Dept. AP Approver roles. For segregation of duties, these roles should not be assigned to the same staff.*</a:t>
                      </a:r>
                      <a:endParaRPr lang="en-US" sz="1200" b="0" dirty="0">
                        <a:effectLst/>
                        <a:latin typeface="Calibri" panose="020F0502020204030204" pitchFamily="34" charset="0"/>
                        <a:ea typeface="Calibri" panose="020F0502020204030204" pitchFamily="34" charset="0"/>
                      </a:endParaRP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5045">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After uploads, Departments sent Finance the supporting documentation of files uploaded into SSC</a:t>
                      </a: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0" dirty="0">
                          <a:effectLst/>
                          <a:latin typeface="Calibri" panose="020F0502020204030204" pitchFamily="34" charset="0"/>
                          <a:ea typeface="Calibri" panose="020F0502020204030204" pitchFamily="34" charset="0"/>
                        </a:rPr>
                        <a:t>Supporting documentation is uploaded and attached to the Single Payment Voucher when initiated at the Department level.</a:t>
                      </a:r>
                      <a:r>
                        <a:rPr lang="en-US" sz="1200" b="0" dirty="0">
                          <a:solidFill>
                            <a:srgbClr val="1F497D"/>
                          </a:solidFill>
                          <a:effectLst/>
                          <a:latin typeface="Calibri" panose="020F0502020204030204" pitchFamily="34" charset="0"/>
                          <a:ea typeface="Calibri" panose="020F0502020204030204" pitchFamily="34" charset="0"/>
                        </a:rPr>
                        <a:t> </a:t>
                      </a:r>
                      <a:r>
                        <a:rPr lang="en-US" sz="1200" b="0" dirty="0">
                          <a:effectLst/>
                          <a:latin typeface="Calibri" panose="020F0502020204030204" pitchFamily="34" charset="0"/>
                          <a:ea typeface="Calibri" panose="020F0502020204030204" pitchFamily="34" charset="0"/>
                        </a:rPr>
                        <a:t>Originals are kept by Depts.</a:t>
                      </a:r>
                      <a:br>
                        <a:rPr lang="en-US" sz="1200" b="0" dirty="0">
                          <a:effectLst/>
                          <a:latin typeface="Calibri" panose="020F0502020204030204" pitchFamily="34" charset="0"/>
                          <a:ea typeface="Calibri" panose="020F0502020204030204" pitchFamily="34" charset="0"/>
                        </a:rPr>
                      </a:br>
                      <a:r>
                        <a:rPr lang="en-US" sz="1200" b="0" i="1" dirty="0">
                          <a:effectLst/>
                          <a:latin typeface="Calibri" panose="020F0502020204030204" pitchFamily="34" charset="0"/>
                          <a:ea typeface="Calibri" panose="020F0502020204030204" pitchFamily="34" charset="0"/>
                        </a:rPr>
                        <a:t>*Single Payment Vouchers with NO supporting documentation, or supporting documentation with low quality of legibility or NOT legible, will be rejected back to the departments.*</a:t>
                      </a:r>
                      <a:endParaRPr lang="en-US" sz="1200" b="0" dirty="0">
                        <a:effectLst/>
                        <a:latin typeface="Calibri" panose="020F0502020204030204" pitchFamily="34" charset="0"/>
                        <a:ea typeface="Calibri" panose="020F0502020204030204" pitchFamily="34" charset="0"/>
                      </a:endParaRP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2036">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FIN SSC staff reviewed outside the system the  supporting documentation received before approving or rejecting in SSC the uploaded refund request files. </a:t>
                      </a: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Central FIN Compliance Officer (SSC Staff) reviews and approves/denies in INFORMS the  Single Payment Vouchers and their corresponding support.</a:t>
                      </a: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6018">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Finance transmitted to the bank approved files for check issuance. </a:t>
                      </a: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Finance runs pay cycles in INFORMS which will pick up approved vouchers awaiting payment. </a:t>
                      </a: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9027">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Finance and Depts. prepared Journal Entries to book expenses into FAMIS for checks issued through SSCRA.</a:t>
                      </a: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No journal entries are required. Chart Fields are entered when the Single Payment Voucher is initiated. Depts. can add multiple lines as needed. Further reclassifications, if any, are processed as journal vouchers in INFORMS.</a:t>
                      </a: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0974">
                <a:tc>
                  <a:txBody>
                    <a:bodyPr/>
                    <a:lstStyle/>
                    <a:p>
                      <a:pPr marL="0" marR="0">
                        <a:spcBef>
                          <a:spcPts val="0"/>
                        </a:spcBef>
                        <a:spcAft>
                          <a:spcPts val="0"/>
                        </a:spcAft>
                      </a:pPr>
                      <a:r>
                        <a:rPr lang="en-US" sz="1200" b="0" dirty="0">
                          <a:effectLst/>
                          <a:latin typeface="Calibri" panose="020F0502020204030204" pitchFamily="34" charset="0"/>
                          <a:ea typeface="Calibri" panose="020F0502020204030204" pitchFamily="34" charset="0"/>
                        </a:rPr>
                        <a:t>Payment Description printed on the remittance advice of the checks</a:t>
                      </a: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FF0000"/>
                          </a:solidFill>
                          <a:effectLst/>
                          <a:latin typeface="Calibri" panose="020F0502020204030204" pitchFamily="34" charset="0"/>
                          <a:ea typeface="Calibri" panose="020F0502020204030204" pitchFamily="34" charset="0"/>
                        </a:rPr>
                        <a:t>Information</a:t>
                      </a:r>
                      <a:r>
                        <a:rPr lang="en-US" sz="1200" baseline="0" dirty="0">
                          <a:solidFill>
                            <a:srgbClr val="FF0000"/>
                          </a:solidFill>
                          <a:effectLst/>
                          <a:latin typeface="Calibri" panose="020F0502020204030204" pitchFamily="34" charset="0"/>
                          <a:ea typeface="Calibri" panose="020F0502020204030204" pitchFamily="34" charset="0"/>
                        </a:rPr>
                        <a:t> on the </a:t>
                      </a:r>
                      <a:r>
                        <a:rPr lang="en-US" sz="1200" dirty="0">
                          <a:solidFill>
                            <a:srgbClr val="FF0000"/>
                          </a:solidFill>
                          <a:effectLst/>
                          <a:latin typeface="Calibri" panose="020F0502020204030204" pitchFamily="34" charset="0"/>
                          <a:ea typeface="Calibri" panose="020F0502020204030204" pitchFamily="34" charset="0"/>
                        </a:rPr>
                        <a:t>"Message Field" located under Payment Options, in the Payments Tab of the Single Payment Voucher is</a:t>
                      </a:r>
                      <a:r>
                        <a:rPr lang="en-US" sz="1200" baseline="0" dirty="0">
                          <a:solidFill>
                            <a:srgbClr val="FF0000"/>
                          </a:solidFill>
                          <a:effectLst/>
                          <a:latin typeface="Calibri" panose="020F0502020204030204" pitchFamily="34" charset="0"/>
                          <a:ea typeface="Calibri" panose="020F0502020204030204" pitchFamily="34" charset="0"/>
                        </a:rPr>
                        <a:t> printed as the remittance advise of the check.</a:t>
                      </a:r>
                      <a:br>
                        <a:rPr lang="en-US" sz="1200" dirty="0">
                          <a:effectLst/>
                          <a:latin typeface="Calibri" panose="020F0502020204030204" pitchFamily="34" charset="0"/>
                          <a:ea typeface="Calibri" panose="020F0502020204030204" pitchFamily="34" charset="0"/>
                        </a:rPr>
                      </a:br>
                      <a:r>
                        <a:rPr lang="en-US" sz="1200" b="0" dirty="0">
                          <a:effectLst/>
                          <a:latin typeface="Calibri" panose="020F0502020204030204" pitchFamily="34" charset="0"/>
                          <a:ea typeface="Calibri" panose="020F0502020204030204" pitchFamily="34" charset="0"/>
                        </a:rPr>
                        <a:t>-</a:t>
                      </a:r>
                      <a:r>
                        <a:rPr lang="en-US" sz="1200" b="0" baseline="0" dirty="0">
                          <a:effectLst/>
                          <a:latin typeface="Calibri" panose="020F0502020204030204" pitchFamily="34" charset="0"/>
                          <a:ea typeface="Calibri" panose="020F0502020204030204" pitchFamily="34" charset="0"/>
                        </a:rPr>
                        <a:t> </a:t>
                      </a:r>
                      <a:r>
                        <a:rPr lang="en-US" sz="1200" b="0" dirty="0">
                          <a:effectLst/>
                          <a:latin typeface="Calibri" panose="020F0502020204030204" pitchFamily="34" charset="0"/>
                          <a:ea typeface="Calibri" panose="020F0502020204030204" pitchFamily="34" charset="0"/>
                        </a:rPr>
                        <a:t>Departments do not have access to this field right now. Defect was logged – No resolution yet.</a:t>
                      </a:r>
                    </a:p>
                    <a:p>
                      <a:pPr marL="0" marR="0">
                        <a:spcBef>
                          <a:spcPts val="0"/>
                        </a:spcBef>
                        <a:spcAft>
                          <a:spcPts val="0"/>
                        </a:spcAft>
                      </a:pPr>
                      <a:r>
                        <a:rPr lang="en-US" sz="1200" b="0" dirty="0">
                          <a:effectLst/>
                          <a:latin typeface="Calibri" panose="020F0502020204030204" pitchFamily="34" charset="0"/>
                          <a:ea typeface="Calibri" panose="020F0502020204030204" pitchFamily="34" charset="0"/>
                        </a:rPr>
                        <a:t>-</a:t>
                      </a:r>
                      <a:r>
                        <a:rPr lang="en-US" sz="1200" b="0" baseline="0" dirty="0">
                          <a:effectLst/>
                          <a:latin typeface="Calibri" panose="020F0502020204030204" pitchFamily="34" charset="0"/>
                          <a:ea typeface="Calibri" panose="020F0502020204030204" pitchFamily="34" charset="0"/>
                        </a:rPr>
                        <a:t> Alternatively, Departments can add the remittance advice to the Payments Note link (same location as message field). Finance will paste it to the Message Field.</a:t>
                      </a:r>
                      <a:endParaRPr lang="en-US" sz="1200" b="0" dirty="0">
                        <a:effectLst/>
                        <a:latin typeface="Calibri" panose="020F0502020204030204" pitchFamily="34" charset="0"/>
                        <a:ea typeface="Calibri" panose="020F0502020204030204" pitchFamily="34" charset="0"/>
                      </a:endParaRPr>
                    </a:p>
                  </a:txBody>
                  <a:tcPr marL="48334" marR="48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1" name="Rectangle 6"/>
          <p:cNvSpPr>
            <a:spLocks noChangeArrowheads="1"/>
          </p:cNvSpPr>
          <p:nvPr/>
        </p:nvSpPr>
        <p:spPr bwMode="auto">
          <a:xfrm>
            <a:off x="-1153301" y="1449811"/>
            <a:ext cx="157686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66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a:t>Miami-Dade Finance Department</a:t>
            </a:r>
          </a:p>
        </p:txBody>
      </p:sp>
      <p:sp>
        <p:nvSpPr>
          <p:cNvPr id="4" name="Slide Number Placeholder 3"/>
          <p:cNvSpPr>
            <a:spLocks noGrp="1"/>
          </p:cNvSpPr>
          <p:nvPr>
            <p:ph type="sldNum" sz="quarter" idx="12"/>
          </p:nvPr>
        </p:nvSpPr>
        <p:spPr/>
        <p:txBody>
          <a:bodyPr/>
          <a:lstStyle/>
          <a:p>
            <a:pPr>
              <a:defRPr/>
            </a:pPr>
            <a:fld id="{492661EC-E0B5-4F40-B7D9-EFB197B3666C}" type="slidenum">
              <a:rPr lang="en-US" smtClean="0"/>
              <a:pPr>
                <a:defRPr/>
              </a:pPr>
              <a:t>22</a:t>
            </a:fld>
            <a:endParaRPr lang="en-US" dirty="0"/>
          </a:p>
        </p:txBody>
      </p:sp>
      <p:sp>
        <p:nvSpPr>
          <p:cNvPr id="5" name="Title 4"/>
          <p:cNvSpPr>
            <a:spLocks noGrp="1"/>
          </p:cNvSpPr>
          <p:nvPr>
            <p:ph type="title"/>
          </p:nvPr>
        </p:nvSpPr>
        <p:spPr/>
        <p:txBody>
          <a:bodyPr>
            <a:noAutofit/>
          </a:bodyPr>
          <a:lstStyle/>
          <a:p>
            <a:r>
              <a:rPr lang="en-US" sz="3300" dirty="0">
                <a:solidFill>
                  <a:schemeClr val="tx1"/>
                </a:solidFill>
              </a:rPr>
              <a:t>Special Services – Transition to Informs</a:t>
            </a:r>
          </a:p>
        </p:txBody>
      </p:sp>
      <p:sp>
        <p:nvSpPr>
          <p:cNvPr id="21" name="Rectangle 6"/>
          <p:cNvSpPr>
            <a:spLocks noChangeArrowheads="1"/>
          </p:cNvSpPr>
          <p:nvPr/>
        </p:nvSpPr>
        <p:spPr bwMode="auto">
          <a:xfrm>
            <a:off x="-1153301" y="1449811"/>
            <a:ext cx="157686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27924181"/>
              </p:ext>
            </p:extLst>
          </p:nvPr>
        </p:nvGraphicFramePr>
        <p:xfrm>
          <a:off x="457200" y="1066802"/>
          <a:ext cx="8190072" cy="4831078"/>
        </p:xfrm>
        <a:graphic>
          <a:graphicData uri="http://schemas.openxmlformats.org/drawingml/2006/table">
            <a:tbl>
              <a:tblPr firstRow="1" firstCol="1" bandRow="1"/>
              <a:tblGrid>
                <a:gridCol w="3733800">
                  <a:extLst>
                    <a:ext uri="{9D8B030D-6E8A-4147-A177-3AD203B41FA5}">
                      <a16:colId xmlns:a16="http://schemas.microsoft.com/office/drawing/2014/main" val="20000"/>
                    </a:ext>
                  </a:extLst>
                </a:gridCol>
                <a:gridCol w="4456272">
                  <a:extLst>
                    <a:ext uri="{9D8B030D-6E8A-4147-A177-3AD203B41FA5}">
                      <a16:colId xmlns:a16="http://schemas.microsoft.com/office/drawing/2014/main" val="20001"/>
                    </a:ext>
                  </a:extLst>
                </a:gridCol>
              </a:tblGrid>
              <a:tr h="2815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schemeClr val="accent5">
                              <a:lumMod val="50000"/>
                            </a:schemeClr>
                          </a:solidFill>
                          <a:effectLst/>
                          <a:latin typeface="+mn-lt"/>
                          <a:ea typeface="+mn-ea"/>
                        </a:rPr>
                        <a:t>II - Checks Re-issue</a:t>
                      </a:r>
                      <a:r>
                        <a:rPr lang="en-US" sz="1400" b="0" u="none" baseline="0" dirty="0">
                          <a:solidFill>
                            <a:schemeClr val="accent5">
                              <a:lumMod val="50000"/>
                            </a:schemeClr>
                          </a:solidFill>
                          <a:effectLst/>
                          <a:latin typeface="+mn-lt"/>
                          <a:ea typeface="+mn-ea"/>
                        </a:rPr>
                        <a:t> for Refund Payments Initiated in Informs: </a:t>
                      </a:r>
                      <a:endParaRPr kumimoji="0" lang="en-US" sz="1400" kern="1200" dirty="0">
                        <a:solidFill>
                          <a:schemeClr val="tx1"/>
                        </a:solidFill>
                        <a:effectLst/>
                        <a:latin typeface="+mn-lt"/>
                        <a:ea typeface="Calibri" panose="020F0502020204030204" pitchFamily="34" charset="0"/>
                        <a:cs typeface="+mn-cs"/>
                      </a:endParaRPr>
                    </a:p>
                  </a:txBody>
                  <a:tcPr marL="56805" marR="5680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75969">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SSCRA - Old Platform</a:t>
                      </a:r>
                      <a:endParaRPr lang="en-US" sz="1200" dirty="0">
                        <a:effectLst/>
                        <a:latin typeface="Calibri" panose="020F0502020204030204" pitchFamily="34" charset="0"/>
                        <a:ea typeface="Calibri" panose="020F0502020204030204" pitchFamily="34" charset="0"/>
                      </a:endParaRPr>
                    </a:p>
                  </a:txBody>
                  <a:tcPr marL="56805" marR="568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INFORMS</a:t>
                      </a:r>
                      <a:endParaRPr lang="en-US" sz="1200" dirty="0">
                        <a:effectLst/>
                        <a:latin typeface="Calibri" panose="020F0502020204030204" pitchFamily="34" charset="0"/>
                        <a:ea typeface="Calibri" panose="020F0502020204030204" pitchFamily="34" charset="0"/>
                      </a:endParaRPr>
                    </a:p>
                  </a:txBody>
                  <a:tcPr marL="56805" marR="568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1935">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Finance scanned and emailed Departments affidavits received and checks returned by mail</a:t>
                      </a:r>
                      <a:endParaRPr lang="en-US" sz="1200" dirty="0">
                        <a:effectLst/>
                        <a:latin typeface="Calibri" panose="020F0502020204030204" pitchFamily="34" charset="0"/>
                        <a:ea typeface="Calibri" panose="020F0502020204030204" pitchFamily="34" charset="0"/>
                      </a:endParaRP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No change</a:t>
                      </a:r>
                    </a:p>
                    <a:p>
                      <a:pPr marL="0" marR="0">
                        <a:spcBef>
                          <a:spcPts val="0"/>
                        </a:spcBef>
                        <a:spcAft>
                          <a:spcPts val="0"/>
                        </a:spcAft>
                      </a:pPr>
                      <a:r>
                        <a:rPr lang="en-US" sz="1200" i="1" dirty="0">
                          <a:solidFill>
                            <a:srgbClr val="000000"/>
                          </a:solidFill>
                          <a:effectLst/>
                          <a:latin typeface="Calibri" panose="020F0502020204030204" pitchFamily="34" charset="0"/>
                          <a:ea typeface="Calibri" panose="020F0502020204030204" pitchFamily="34" charset="0"/>
                        </a:rPr>
                        <a:t>*Affidavit link: </a:t>
                      </a:r>
                      <a:r>
                        <a:rPr lang="en-US" sz="1200" dirty="0">
                          <a:latin typeface="Calibri" panose="020F0502020204030204" pitchFamily="34" charset="0"/>
                          <a:cs typeface="Calibri" panose="020F0502020204030204" pitchFamily="34" charset="0"/>
                          <a:hlinkClick r:id="rId2"/>
                        </a:rPr>
                        <a:t>lostckreplace.pdf (miamidade.gov)</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74809">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Departments reviewed received affidavits and returned checks, completed and provided FIN with the approved "Outstanding Checks-Cancelation/</a:t>
                      </a:r>
                      <a:r>
                        <a:rPr lang="en-US" sz="1200" dirty="0">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Stop Payment Authorization Form</a:t>
                      </a:r>
                      <a:r>
                        <a:rPr lang="en-US" sz="1200" dirty="0">
                          <a:effectLst/>
                          <a:latin typeface="Calibri" panose="020F0502020204030204" pitchFamily="34" charset="0"/>
                          <a:ea typeface="Calibri" panose="020F0502020204030204" pitchFamily="34" charset="0"/>
                        </a:rPr>
                        <a:t>".</a:t>
                      </a:r>
                      <a:br>
                        <a:rPr lang="en-US" sz="1200" dirty="0">
                          <a:solidFill>
                            <a:srgbClr val="000000"/>
                          </a:solidFill>
                          <a:effectLst/>
                          <a:latin typeface="Calibri" panose="020F0502020204030204" pitchFamily="34" charset="0"/>
                          <a:ea typeface="Calibri" panose="020F0502020204030204" pitchFamily="34" charset="0"/>
                        </a:rPr>
                      </a:br>
                      <a:r>
                        <a:rPr lang="en-US" sz="1100" i="1" dirty="0">
                          <a:effectLst/>
                          <a:latin typeface="Calibri" panose="020F0502020204030204" pitchFamily="34" charset="0"/>
                          <a:ea typeface="Calibri" panose="020F0502020204030204" pitchFamily="34" charset="0"/>
                        </a:rPr>
                        <a:t>When</a:t>
                      </a:r>
                      <a:r>
                        <a:rPr lang="en-US" sz="1100" i="1" dirty="0">
                          <a:solidFill>
                            <a:srgbClr val="000000"/>
                          </a:solidFill>
                          <a:effectLst/>
                          <a:latin typeface="Calibri" panose="020F0502020204030204" pitchFamily="34" charset="0"/>
                          <a:ea typeface="Calibri" panose="020F0502020204030204" pitchFamily="34" charset="0"/>
                        </a:rPr>
                        <a:t> applicable, additional supporting documentation was provided together with the Cancelation/Stop Payment forms.</a:t>
                      </a:r>
                      <a:endParaRPr lang="en-US" sz="1100" i="1" dirty="0">
                        <a:effectLst/>
                        <a:latin typeface="Calibri" panose="020F0502020204030204" pitchFamily="34" charset="0"/>
                        <a:ea typeface="Calibri" panose="020F0502020204030204" pitchFamily="34" charset="0"/>
                      </a:endParaRP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No Change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i="1" dirty="0">
                          <a:effectLst/>
                          <a:latin typeface="Calibri" panose="020F0502020204030204" pitchFamily="34" charset="0"/>
                          <a:ea typeface="Calibri" panose="020F0502020204030204" pitchFamily="34" charset="0"/>
                        </a:rPr>
                        <a:t>*To ensure you are always using the most updated form, please always download it from below link: </a:t>
                      </a:r>
                      <a:r>
                        <a:rPr lang="en-US" sz="1200" u="sng" dirty="0">
                          <a:solidFill>
                            <a:srgbClr val="0563C1"/>
                          </a:solidFill>
                          <a:effectLst/>
                          <a:latin typeface="Calibri" panose="020F0502020204030204" pitchFamily="34" charset="0"/>
                          <a:ea typeface="Calibri" panose="020F0502020204030204" pitchFamily="34" charset="0"/>
                          <a:hlinkClick r:id="rId3"/>
                        </a:rPr>
                        <a:t>https://www.miamidade.gov/finance/library/stoppaymentreq.pdf</a:t>
                      </a:r>
                      <a:endParaRPr lang="en-US" sz="1200" dirty="0">
                        <a:effectLst/>
                        <a:latin typeface="Calibri" panose="020F0502020204030204" pitchFamily="34" charset="0"/>
                        <a:ea typeface="Calibri" panose="020F0502020204030204" pitchFamily="34" charset="0"/>
                      </a:endParaRP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3639">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SSC Staff received/reviewed documentation from Depts. and submitted to FIN Approvers.</a:t>
                      </a: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No Change</a:t>
                      </a:r>
                      <a:endParaRPr lang="en-US" sz="1200" dirty="0">
                        <a:effectLst/>
                        <a:latin typeface="Calibri" panose="020F0502020204030204" pitchFamily="34" charset="0"/>
                        <a:ea typeface="Calibri" panose="020F0502020204030204" pitchFamily="34" charset="0"/>
                      </a:endParaRP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55161">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For approved cancellations/stop payments forms</a:t>
                      </a:r>
                      <a:r>
                        <a:rPr lang="en-US" sz="120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Finance </a:t>
                      </a:r>
                      <a:r>
                        <a:rPr lang="en-US" sz="1200" dirty="0">
                          <a:effectLst/>
                          <a:latin typeface="Calibri" panose="020F0502020204030204" pitchFamily="34" charset="0"/>
                          <a:ea typeface="Calibri" panose="020F0502020204030204" pitchFamily="34" charset="0"/>
                        </a:rPr>
                        <a:t>first </a:t>
                      </a:r>
                      <a:r>
                        <a:rPr lang="en-US" sz="1200" dirty="0">
                          <a:solidFill>
                            <a:srgbClr val="000000"/>
                          </a:solidFill>
                          <a:effectLst/>
                          <a:latin typeface="Calibri" panose="020F0502020204030204" pitchFamily="34" charset="0"/>
                          <a:ea typeface="Calibri" panose="020F0502020204030204" pitchFamily="34" charset="0"/>
                        </a:rPr>
                        <a:t>voided/stopped outstanding checks</a:t>
                      </a:r>
                      <a:r>
                        <a:rPr lang="en-US" sz="1200" dirty="0">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with the bank. Then prepared and uploaded a file to SSCRA of</a:t>
                      </a:r>
                      <a:r>
                        <a:rPr lang="en-US" sz="1200" dirty="0">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checks to be re-issued.</a:t>
                      </a:r>
                      <a:endParaRPr lang="en-US" sz="1200" dirty="0">
                        <a:effectLst/>
                        <a:latin typeface="Calibri" panose="020F0502020204030204" pitchFamily="34" charset="0"/>
                        <a:ea typeface="Calibri" panose="020F0502020204030204" pitchFamily="34" charset="0"/>
                      </a:endParaRP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FIN </a:t>
                      </a:r>
                      <a:r>
                        <a:rPr lang="en-US" sz="1200" dirty="0">
                          <a:effectLst/>
                          <a:latin typeface="Calibri" panose="020F0502020204030204" pitchFamily="34" charset="0"/>
                          <a:ea typeface="Calibri" panose="020F0502020204030204" pitchFamily="34" charset="0"/>
                        </a:rPr>
                        <a:t>Approvers (</a:t>
                      </a:r>
                      <a:r>
                        <a:rPr lang="en-US" sz="1200" dirty="0">
                          <a:solidFill>
                            <a:srgbClr val="000000"/>
                          </a:solidFill>
                          <a:effectLst/>
                          <a:latin typeface="Calibri" panose="020F0502020204030204" pitchFamily="34" charset="0"/>
                          <a:ea typeface="Calibri" panose="020F0502020204030204" pitchFamily="34" charset="0"/>
                        </a:rPr>
                        <a:t>AP Manager/Supervisor/ Compliance Spe</a:t>
                      </a:r>
                      <a:r>
                        <a:rPr lang="en-US" sz="1200" dirty="0">
                          <a:effectLst/>
                          <a:latin typeface="Calibri" panose="020F0502020204030204" pitchFamily="34" charset="0"/>
                          <a:ea typeface="Calibri" panose="020F0502020204030204" pitchFamily="34" charset="0"/>
                        </a:rPr>
                        <a:t>c.)</a:t>
                      </a:r>
                      <a:r>
                        <a:rPr lang="en-US" sz="1200" dirty="0">
                          <a:solidFill>
                            <a:srgbClr val="000000"/>
                          </a:solidFill>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will:</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V</a:t>
                      </a:r>
                      <a:r>
                        <a:rPr lang="en-US" sz="1200" dirty="0">
                          <a:solidFill>
                            <a:srgbClr val="000000"/>
                          </a:solidFill>
                          <a:effectLst/>
                          <a:latin typeface="Calibri" panose="020F0502020204030204" pitchFamily="34" charset="0"/>
                          <a:ea typeface="Calibri" panose="020F0502020204030204" pitchFamily="34" charset="0"/>
                        </a:rPr>
                        <a:t>oid &amp; leave vouchers open for the re-issue of the checks, or</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V</a:t>
                      </a:r>
                      <a:r>
                        <a:rPr lang="en-US" sz="1200" dirty="0">
                          <a:solidFill>
                            <a:srgbClr val="000000"/>
                          </a:solidFill>
                          <a:effectLst/>
                          <a:latin typeface="Calibri" panose="020F0502020204030204" pitchFamily="34" charset="0"/>
                          <a:ea typeface="Calibri" panose="020F0502020204030204" pitchFamily="34" charset="0"/>
                        </a:rPr>
                        <a:t>oid checks and cancel their vouchers (total cancellation) when</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 checks do not need to be re-issued.</a:t>
                      </a:r>
                    </a:p>
                    <a:p>
                      <a:pPr marL="0" marR="0">
                        <a:spcBef>
                          <a:spcPts val="0"/>
                        </a:spcBef>
                        <a:spcAft>
                          <a:spcPts val="0"/>
                        </a:spcAft>
                      </a:pPr>
                      <a:r>
                        <a:rPr lang="en-US" sz="1100" b="0" i="1" dirty="0">
                          <a:solidFill>
                            <a:srgbClr val="000000"/>
                          </a:solidFill>
                          <a:effectLst/>
                          <a:latin typeface="Calibri" panose="020F0502020204030204" pitchFamily="34" charset="0"/>
                          <a:ea typeface="Calibri" panose="020F0502020204030204" pitchFamily="34" charset="0"/>
                        </a:rPr>
                        <a:t>*Finance w</a:t>
                      </a:r>
                      <a:r>
                        <a:rPr lang="en-US" sz="1100" b="0" i="1" dirty="0">
                          <a:effectLst/>
                          <a:latin typeface="Calibri" panose="020F0502020204030204" pitchFamily="34" charset="0"/>
                          <a:ea typeface="Calibri" panose="020F0502020204030204" pitchFamily="34" charset="0"/>
                        </a:rPr>
                        <a:t>ill not</a:t>
                      </a:r>
                      <a:r>
                        <a:rPr lang="en-US" sz="1100" b="0" i="1" dirty="0">
                          <a:solidFill>
                            <a:srgbClr val="000000"/>
                          </a:solidFill>
                          <a:effectLst/>
                          <a:latin typeface="Calibri" panose="020F0502020204030204" pitchFamily="34" charset="0"/>
                          <a:ea typeface="Calibri" panose="020F0502020204030204" pitchFamily="34" charset="0"/>
                        </a:rPr>
                        <a:t> void-reissue or total cancel </a:t>
                      </a:r>
                      <a:r>
                        <a:rPr lang="en-US" sz="1100" b="0" i="1" dirty="0">
                          <a:effectLst/>
                          <a:latin typeface="Calibri" panose="020F0502020204030204" pitchFamily="34" charset="0"/>
                          <a:ea typeface="Calibri" panose="020F0502020204030204" pitchFamily="34" charset="0"/>
                        </a:rPr>
                        <a:t>any </a:t>
                      </a:r>
                      <a:r>
                        <a:rPr lang="en-US" sz="1100" b="0" i="1" dirty="0">
                          <a:solidFill>
                            <a:srgbClr val="000000"/>
                          </a:solidFill>
                          <a:effectLst/>
                          <a:latin typeface="Calibri" panose="020F0502020204030204" pitchFamily="34" charset="0"/>
                          <a:ea typeface="Calibri" panose="020F0502020204030204" pitchFamily="34" charset="0"/>
                        </a:rPr>
                        <a:t>checks without properly approved supporting documentation.*</a:t>
                      </a:r>
                    </a:p>
                    <a:p>
                      <a:pPr marL="0" marR="0">
                        <a:spcBef>
                          <a:spcPts val="0"/>
                        </a:spcBef>
                        <a:spcAft>
                          <a:spcPts val="0"/>
                        </a:spcAft>
                      </a:pPr>
                      <a:r>
                        <a:rPr lang="en-US" sz="1100" b="0" i="1" dirty="0">
                          <a:solidFill>
                            <a:srgbClr val="000000"/>
                          </a:solidFill>
                          <a:effectLst/>
                          <a:latin typeface="Calibri" panose="020F0502020204030204" pitchFamily="34" charset="0"/>
                          <a:ea typeface="Calibri" panose="020F0502020204030204" pitchFamily="34" charset="0"/>
                        </a:rPr>
                        <a:t>*</a:t>
                      </a:r>
                      <a:r>
                        <a:rPr lang="en-US" sz="1100" b="0" dirty="0">
                          <a:effectLst/>
                          <a:latin typeface="Calibri" panose="020F0502020204030204" pitchFamily="34" charset="0"/>
                          <a:ea typeface="Calibri" panose="020F0502020204030204" pitchFamily="34" charset="0"/>
                        </a:rPr>
                        <a:t> </a:t>
                      </a:r>
                      <a:r>
                        <a:rPr lang="en-US" sz="1100" b="0" i="1" dirty="0">
                          <a:effectLst/>
                          <a:latin typeface="Calibri" panose="020F0502020204030204" pitchFamily="34" charset="0"/>
                          <a:ea typeface="Calibri" panose="020F0502020204030204" pitchFamily="34" charset="0"/>
                        </a:rPr>
                        <a:t>Supporting documentation with low quality of legibility or NOT legible </a:t>
                      </a:r>
                      <a:r>
                        <a:rPr lang="en-US" sz="1100" b="0" i="1" dirty="0">
                          <a:solidFill>
                            <a:srgbClr val="000000"/>
                          </a:solidFill>
                          <a:effectLst/>
                          <a:latin typeface="Calibri" panose="020F0502020204030204" pitchFamily="34" charset="0"/>
                          <a:ea typeface="Calibri" panose="020F0502020204030204" pitchFamily="34" charset="0"/>
                        </a:rPr>
                        <a:t>w</a:t>
                      </a:r>
                      <a:r>
                        <a:rPr lang="en-US" sz="1100" b="0" i="1" dirty="0">
                          <a:effectLst/>
                          <a:latin typeface="Calibri" panose="020F0502020204030204" pitchFamily="34" charset="0"/>
                          <a:ea typeface="Calibri" panose="020F0502020204030204" pitchFamily="34" charset="0"/>
                        </a:rPr>
                        <a:t>ill not</a:t>
                      </a:r>
                      <a:r>
                        <a:rPr lang="en-US" sz="1100" b="0" i="1" dirty="0">
                          <a:solidFill>
                            <a:srgbClr val="000000"/>
                          </a:solidFill>
                          <a:effectLst/>
                          <a:latin typeface="Calibri" panose="020F0502020204030204" pitchFamily="34" charset="0"/>
                          <a:ea typeface="Calibri" panose="020F0502020204030204" pitchFamily="34" charset="0"/>
                        </a:rPr>
                        <a:t> be accepted as backup.*</a:t>
                      </a:r>
                      <a:endParaRPr lang="en-US" sz="1100" b="0" dirty="0">
                        <a:effectLst/>
                        <a:latin typeface="Calibri" panose="020F0502020204030204" pitchFamily="34" charset="0"/>
                        <a:ea typeface="Calibri" panose="020F0502020204030204" pitchFamily="34" charset="0"/>
                      </a:endParaRP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4557">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Departments sent original documents to Finance for records keeping purposes.</a:t>
                      </a:r>
                      <a:endParaRPr lang="en-US" sz="1200" dirty="0">
                        <a:effectLst/>
                        <a:latin typeface="Calibri" panose="020F0502020204030204" pitchFamily="34" charset="0"/>
                        <a:ea typeface="Calibri" panose="020F0502020204030204" pitchFamily="34" charset="0"/>
                      </a:endParaRP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Documents uploaded into </a:t>
                      </a:r>
                      <a:r>
                        <a:rPr lang="en-US" sz="1200" dirty="0">
                          <a:effectLst/>
                          <a:latin typeface="Calibri" panose="020F0502020204030204" pitchFamily="34" charset="0"/>
                          <a:ea typeface="Calibri" panose="020F0502020204030204" pitchFamily="34" charset="0"/>
                        </a:rPr>
                        <a:t>INFORMS</a:t>
                      </a:r>
                      <a:r>
                        <a:rPr lang="en-US" sz="1200" dirty="0">
                          <a:solidFill>
                            <a:srgbClr val="000000"/>
                          </a:solidFill>
                          <a:effectLst/>
                          <a:latin typeface="Calibri" panose="020F0502020204030204" pitchFamily="34" charset="0"/>
                          <a:ea typeface="Calibri" panose="020F0502020204030204" pitchFamily="34" charset="0"/>
                        </a:rPr>
                        <a:t> are stored in Documentum which is considered the official records repository of the County. </a:t>
                      </a:r>
                      <a:r>
                        <a:rPr lang="en-US" sz="1200" dirty="0">
                          <a:effectLst/>
                          <a:latin typeface="Calibri" panose="020F0502020204030204" pitchFamily="34" charset="0"/>
                          <a:ea typeface="Calibri" panose="020F0502020204030204" pitchFamily="34" charset="0"/>
                        </a:rPr>
                        <a:t>Originals are kept by the Depts.</a:t>
                      </a: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4557">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Finance prepared the Journal Entries to reverse entries posted when the original checks were requested. </a:t>
                      </a:r>
                      <a:endParaRPr lang="en-US" sz="1200" dirty="0">
                        <a:effectLst/>
                        <a:latin typeface="Calibri" panose="020F0502020204030204" pitchFamily="34" charset="0"/>
                        <a:ea typeface="Calibri" panose="020F0502020204030204" pitchFamily="34" charset="0"/>
                      </a:endParaRP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No entries needed for re-issues</a:t>
                      </a:r>
                      <a:r>
                        <a:rPr lang="en-US" sz="1200" dirty="0">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same voucher generated for the original payment request is used. For total cancellations, entries are reversed when vouchers are canceled.</a:t>
                      </a:r>
                      <a:r>
                        <a:rPr lang="en-US" sz="1200" dirty="0">
                          <a:effectLst/>
                          <a:latin typeface="Calibri" panose="020F0502020204030204" pitchFamily="34" charset="0"/>
                          <a:ea typeface="Calibri" panose="020F0502020204030204" pitchFamily="34" charset="0"/>
                        </a:rPr>
                        <a:t> </a:t>
                      </a:r>
                    </a:p>
                  </a:txBody>
                  <a:tcPr marL="56805" marR="56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6884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a:t>Miami-Dade Finance Department</a:t>
            </a:r>
          </a:p>
        </p:txBody>
      </p:sp>
      <p:sp>
        <p:nvSpPr>
          <p:cNvPr id="4" name="Slide Number Placeholder 3"/>
          <p:cNvSpPr>
            <a:spLocks noGrp="1"/>
          </p:cNvSpPr>
          <p:nvPr>
            <p:ph type="sldNum" sz="quarter" idx="12"/>
          </p:nvPr>
        </p:nvSpPr>
        <p:spPr/>
        <p:txBody>
          <a:bodyPr/>
          <a:lstStyle/>
          <a:p>
            <a:pPr>
              <a:defRPr/>
            </a:pPr>
            <a:fld id="{492661EC-E0B5-4F40-B7D9-EFB197B3666C}" type="slidenum">
              <a:rPr lang="en-US" smtClean="0"/>
              <a:pPr>
                <a:defRPr/>
              </a:pPr>
              <a:t>23</a:t>
            </a:fld>
            <a:endParaRPr lang="en-US" dirty="0"/>
          </a:p>
        </p:txBody>
      </p:sp>
      <p:sp>
        <p:nvSpPr>
          <p:cNvPr id="5" name="Title 4"/>
          <p:cNvSpPr>
            <a:spLocks noGrp="1"/>
          </p:cNvSpPr>
          <p:nvPr>
            <p:ph type="title"/>
          </p:nvPr>
        </p:nvSpPr>
        <p:spPr/>
        <p:txBody>
          <a:bodyPr>
            <a:noAutofit/>
          </a:bodyPr>
          <a:lstStyle/>
          <a:p>
            <a:r>
              <a:rPr lang="en-US" sz="3300" dirty="0">
                <a:solidFill>
                  <a:schemeClr val="tx1"/>
                </a:solidFill>
              </a:rPr>
              <a:t>Special Services – Transition to Informs</a:t>
            </a:r>
          </a:p>
        </p:txBody>
      </p:sp>
      <p:sp>
        <p:nvSpPr>
          <p:cNvPr id="21" name="Rectangle 6"/>
          <p:cNvSpPr>
            <a:spLocks noChangeArrowheads="1"/>
          </p:cNvSpPr>
          <p:nvPr/>
        </p:nvSpPr>
        <p:spPr bwMode="auto">
          <a:xfrm>
            <a:off x="-1153301" y="1449811"/>
            <a:ext cx="157686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40231381"/>
              </p:ext>
            </p:extLst>
          </p:nvPr>
        </p:nvGraphicFramePr>
        <p:xfrm>
          <a:off x="457200" y="1711420"/>
          <a:ext cx="8229600" cy="4128057"/>
        </p:xfrm>
        <a:graphic>
          <a:graphicData uri="http://schemas.openxmlformats.org/drawingml/2006/table">
            <a:tbl>
              <a:tblPr firstRow="1" firstCol="1" bandRow="1"/>
              <a:tblGrid>
                <a:gridCol w="8229600">
                  <a:extLst>
                    <a:ext uri="{9D8B030D-6E8A-4147-A177-3AD203B41FA5}">
                      <a16:colId xmlns:a16="http://schemas.microsoft.com/office/drawing/2014/main" val="20000"/>
                    </a:ext>
                  </a:extLst>
                </a:gridCol>
              </a:tblGrid>
              <a:tr h="269780">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The review process, required paperwork, and steps to cancel/void checks remains the same as before conversion to I</a:t>
                      </a:r>
                      <a:r>
                        <a:rPr lang="en-US" sz="1200" dirty="0">
                          <a:effectLst/>
                          <a:latin typeface="Calibri" panose="020F0502020204030204" pitchFamily="34" charset="0"/>
                          <a:ea typeface="Calibri" panose="020F0502020204030204" pitchFamily="34" charset="0"/>
                        </a:rPr>
                        <a:t>NFORMS</a:t>
                      </a: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9599">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Once the cancelation/stop payment form is approved by FIN Approvers and the check is voided with the bank, SSC staff will email back to the Departments the approved documents and bank confirmation of the checks being voided/cancelled.</a:t>
                      </a:r>
                      <a:r>
                        <a:rPr lang="en-US" sz="1200" dirty="0">
                          <a:solidFill>
                            <a:srgbClr val="000000"/>
                          </a:solidFill>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Finance will prepare and post to INFORMS the required reversing journal entries.</a:t>
                      </a: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47801">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Departments will initiate re-issues in I</a:t>
                      </a:r>
                      <a:r>
                        <a:rPr lang="en-US" sz="1200" dirty="0">
                          <a:effectLst/>
                          <a:latin typeface="Calibri" panose="020F0502020204030204" pitchFamily="34" charset="0"/>
                          <a:ea typeface="Calibri" panose="020F0502020204030204" pitchFamily="34" charset="0"/>
                        </a:rPr>
                        <a:t>NFORMS </a:t>
                      </a:r>
                      <a:r>
                        <a:rPr lang="en-US" sz="1200" dirty="0">
                          <a:solidFill>
                            <a:srgbClr val="000000"/>
                          </a:solidFill>
                          <a:effectLst/>
                          <a:latin typeface="Calibri" panose="020F0502020204030204" pitchFamily="34" charset="0"/>
                          <a:ea typeface="Calibri" panose="020F0502020204030204" pitchFamily="34" charset="0"/>
                        </a:rPr>
                        <a:t>the same way as original requests </a:t>
                      </a:r>
                      <a:r>
                        <a:rPr lang="en-US" sz="1200" dirty="0">
                          <a:effectLst/>
                          <a:latin typeface="Calibri" panose="020F0502020204030204" pitchFamily="34" charset="0"/>
                          <a:ea typeface="Calibri" panose="020F0502020204030204" pitchFamily="34" charset="0"/>
                        </a:rPr>
                        <a:t>originated in INFORMS </a:t>
                      </a:r>
                      <a:r>
                        <a:rPr lang="en-US" sz="1200" dirty="0">
                          <a:solidFill>
                            <a:srgbClr val="000000"/>
                          </a:solidFill>
                          <a:effectLst/>
                          <a:latin typeface="Calibri" panose="020F0502020204030204" pitchFamily="34" charset="0"/>
                          <a:ea typeface="Calibri" panose="020F0502020204030204" pitchFamily="34" charset="0"/>
                        </a:rPr>
                        <a:t>(section I). Departments must upload as </a:t>
                      </a:r>
                      <a:r>
                        <a:rPr lang="en-US" sz="1200" dirty="0">
                          <a:effectLst/>
                          <a:latin typeface="Calibri" panose="020F0502020204030204" pitchFamily="34" charset="0"/>
                          <a:ea typeface="Calibri" panose="020F0502020204030204" pitchFamily="34" charset="0"/>
                        </a:rPr>
                        <a:t>attachments the </a:t>
                      </a:r>
                      <a:r>
                        <a:rPr lang="en-US" sz="1200" dirty="0">
                          <a:solidFill>
                            <a:srgbClr val="000000"/>
                          </a:solidFill>
                          <a:effectLst/>
                          <a:latin typeface="Calibri" panose="020F0502020204030204" pitchFamily="34" charset="0"/>
                          <a:ea typeface="Calibri" panose="020F0502020204030204" pitchFamily="34" charset="0"/>
                        </a:rPr>
                        <a:t>supporting documentation for the re-issue</a:t>
                      </a:r>
                      <a:r>
                        <a:rPr lang="en-US" sz="1200" dirty="0">
                          <a:effectLst/>
                          <a:latin typeface="Calibri" panose="020F0502020204030204" pitchFamily="34" charset="0"/>
                          <a:ea typeface="Calibri" panose="020F0502020204030204" pitchFamily="34" charset="0"/>
                        </a:rPr>
                        <a:t>: i.e. </a:t>
                      </a:r>
                      <a:r>
                        <a:rPr lang="en-US" sz="1200" dirty="0">
                          <a:solidFill>
                            <a:srgbClr val="000000"/>
                          </a:solidFill>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fully approved cancellation/ stop payment form, affidavit from payee(s) if applicable, bank confirmation of voided/cancelled check (required) and any other supporting documentation.</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t>
                      </a:r>
                      <a:r>
                        <a:rPr lang="en-US" sz="1200" b="1" dirty="0">
                          <a:effectLst/>
                          <a:latin typeface="Calibri" panose="020F0502020204030204" pitchFamily="34" charset="0"/>
                          <a:ea typeface="Calibri" panose="020F0502020204030204" pitchFamily="34" charset="0"/>
                        </a:rPr>
                        <a:t>DO NOT initiate a re-issue until Finance provides confirmation that the check to be reissued was voided at the bank. Failure to do this may result in duplicated payments and/or double accounting or rejection by FIN of the reissue.</a:t>
                      </a:r>
                      <a:r>
                        <a:rPr lang="en-US" sz="1200" dirty="0">
                          <a:effectLst/>
                          <a:latin typeface="Calibri" panose="020F0502020204030204" pitchFamily="34" charset="0"/>
                          <a:ea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1333">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To be consistent, and to be able to track re-issues of checks outstanding as of 03/31/21, please use this format</a:t>
                      </a:r>
                      <a:r>
                        <a:rPr lang="en-US" sz="1200" dirty="0">
                          <a:effectLst/>
                          <a:latin typeface="Calibri" panose="020F0502020204030204" pitchFamily="34" charset="0"/>
                          <a:ea typeface="Calibri" panose="020F0502020204030204" pitchFamily="34" charset="0"/>
                        </a:rPr>
                        <a:t> in INFORMS</a:t>
                      </a:r>
                      <a:r>
                        <a:rPr lang="en-US" sz="1200" dirty="0">
                          <a:solidFill>
                            <a:srgbClr val="000000"/>
                          </a:solidFill>
                          <a:effectLst/>
                          <a:latin typeface="Calibri" panose="020F0502020204030204" pitchFamily="34" charset="0"/>
                          <a:ea typeface="Calibri" panose="020F0502020204030204" pitchFamily="34" charset="0"/>
                        </a:rPr>
                        <a:t> for the </a:t>
                      </a:r>
                      <a:r>
                        <a:rPr lang="en-US" sz="1200" b="1" dirty="0">
                          <a:solidFill>
                            <a:srgbClr val="000000"/>
                          </a:solidFill>
                          <a:effectLst/>
                          <a:latin typeface="Calibri" panose="020F0502020204030204" pitchFamily="34" charset="0"/>
                          <a:ea typeface="Calibri" panose="020F0502020204030204" pitchFamily="34" charset="0"/>
                        </a:rPr>
                        <a:t>invoice number: original CHECK#-REISSUE</a:t>
                      </a:r>
                      <a:r>
                        <a:rPr lang="en-US" sz="1200" dirty="0">
                          <a:solidFill>
                            <a:srgbClr val="000000"/>
                          </a:solidFill>
                          <a:effectLst/>
                          <a:latin typeface="Calibri" panose="020F0502020204030204" pitchFamily="34" charset="0"/>
                          <a:ea typeface="Calibri" panose="020F0502020204030204" pitchFamily="34" charset="0"/>
                        </a:rPr>
                        <a:t>, e.g. 123456-REISSUE.</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4772">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For reissues, the </a:t>
                      </a:r>
                      <a:r>
                        <a:rPr lang="en-US" sz="1200" dirty="0">
                          <a:effectLst/>
                          <a:latin typeface="Calibri" panose="020F0502020204030204" pitchFamily="34" charset="0"/>
                          <a:ea typeface="Calibri" panose="020F0502020204030204" pitchFamily="34" charset="0"/>
                        </a:rPr>
                        <a:t>remittance advice</a:t>
                      </a:r>
                      <a:r>
                        <a:rPr lang="en-US" sz="1200" baseline="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entered in the </a:t>
                      </a:r>
                      <a:r>
                        <a:rPr lang="en-US" sz="1200" dirty="0">
                          <a:solidFill>
                            <a:srgbClr val="000000"/>
                          </a:solidFill>
                          <a:effectLst/>
                          <a:latin typeface="Calibri" panose="020F0502020204030204" pitchFamily="34" charset="0"/>
                          <a:ea typeface="Calibri" panose="020F0502020204030204" pitchFamily="34" charset="0"/>
                        </a:rPr>
                        <a:t>Message field of the Payments tab, should </a:t>
                      </a:r>
                      <a:r>
                        <a:rPr lang="en-US" sz="1200" dirty="0">
                          <a:effectLst/>
                          <a:latin typeface="Calibri" panose="020F0502020204030204" pitchFamily="34" charset="0"/>
                          <a:ea typeface="Calibri" panose="020F0502020204030204" pitchFamily="34" charset="0"/>
                        </a:rPr>
                        <a:t>be the </a:t>
                      </a:r>
                      <a:r>
                        <a:rPr lang="en-US" sz="1200" dirty="0">
                          <a:solidFill>
                            <a:srgbClr val="000000"/>
                          </a:solidFill>
                          <a:effectLst/>
                          <a:latin typeface="Calibri" panose="020F0502020204030204" pitchFamily="34" charset="0"/>
                          <a:ea typeface="Calibri" panose="020F0502020204030204" pitchFamily="34" charset="0"/>
                        </a:rPr>
                        <a:t>same </a:t>
                      </a:r>
                      <a:r>
                        <a:rPr lang="en-US" sz="1200" dirty="0">
                          <a:effectLst/>
                          <a:latin typeface="Calibri" panose="020F0502020204030204" pitchFamily="34" charset="0"/>
                          <a:ea typeface="Calibri" panose="020F0502020204030204" pitchFamily="34" charset="0"/>
                        </a:rPr>
                        <a:t>description </a:t>
                      </a:r>
                      <a:r>
                        <a:rPr lang="en-US" sz="1200" dirty="0">
                          <a:solidFill>
                            <a:srgbClr val="000000"/>
                          </a:solidFill>
                          <a:effectLst/>
                          <a:latin typeface="Calibri" panose="020F0502020204030204" pitchFamily="34" charset="0"/>
                          <a:ea typeface="Calibri" panose="020F0502020204030204" pitchFamily="34" charset="0"/>
                        </a:rPr>
                        <a:t>as the original issue. </a:t>
                      </a:r>
                      <a:r>
                        <a:rPr lang="en-US" sz="1200" i="1" dirty="0">
                          <a:solidFill>
                            <a:srgbClr val="000000"/>
                          </a:solidFill>
                          <a:effectLst/>
                          <a:latin typeface="Calibri" panose="020F0502020204030204" pitchFamily="34" charset="0"/>
                          <a:ea typeface="Calibri" panose="020F0502020204030204" pitchFamily="34" charset="0"/>
                        </a:rPr>
                        <a:t>Refer</a:t>
                      </a:r>
                      <a:r>
                        <a:rPr lang="en-US" sz="1200" i="1" baseline="0" dirty="0">
                          <a:solidFill>
                            <a:srgbClr val="000000"/>
                          </a:solidFill>
                          <a:effectLst/>
                          <a:latin typeface="Calibri" panose="020F0502020204030204" pitchFamily="34" charset="0"/>
                          <a:ea typeface="Calibri" panose="020F0502020204030204" pitchFamily="34" charset="0"/>
                        </a:rPr>
                        <a:t> to section I for more information of the Message Field.</a:t>
                      </a:r>
                      <a:endParaRPr lang="en-US" sz="1200" i="1"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4772">
                <a:tc>
                  <a:txBody>
                    <a:bodyPr/>
                    <a:lstStyle/>
                    <a:p>
                      <a:pPr marL="0" marR="0">
                        <a:spcBef>
                          <a:spcPts val="0"/>
                        </a:spcBef>
                        <a:spcAft>
                          <a:spcPts val="0"/>
                        </a:spcAft>
                      </a:pPr>
                      <a:r>
                        <a:rPr lang="en-US" sz="1200" b="1" dirty="0">
                          <a:solidFill>
                            <a:srgbClr val="FF0000"/>
                          </a:solidFill>
                          <a:effectLst/>
                          <a:latin typeface="Calibri" panose="020F0502020204030204" pitchFamily="34" charset="0"/>
                          <a:ea typeface="Calibri" panose="020F0502020204030204" pitchFamily="34" charset="0"/>
                        </a:rPr>
                        <a:t>The SSC Group will send independent emails to the departments with the supporting documentation of checks already voided and ready to be re-issue in informs.</a:t>
                      </a:r>
                      <a:r>
                        <a:rPr lang="en-US" sz="1200" b="1" baseline="0" dirty="0">
                          <a:solidFill>
                            <a:srgbClr val="FF0000"/>
                          </a:solidFill>
                          <a:effectLst/>
                          <a:latin typeface="Calibri" panose="020F0502020204030204" pitchFamily="34" charset="0"/>
                          <a:ea typeface="Calibri" panose="020F0502020204030204" pitchFamily="34" charset="0"/>
                        </a:rPr>
                        <a:t> Departments should initiate the Single Vouchers in Informs.</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2"/>
          <p:cNvSpPr>
            <a:spLocks noChangeArrowheads="1"/>
          </p:cNvSpPr>
          <p:nvPr/>
        </p:nvSpPr>
        <p:spPr bwMode="auto">
          <a:xfrm>
            <a:off x="457200" y="1088174"/>
            <a:ext cx="1071485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lang="en-US" sz="1400" dirty="0">
                <a:solidFill>
                  <a:schemeClr val="accent5">
                    <a:lumMod val="50000"/>
                  </a:schemeClr>
                </a:solidFill>
                <a:latin typeface="+mn-lt"/>
              </a:rPr>
              <a:t>III - Checks Re-issue for Refund Payments Initiated in SSCRA (Legacy):</a:t>
            </a:r>
          </a:p>
          <a:p>
            <a:pPr eaLnBrk="0" hangingPunct="0"/>
            <a:endParaRPr lang="en-US" sz="400" dirty="0">
              <a:solidFill>
                <a:schemeClr val="accent5">
                  <a:lumMod val="50000"/>
                </a:schemeClr>
              </a:solidFill>
              <a:latin typeface="+mn-lt"/>
            </a:endParaRPr>
          </a:p>
          <a:p>
            <a:pPr eaLnBrk="0" hangingPunct="0"/>
            <a:r>
              <a:rPr lang="en-US" altLang="en-US" sz="1200" b="1" dirty="0">
                <a:solidFill>
                  <a:srgbClr val="000000"/>
                </a:solidFill>
                <a:latin typeface="+mn-lt"/>
                <a:ea typeface="Calibri" panose="020F0502020204030204" pitchFamily="34" charset="0"/>
              </a:rPr>
              <a:t>Th</a:t>
            </a:r>
            <a:r>
              <a:rPr lang="en-US" altLang="en-US" sz="1200" b="1" dirty="0">
                <a:latin typeface="+mn-lt"/>
                <a:ea typeface="Calibri" panose="020F0502020204030204" pitchFamily="34" charset="0"/>
              </a:rPr>
              <a:t>ese</a:t>
            </a:r>
            <a:r>
              <a:rPr lang="en-US" altLang="en-US" sz="1200" b="1" dirty="0">
                <a:solidFill>
                  <a:srgbClr val="000000"/>
                </a:solidFill>
                <a:latin typeface="+mn-lt"/>
                <a:ea typeface="Calibri" panose="020F0502020204030204" pitchFamily="34" charset="0"/>
              </a:rPr>
              <a:t> instructions apply only to SSC checks outstanding as of 03/31/2021</a:t>
            </a:r>
            <a:r>
              <a:rPr lang="en-US" altLang="en-US" sz="1100" dirty="0">
                <a:solidFill>
                  <a:srgbClr val="000000"/>
                </a:solidFill>
                <a:latin typeface="Arial" panose="020B0604020202020204" pitchFamily="34" charset="0"/>
                <a:ea typeface="Calibri" panose="020F0502020204030204" pitchFamily="34" charset="0"/>
              </a:rPr>
              <a:t> </a:t>
            </a:r>
          </a:p>
          <a:p>
            <a:pPr eaLnBrk="0" hangingPunct="0"/>
            <a:endParaRPr lang="en-US" altLang="en-US" sz="1200" dirty="0">
              <a:solidFill>
                <a:srgbClr val="000000"/>
              </a:solidFill>
              <a:latin typeface="Arial" panose="020B0604020202020204" pitchFamily="34" charset="0"/>
              <a:ea typeface="Calibri" panose="020F0502020204030204" pitchFamily="34" charset="0"/>
            </a:endParaRPr>
          </a:p>
          <a:p>
            <a:pPr eaLnBrk="0" hangingPunct="0"/>
            <a:r>
              <a:rPr lang="en-US" sz="1100" dirty="0">
                <a:solidFill>
                  <a:schemeClr val="accent5">
                    <a:lumMod val="50000"/>
                  </a:schemeClr>
                </a:solidFill>
              </a:rPr>
              <a:t> </a:t>
            </a:r>
            <a:endParaRPr lang="en-US" sz="1100" dirty="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603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TRAVEL</a:t>
            </a:r>
          </a:p>
        </p:txBody>
      </p:sp>
      <p:sp>
        <p:nvSpPr>
          <p:cNvPr id="3" name="Subtitle 2"/>
          <p:cNvSpPr>
            <a:spLocks noGrp="1"/>
          </p:cNvSpPr>
          <p:nvPr>
            <p:ph type="subTitle" idx="1"/>
          </p:nvPr>
        </p:nvSpPr>
        <p:spPr/>
        <p:txBody>
          <a:bodyPr/>
          <a:lstStyle/>
          <a:p>
            <a:r>
              <a:rPr lang="en-US" dirty="0"/>
              <a:t>YEAR END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81000"/>
            <a:ext cx="2857500" cy="1781175"/>
          </a:xfrm>
          <a:prstGeom prst="rect">
            <a:avLst/>
          </a:prstGeom>
        </p:spPr>
      </p:pic>
    </p:spTree>
    <p:extLst>
      <p:ext uri="{BB962C8B-B14F-4D97-AF65-F5344CB8AC3E}">
        <p14:creationId xmlns:p14="http://schemas.microsoft.com/office/powerpoint/2010/main" val="133330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5" name="Rectangle 5"/>
          <p:cNvSpPr>
            <a:spLocks noGrp="1" noChangeArrowheads="1"/>
          </p:cNvSpPr>
          <p:nvPr>
            <p:ph idx="1"/>
          </p:nvPr>
        </p:nvSpPr>
        <p:spPr>
          <a:xfrm>
            <a:off x="951072" y="685800"/>
            <a:ext cx="6858000" cy="5722144"/>
          </a:xfrm>
        </p:spPr>
        <p:txBody>
          <a:bodyPr>
            <a:normAutofit/>
          </a:bodyPr>
          <a:lstStyle/>
          <a:p>
            <a:pPr eaLnBrk="1" hangingPunct="1">
              <a:lnSpc>
                <a:spcPct val="90000"/>
              </a:lnSpc>
              <a:buFontTx/>
              <a:buNone/>
            </a:pPr>
            <a:endParaRPr lang="en-US" sz="2000" dirty="0"/>
          </a:p>
          <a:p>
            <a:pPr eaLnBrk="1" hangingPunct="1">
              <a:lnSpc>
                <a:spcPct val="90000"/>
              </a:lnSpc>
              <a:buFontTx/>
              <a:buNone/>
            </a:pPr>
            <a:endParaRPr lang="en-US" sz="2200" b="1" u="sng" dirty="0"/>
          </a:p>
          <a:p>
            <a:pPr lvl="1" algn="just" eaLnBrk="1" hangingPunct="1">
              <a:lnSpc>
                <a:spcPct val="110000"/>
              </a:lnSpc>
              <a:buClr>
                <a:srgbClr val="FF3300"/>
              </a:buClr>
              <a:buFont typeface="Wingdings" panose="05000000000000000000" pitchFamily="2" charset="2"/>
              <a:buChar char="Ø"/>
            </a:pPr>
            <a:r>
              <a:rPr lang="en-US" sz="2000" b="1" dirty="0">
                <a:solidFill>
                  <a:srgbClr val="FF0000"/>
                </a:solidFill>
              </a:rPr>
              <a:t>All Fiscal Year 2021 County travels need to be closed prior to Wednesday, 9/22/2021.</a:t>
            </a:r>
          </a:p>
          <a:p>
            <a:pPr lvl="1" algn="just" eaLnBrk="1" hangingPunct="1">
              <a:lnSpc>
                <a:spcPct val="110000"/>
              </a:lnSpc>
              <a:buClr>
                <a:srgbClr val="FF3300"/>
              </a:buClr>
              <a:buFont typeface="Wingdings" panose="05000000000000000000" pitchFamily="2" charset="2"/>
              <a:buChar char="Ø"/>
            </a:pPr>
            <a:r>
              <a:rPr lang="en-US" sz="2000" dirty="0"/>
              <a:t>Please forward to AP Finance all Travel Expense Reports (TER) and related supporting documentation.</a:t>
            </a:r>
          </a:p>
          <a:p>
            <a:pPr marL="182880" lvl="1" indent="0" eaLnBrk="1" hangingPunct="1">
              <a:lnSpc>
                <a:spcPct val="110000"/>
              </a:lnSpc>
              <a:buClr>
                <a:srgbClr val="FF3300"/>
              </a:buClr>
              <a:buNone/>
            </a:pPr>
            <a:r>
              <a:rPr lang="en-US" sz="1600" b="1" i="1" dirty="0"/>
              <a:t>We will be sending email reminders by department of pending close-outs by traveler.</a:t>
            </a:r>
          </a:p>
          <a:p>
            <a:pPr marL="393192" lvl="1" indent="0" eaLnBrk="1" hangingPunct="1">
              <a:lnSpc>
                <a:spcPct val="110000"/>
              </a:lnSpc>
              <a:buClr>
                <a:srgbClr val="FF3300"/>
              </a:buClr>
              <a:buNone/>
            </a:pPr>
            <a:endParaRPr lang="en-US" sz="1800" dirty="0"/>
          </a:p>
          <a:p>
            <a:pPr lvl="1" algn="just">
              <a:lnSpc>
                <a:spcPct val="110000"/>
              </a:lnSpc>
              <a:buClr>
                <a:srgbClr val="FF3300"/>
              </a:buClr>
              <a:buFont typeface="Wingdings" panose="05000000000000000000" pitchFamily="2" charset="2"/>
              <a:buChar char="Ø"/>
            </a:pPr>
            <a:r>
              <a:rPr lang="en-US" sz="2000" dirty="0"/>
              <a:t>Travels occurring on/or before September 30, place a 2021 notation on Travel Request Form (TRF) and/or on Travel Expense Reports (TER) if “old year” expense (FYE 2021) or “new year” expense (FYE 2022), for proper posting of expenditure.</a:t>
            </a:r>
          </a:p>
          <a:p>
            <a:pPr lvl="1" eaLnBrk="1" hangingPunct="1">
              <a:lnSpc>
                <a:spcPct val="110000"/>
              </a:lnSpc>
              <a:buClr>
                <a:srgbClr val="FF3300"/>
              </a:buClr>
              <a:buFontTx/>
              <a:buNone/>
            </a:pPr>
            <a:endParaRPr lang="en-US" sz="2000" b="1" dirty="0"/>
          </a:p>
        </p:txBody>
      </p:sp>
      <p:sp>
        <p:nvSpPr>
          <p:cNvPr id="116737" name="Footer Placeholder 4"/>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116738"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E3454B-AE03-49E9-8BC0-3D9D8F731B99}"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92162" name="Rectangle 2"/>
          <p:cNvSpPr>
            <a:spLocks noGrp="1" noChangeArrowheads="1"/>
          </p:cNvSpPr>
          <p:nvPr>
            <p:ph type="title"/>
          </p:nvPr>
        </p:nvSpPr>
        <p:spPr>
          <a:xfrm>
            <a:off x="685800" y="76200"/>
            <a:ext cx="7772400" cy="838200"/>
          </a:xfrm>
        </p:spPr>
        <p:txBody>
          <a:bodyPr>
            <a:noAutofit/>
          </a:bodyPr>
          <a:lstStyle/>
          <a:p>
            <a:pPr algn="ctr" eaLnBrk="1" hangingPunct="1"/>
            <a:r>
              <a:rPr lang="en-US" sz="3200" dirty="0">
                <a:solidFill>
                  <a:schemeClr val="accent5">
                    <a:lumMod val="50000"/>
                  </a:schemeClr>
                </a:solidFill>
              </a:rPr>
              <a:t>2021 Year-End Travel Deadlines</a:t>
            </a:r>
          </a:p>
        </p:txBody>
      </p:sp>
    </p:spTree>
    <p:extLst>
      <p:ext uri="{BB962C8B-B14F-4D97-AF65-F5344CB8AC3E}">
        <p14:creationId xmlns:p14="http://schemas.microsoft.com/office/powerpoint/2010/main" val="107089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p:cTn id="7" dur="500" fill="hold"/>
                                        <p:tgtEl>
                                          <p:spTgt spid="92162"/>
                                        </p:tgtEl>
                                        <p:attrNameLst>
                                          <p:attrName>ppt_w</p:attrName>
                                        </p:attrNameLst>
                                      </p:cBhvr>
                                      <p:tavLst>
                                        <p:tav tm="0">
                                          <p:val>
                                            <p:fltVal val="0"/>
                                          </p:val>
                                        </p:tav>
                                        <p:tav tm="100000">
                                          <p:val>
                                            <p:strVal val="#ppt_w"/>
                                          </p:val>
                                        </p:tav>
                                      </p:tavLst>
                                    </p:anim>
                                    <p:anim calcmode="lin" valueType="num">
                                      <p:cBhvr>
                                        <p:cTn id="8" dur="500" fill="hold"/>
                                        <p:tgtEl>
                                          <p:spTgt spid="92162"/>
                                        </p:tgtEl>
                                        <p:attrNameLst>
                                          <p:attrName>ppt_h</p:attrName>
                                        </p:attrNameLst>
                                      </p:cBhvr>
                                      <p:tavLst>
                                        <p:tav tm="0">
                                          <p:val>
                                            <p:fltVal val="0"/>
                                          </p:val>
                                        </p:tav>
                                        <p:tav tm="100000">
                                          <p:val>
                                            <p:strVal val="#ppt_h"/>
                                          </p:val>
                                        </p:tav>
                                      </p:tavLst>
                                    </p:anim>
                                    <p:animEffect transition="in" filter="fade">
                                      <p:cBhvr>
                                        <p:cTn id="9" dur="500"/>
                                        <p:tgtEl>
                                          <p:spTgt spid="9216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2165">
                                            <p:txEl>
                                              <p:pRg st="2" end="2"/>
                                            </p:txEl>
                                          </p:spTgt>
                                        </p:tgtEl>
                                        <p:attrNameLst>
                                          <p:attrName>style.visibility</p:attrName>
                                        </p:attrNameLst>
                                      </p:cBhvr>
                                      <p:to>
                                        <p:strVal val="visible"/>
                                      </p:to>
                                    </p:set>
                                    <p:animEffect transition="in" filter="fade">
                                      <p:cBhvr>
                                        <p:cTn id="14" dur="1000">
                                          <p:stCondLst>
                                            <p:cond delay="0"/>
                                          </p:stCondLst>
                                        </p:cTn>
                                        <p:tgtEl>
                                          <p:spTgt spid="92165">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2165">
                                            <p:txEl>
                                              <p:pRg st="3" end="3"/>
                                            </p:txEl>
                                          </p:spTgt>
                                        </p:tgtEl>
                                        <p:attrNameLst>
                                          <p:attrName>style.visibility</p:attrName>
                                        </p:attrNameLst>
                                      </p:cBhvr>
                                      <p:to>
                                        <p:strVal val="visible"/>
                                      </p:to>
                                    </p:set>
                                    <p:animEffect transition="in" filter="fade">
                                      <p:cBhvr>
                                        <p:cTn id="17" dur="1000">
                                          <p:stCondLst>
                                            <p:cond delay="0"/>
                                          </p:stCondLst>
                                        </p:cTn>
                                        <p:tgtEl>
                                          <p:spTgt spid="92165">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2165">
                                            <p:txEl>
                                              <p:pRg st="4" end="4"/>
                                            </p:txEl>
                                          </p:spTgt>
                                        </p:tgtEl>
                                        <p:attrNameLst>
                                          <p:attrName>style.visibility</p:attrName>
                                        </p:attrNameLst>
                                      </p:cBhvr>
                                      <p:to>
                                        <p:strVal val="visible"/>
                                      </p:to>
                                    </p:set>
                                    <p:animEffect transition="in" filter="fade">
                                      <p:cBhvr>
                                        <p:cTn id="20" dur="1000">
                                          <p:stCondLst>
                                            <p:cond delay="0"/>
                                          </p:stCondLst>
                                        </p:cTn>
                                        <p:tgtEl>
                                          <p:spTgt spid="92165">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165">
                                            <p:txEl>
                                              <p:pRg st="6" end="6"/>
                                            </p:txEl>
                                          </p:spTgt>
                                        </p:tgtEl>
                                        <p:attrNameLst>
                                          <p:attrName>style.visibility</p:attrName>
                                        </p:attrNameLst>
                                      </p:cBhvr>
                                      <p:to>
                                        <p:strVal val="visible"/>
                                      </p:to>
                                    </p:set>
                                    <p:animEffect transition="in" filter="fade">
                                      <p:cBhvr>
                                        <p:cTn id="23" dur="1000">
                                          <p:stCondLst>
                                            <p:cond delay="0"/>
                                          </p:stCondLst>
                                        </p:cTn>
                                        <p:tgtEl>
                                          <p:spTgt spid="921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build="p"/>
      <p:bldP spid="921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6946"/>
            <a:ext cx="8229600" cy="4525963"/>
          </a:xfrm>
        </p:spPr>
        <p:txBody>
          <a:bodyPr>
            <a:normAutofit fontScale="92500" lnSpcReduction="20000"/>
          </a:bodyPr>
          <a:lstStyle/>
          <a:p>
            <a:pPr algn="just"/>
            <a:r>
              <a:rPr lang="en-US" sz="1800" b="1" u="sng" dirty="0"/>
              <a:t>Conference hotel exceeding the daily maximum </a:t>
            </a:r>
            <a:r>
              <a:rPr lang="en-US" sz="1800" dirty="0"/>
              <a:t>- Allowable lodging rate may be exceeded; however, proof of such destination must be attached to travel request. </a:t>
            </a:r>
            <a:r>
              <a:rPr lang="en-US" sz="1800" dirty="0">
                <a:solidFill>
                  <a:srgbClr val="FF0000"/>
                </a:solidFill>
              </a:rPr>
              <a:t>If it is not a conference hotel and rate exceeds the maximum allowable lodging, </a:t>
            </a:r>
            <a:r>
              <a:rPr lang="en-US" sz="1800" b="1" dirty="0">
                <a:solidFill>
                  <a:srgbClr val="FF0000"/>
                </a:solidFill>
              </a:rPr>
              <a:t>a written justification </a:t>
            </a:r>
            <a:r>
              <a:rPr lang="en-US" sz="1800" dirty="0"/>
              <a:t>provided by the Department Director or designee needs to be attached to the traveler’s Travel Request Form (TRF) stating why it is in the best interest of the County to pay for the excess rate and have the traveler stay at selected hotel.</a:t>
            </a:r>
          </a:p>
          <a:p>
            <a:pPr algn="just"/>
            <a:r>
              <a:rPr lang="en-US" sz="1800" b="1" u="sng" dirty="0"/>
              <a:t>Definition of MDC Immediate Vicinity </a:t>
            </a:r>
            <a:r>
              <a:rPr lang="en-US" sz="1800" dirty="0"/>
              <a:t>- Lodging expense reimbursement are not provided for travel within the immediate vicinity of Miami Dade County, defined as the </a:t>
            </a:r>
            <a:r>
              <a:rPr lang="en-US" sz="1800" dirty="0">
                <a:solidFill>
                  <a:srgbClr val="FF0000"/>
                </a:solidFill>
              </a:rPr>
              <a:t>area between West Palm Beach and Marathon Key. </a:t>
            </a:r>
          </a:p>
          <a:p>
            <a:pPr algn="just"/>
            <a:r>
              <a:rPr lang="en-US" sz="1800" b="1" u="sng" dirty="0"/>
              <a:t>Approvals </a:t>
            </a:r>
            <a:r>
              <a:rPr lang="en-US" sz="1800" dirty="0"/>
              <a:t>- Travel for employees must be authorized by the Department </a:t>
            </a:r>
            <a:r>
              <a:rPr lang="en-US" sz="1800" dirty="0">
                <a:solidFill>
                  <a:srgbClr val="FF0000"/>
                </a:solidFill>
              </a:rPr>
              <a:t>Directors or designee. </a:t>
            </a:r>
            <a:r>
              <a:rPr lang="en-US" sz="1800" dirty="0"/>
              <a:t>Proof of available travel </a:t>
            </a:r>
            <a:r>
              <a:rPr lang="en-US" sz="1800" dirty="0">
                <a:solidFill>
                  <a:srgbClr val="FF0000"/>
                </a:solidFill>
              </a:rPr>
              <a:t>budget funds </a:t>
            </a:r>
            <a:r>
              <a:rPr lang="en-US" sz="1800" dirty="0"/>
              <a:t>must be provided. If  budget is not available, the travel request form must also be authorized by the department’s Budget Analyst in OMB before  TRF can be routed for final approval to the Mayor’s Office.</a:t>
            </a:r>
          </a:p>
          <a:p>
            <a:pPr algn="just"/>
            <a:r>
              <a:rPr lang="en-US" sz="1800" b="1" u="sng" dirty="0"/>
              <a:t>Approval &amp; Submittal </a:t>
            </a:r>
            <a:r>
              <a:rPr lang="en-US" sz="1800" dirty="0"/>
              <a:t>-Travel Request Forms </a:t>
            </a:r>
            <a:r>
              <a:rPr lang="en-US" sz="1800" b="1" dirty="0">
                <a:solidFill>
                  <a:srgbClr val="FF0000"/>
                </a:solidFill>
              </a:rPr>
              <a:t>must</a:t>
            </a:r>
            <a:r>
              <a:rPr lang="en-US" sz="1800" dirty="0">
                <a:solidFill>
                  <a:srgbClr val="FF0000"/>
                </a:solidFill>
              </a:rPr>
              <a:t> be approved and submitted before travel</a:t>
            </a:r>
            <a:r>
              <a:rPr lang="en-US" sz="1800" dirty="0"/>
              <a:t> occurs and/or charges are incurred on the County’s Travel Card. </a:t>
            </a:r>
          </a:p>
          <a:p>
            <a:pPr algn="just"/>
            <a:r>
              <a:rPr lang="en-US" sz="1800" dirty="0"/>
              <a:t>Electronic approvals/signatures are currently accepted.</a:t>
            </a:r>
          </a:p>
          <a:p>
            <a:endParaRPr lang="en-US" sz="1800" dirty="0"/>
          </a:p>
          <a:p>
            <a:endParaRPr lang="en-US" dirty="0"/>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itle 4"/>
          <p:cNvSpPr>
            <a:spLocks noGrp="1"/>
          </p:cNvSpPr>
          <p:nvPr>
            <p:ph type="title"/>
          </p:nvPr>
        </p:nvSpPr>
        <p:spPr/>
        <p:txBody>
          <a:bodyPr>
            <a:normAutofit/>
          </a:bodyPr>
          <a:lstStyle/>
          <a:p>
            <a:pPr algn="ctr"/>
            <a:r>
              <a:rPr lang="en-US" sz="3200" dirty="0"/>
              <a:t>Travel Policy &amp; Procedures </a:t>
            </a:r>
            <a:br>
              <a:rPr lang="en-US" sz="3200" dirty="0"/>
            </a:br>
            <a:r>
              <a:rPr lang="en-US" sz="3200" dirty="0"/>
              <a:t> </a:t>
            </a:r>
            <a:r>
              <a:rPr lang="en-US" sz="2800" dirty="0"/>
              <a:t>Key Reminders</a:t>
            </a:r>
          </a:p>
        </p:txBody>
      </p:sp>
    </p:spTree>
    <p:extLst>
      <p:ext uri="{BB962C8B-B14F-4D97-AF65-F5344CB8AC3E}">
        <p14:creationId xmlns:p14="http://schemas.microsoft.com/office/powerpoint/2010/main" val="142087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rmAutofit fontScale="85000" lnSpcReduction="20000"/>
          </a:bodyPr>
          <a:lstStyle/>
          <a:p>
            <a:endParaRPr lang="en-US" sz="1800" dirty="0"/>
          </a:p>
          <a:p>
            <a:r>
              <a:rPr lang="en-US" sz="1800" b="1" u="sng" dirty="0"/>
              <a:t>Travel agent fees </a:t>
            </a:r>
            <a:r>
              <a:rPr lang="en-US" sz="1800" b="1" dirty="0"/>
              <a:t> </a:t>
            </a:r>
            <a:r>
              <a:rPr lang="en-US" sz="1800" dirty="0"/>
              <a:t>- are </a:t>
            </a:r>
            <a:r>
              <a:rPr lang="en-US" sz="1800" b="1" dirty="0"/>
              <a:t>NOT</a:t>
            </a:r>
            <a:r>
              <a:rPr lang="en-US" sz="1800" dirty="0"/>
              <a:t> reimbursable expenses (except in extreme and unusual cases, which must be accompanied by a memo signed by the Department Director stating the saving and benefits to the County)</a:t>
            </a:r>
          </a:p>
          <a:p>
            <a:r>
              <a:rPr lang="en-US" sz="1800" dirty="0"/>
              <a:t>All TRF submitted to Finance must include </a:t>
            </a:r>
            <a:r>
              <a:rPr lang="en-US" sz="1800" b="1" u="sng" dirty="0"/>
              <a:t>proof of three airfare quotes </a:t>
            </a:r>
            <a:r>
              <a:rPr lang="en-US" sz="1800" dirty="0"/>
              <a:t>demonstrating that the most economical fare was purchased.</a:t>
            </a:r>
          </a:p>
          <a:p>
            <a:r>
              <a:rPr lang="en-US" sz="1800" dirty="0"/>
              <a:t>Purchase of the </a:t>
            </a:r>
            <a:r>
              <a:rPr lang="en-US" sz="1800" b="1" u="sng" dirty="0"/>
              <a:t>Collision Damage Waiver insurance </a:t>
            </a:r>
            <a:r>
              <a:rPr lang="en-US" sz="1800" dirty="0"/>
              <a:t>is required on rental vehicles.</a:t>
            </a:r>
          </a:p>
          <a:p>
            <a:r>
              <a:rPr lang="en-US" sz="1800" b="1" u="sng" dirty="0"/>
              <a:t>Travel expenditures not allowed include but are not limited to </a:t>
            </a:r>
            <a:r>
              <a:rPr lang="en-US" sz="1800" dirty="0"/>
              <a:t>- seat upgrades and/or seat reservations, airline upgrades, tips, porter charges, valet parking, etc. (Refer to pg. 46 of the Travel Policy and Procedures for further guidance)</a:t>
            </a:r>
          </a:p>
          <a:p>
            <a:r>
              <a:rPr lang="en-US" sz="1800" dirty="0"/>
              <a:t>INFORMS Chart Fields: To avoid delays on processing Travel requests, the forms </a:t>
            </a:r>
            <a:r>
              <a:rPr lang="en-US" sz="1800" dirty="0">
                <a:solidFill>
                  <a:srgbClr val="FF0000"/>
                </a:solidFill>
              </a:rPr>
              <a:t>must come accompanied with the appropriate chart fields.</a:t>
            </a:r>
          </a:p>
          <a:p>
            <a:pPr marL="109728" indent="0">
              <a:buNone/>
            </a:pPr>
            <a:endParaRPr lang="en-US" sz="1800" dirty="0">
              <a:solidFill>
                <a:srgbClr val="FF0000"/>
              </a:solidFill>
            </a:endParaRPr>
          </a:p>
          <a:p>
            <a:pPr>
              <a:buFont typeface="Lucida Sans Unicode" panose="020B0602030504020204" pitchFamily="34" charset="0"/>
              <a:buChar char="▶"/>
            </a:pPr>
            <a:r>
              <a:rPr lang="en-US" sz="1800" dirty="0"/>
              <a:t>For travel related inquiry/request, email </a:t>
            </a:r>
            <a:r>
              <a:rPr lang="en-US" sz="1800" dirty="0">
                <a:solidFill>
                  <a:srgbClr val="FF0000"/>
                </a:solidFill>
              </a:rPr>
              <a:t>(FIN) Travel Group.</a:t>
            </a:r>
          </a:p>
          <a:p>
            <a:pPr marL="109728" indent="0">
              <a:buNone/>
            </a:pPr>
            <a:endParaRPr lang="en-US" sz="1800" dirty="0">
              <a:solidFill>
                <a:srgbClr val="FF0000"/>
              </a:solidFill>
            </a:endParaRPr>
          </a:p>
          <a:p>
            <a:pPr>
              <a:buFont typeface="Lucida Sans Unicode" panose="020B0602030504020204" pitchFamily="34" charset="0"/>
              <a:buChar char="▶"/>
            </a:pPr>
            <a:r>
              <a:rPr lang="en-US" sz="1800" dirty="0"/>
              <a:t>Travel Policy and Procedures can be found at:</a:t>
            </a:r>
          </a:p>
          <a:p>
            <a:pPr marL="109728" indent="0">
              <a:buNone/>
            </a:pPr>
            <a:endParaRPr lang="en-US" sz="1800" u="sng" dirty="0">
              <a:hlinkClick r:id="rId2"/>
            </a:endParaRPr>
          </a:p>
          <a:p>
            <a:pPr marL="109728" indent="0">
              <a:buNone/>
            </a:pPr>
            <a:r>
              <a:rPr lang="en-US" sz="1600" u="sng" dirty="0">
                <a:hlinkClick r:id="rId2"/>
              </a:rPr>
              <a:t>http://intra.miamidade.gov/managementandbudget/procedures.asp</a:t>
            </a:r>
            <a:r>
              <a:rPr lang="en-US" sz="1600" dirty="0"/>
              <a:t>  </a:t>
            </a:r>
          </a:p>
          <a:p>
            <a:pPr marL="109728" indent="0">
              <a:buNone/>
            </a:pPr>
            <a:endParaRPr lang="en-US" sz="1800" dirty="0"/>
          </a:p>
          <a:p>
            <a:pPr>
              <a:buNone/>
            </a:pPr>
            <a:endParaRPr lang="en-US" sz="1800" dirty="0"/>
          </a:p>
          <a:p>
            <a:endParaRPr lang="en-US" sz="1800" dirty="0"/>
          </a:p>
          <a:p>
            <a:endParaRPr lang="en-US" dirty="0"/>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itle 4"/>
          <p:cNvSpPr>
            <a:spLocks noGrp="1"/>
          </p:cNvSpPr>
          <p:nvPr>
            <p:ph type="title"/>
          </p:nvPr>
        </p:nvSpPr>
        <p:spPr/>
        <p:txBody>
          <a:bodyPr>
            <a:normAutofit fontScale="90000"/>
          </a:bodyPr>
          <a:lstStyle/>
          <a:p>
            <a:pPr algn="ctr"/>
            <a:r>
              <a:rPr lang="en-US" sz="4400" dirty="0"/>
              <a:t>Travel Policy &amp; Procedures </a:t>
            </a:r>
            <a:br>
              <a:rPr lang="en-US" sz="4400" dirty="0"/>
            </a:br>
            <a:r>
              <a:rPr lang="en-US" sz="4400" dirty="0"/>
              <a:t> </a:t>
            </a:r>
            <a:r>
              <a:rPr lang="en-US" sz="4000" dirty="0"/>
              <a:t>Key Reminders</a:t>
            </a:r>
          </a:p>
        </p:txBody>
      </p:sp>
    </p:spTree>
    <p:extLst>
      <p:ext uri="{BB962C8B-B14F-4D97-AF65-F5344CB8AC3E}">
        <p14:creationId xmlns:p14="http://schemas.microsoft.com/office/powerpoint/2010/main" val="5669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rmAutofit/>
          </a:bodyPr>
          <a:lstStyle/>
          <a:p>
            <a:endParaRPr lang="en-US" sz="1800" dirty="0">
              <a:solidFill>
                <a:srgbClr val="FF0000"/>
              </a:solidFill>
            </a:endParaRPr>
          </a:p>
          <a:p>
            <a:r>
              <a:rPr lang="en-US" sz="1800" dirty="0"/>
              <a:t>Experienced staff is retiring and the duties to prepare travels are distributed among several staff. </a:t>
            </a:r>
          </a:p>
          <a:p>
            <a:pPr marL="109728" indent="0">
              <a:buNone/>
            </a:pPr>
            <a:endParaRPr lang="en-US" sz="1800" dirty="0"/>
          </a:p>
          <a:p>
            <a:r>
              <a:rPr lang="en-US" sz="1800" dirty="0"/>
              <a:t>Recommendation: designate one (or two for backup) individuals at the department level to prepare travels. Please refrain from designating  too many travel liaisons.</a:t>
            </a:r>
          </a:p>
          <a:p>
            <a:pPr marL="109728" indent="0">
              <a:buNone/>
            </a:pPr>
            <a:endParaRPr lang="en-US" sz="1800" dirty="0"/>
          </a:p>
          <a:p>
            <a:r>
              <a:rPr lang="en-US" sz="1800" dirty="0"/>
              <a:t>To reduce the number of errors: training, training, training…</a:t>
            </a:r>
          </a:p>
          <a:p>
            <a:pPr marL="109728" indent="0">
              <a:buNone/>
            </a:pPr>
            <a:endParaRPr lang="en-US" sz="1800" dirty="0"/>
          </a:p>
          <a:p>
            <a:r>
              <a:rPr lang="en-US" sz="1800" dirty="0"/>
              <a:t>Risk of duplicating payments if registrations are submitted through the travel package and then paid again as a Payment Request on INFORMS or through the P-Card.</a:t>
            </a:r>
          </a:p>
          <a:p>
            <a:endParaRPr lang="en-US" sz="1800" dirty="0"/>
          </a:p>
          <a:p>
            <a:endParaRPr lang="en-US" dirty="0"/>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itle 4"/>
          <p:cNvSpPr>
            <a:spLocks noGrp="1"/>
          </p:cNvSpPr>
          <p:nvPr>
            <p:ph type="title"/>
          </p:nvPr>
        </p:nvSpPr>
        <p:spPr/>
        <p:txBody>
          <a:bodyPr>
            <a:normAutofit fontScale="90000"/>
          </a:bodyPr>
          <a:lstStyle/>
          <a:p>
            <a:pPr algn="ctr"/>
            <a:r>
              <a:rPr lang="en-US" sz="4400" dirty="0"/>
              <a:t>Travel Policy &amp; Procedures  </a:t>
            </a:r>
            <a:br>
              <a:rPr lang="en-US" sz="4400" dirty="0"/>
            </a:br>
            <a:r>
              <a:rPr lang="en-US" sz="3600" dirty="0"/>
              <a:t>Issues Delaying Processing Travels</a:t>
            </a:r>
          </a:p>
        </p:txBody>
      </p:sp>
    </p:spTree>
    <p:extLst>
      <p:ext uri="{BB962C8B-B14F-4D97-AF65-F5344CB8AC3E}">
        <p14:creationId xmlns:p14="http://schemas.microsoft.com/office/powerpoint/2010/main" val="32071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US" dirty="0"/>
            </a:br>
            <a:br>
              <a:rPr lang="en-US" dirty="0"/>
            </a:br>
            <a:r>
              <a:rPr lang="en-US" dirty="0"/>
              <a:t>Purchasing/Travel</a:t>
            </a:r>
            <a:br>
              <a:rPr lang="en-US" dirty="0"/>
            </a:br>
            <a:r>
              <a:rPr lang="en-US" dirty="0"/>
              <a:t>Cards</a:t>
            </a:r>
          </a:p>
        </p:txBody>
      </p:sp>
      <p:sp>
        <p:nvSpPr>
          <p:cNvPr id="3" name="Subtitle 2"/>
          <p:cNvSpPr>
            <a:spLocks noGrp="1"/>
          </p:cNvSpPr>
          <p:nvPr>
            <p:ph type="subTitle" idx="1"/>
          </p:nvPr>
        </p:nvSpPr>
        <p:spPr/>
        <p:txBody>
          <a:bodyPr/>
          <a:lstStyle/>
          <a:p>
            <a:r>
              <a:rPr lang="en-US" b="1" dirty="0"/>
              <a:t>Year End 2021</a:t>
            </a:r>
          </a:p>
          <a:p>
            <a:endParaRPr lang="en-US" b="1" dirty="0"/>
          </a:p>
        </p:txBody>
      </p:sp>
      <p:sp>
        <p:nvSpPr>
          <p:cNvPr id="4" name="Footer Placeholder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4F81BD">
                    <a:tint val="20000"/>
                  </a:srgbClr>
                </a:solidFill>
                <a:effectLst/>
                <a:uLnTx/>
                <a:uFillTx/>
                <a:latin typeface="Times New Roman" pitchFamily="18" charset="0"/>
                <a:ea typeface="+mn-ea"/>
                <a:cs typeface="+mn-cs"/>
              </a:rPr>
              <a:t>Miami-Dade Finance Department</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8559AF-0FB8-49FE-AD51-99AFC54660B6}" type="slidenum">
              <a:rPr kumimoji="0" lang="en-US" sz="1000" b="0"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382097">
            <a:off x="6390453" y="435898"/>
            <a:ext cx="1198761" cy="1254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12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109728" indent="0">
              <a:buNone/>
            </a:pPr>
            <a:endParaRPr lang="en-US" dirty="0"/>
          </a:p>
          <a:p>
            <a:pPr marL="109728" indent="0">
              <a:buNone/>
            </a:pPr>
            <a:endParaRPr lang="en-US" dirty="0"/>
          </a:p>
          <a:p>
            <a:r>
              <a:rPr lang="en-US" dirty="0"/>
              <a:t>Welcome</a:t>
            </a:r>
          </a:p>
          <a:p>
            <a:pPr marL="109728" indent="0">
              <a:buNone/>
            </a:pPr>
            <a:endParaRPr lang="en-US" dirty="0"/>
          </a:p>
          <a:p>
            <a:r>
              <a:rPr lang="en-US" dirty="0"/>
              <a:t>Working From Home</a:t>
            </a:r>
          </a:p>
          <a:p>
            <a:pPr marL="109728" indent="0">
              <a:buNone/>
            </a:pPr>
            <a:endParaRPr lang="en-US" b="1" dirty="0"/>
          </a:p>
          <a:p>
            <a:r>
              <a:rPr lang="en-US" dirty="0"/>
              <a:t>Limited Staff at the Office MON-FRI</a:t>
            </a:r>
          </a:p>
          <a:p>
            <a:pPr marL="109728" indent="0">
              <a:buNone/>
            </a:pPr>
            <a:endParaRPr lang="en-US" dirty="0"/>
          </a:p>
          <a:p>
            <a:r>
              <a:rPr lang="en-US" dirty="0"/>
              <a:t>Official Days for Pickups – TUES &amp; THUR</a:t>
            </a:r>
          </a:p>
          <a:p>
            <a:pPr marL="109728" indent="0">
              <a:buNone/>
            </a:pPr>
            <a:endParaRPr lang="en-US" dirty="0"/>
          </a:p>
          <a:p>
            <a:r>
              <a:rPr lang="en-US" dirty="0"/>
              <a:t>Official Days for Cashiering Services – TUES &amp; THUR</a:t>
            </a:r>
          </a:p>
          <a:p>
            <a:pPr marL="109728" indent="0">
              <a:buNone/>
            </a:pPr>
            <a:endParaRPr lang="en-US" dirty="0"/>
          </a:p>
          <a:p>
            <a:r>
              <a:rPr lang="en-US" dirty="0"/>
              <a:t>Payment Runs:</a:t>
            </a:r>
          </a:p>
          <a:p>
            <a:pPr marL="109728" indent="0">
              <a:buNone/>
            </a:pPr>
            <a:r>
              <a:rPr lang="en-US" dirty="0"/>
              <a:t>	ACH – MON thru FRI</a:t>
            </a:r>
          </a:p>
          <a:p>
            <a:pPr marL="109728" indent="0">
              <a:buNone/>
            </a:pPr>
            <a:r>
              <a:rPr lang="en-US" dirty="0"/>
              <a:t>	CHECKS GOA – TUES &amp; THUR</a:t>
            </a:r>
          </a:p>
          <a:p>
            <a:pPr marL="109728" indent="0">
              <a:buNone/>
            </a:pPr>
            <a:r>
              <a:rPr lang="en-US" dirty="0"/>
              <a:t>	CHECKS SSC - WED</a:t>
            </a:r>
            <a:br>
              <a:rPr lang="en-US" dirty="0"/>
            </a:br>
            <a:br>
              <a:rPr lang="en-US" dirty="0"/>
            </a:br>
            <a:br>
              <a:rPr lang="en-US" dirty="0"/>
            </a:br>
            <a:br>
              <a:rPr lang="en-US" dirty="0"/>
            </a:br>
            <a:br>
              <a:rPr lang="en-US" dirty="0"/>
            </a:br>
            <a:br>
              <a:rPr lang="en-US" dirty="0"/>
            </a:br>
            <a:br>
              <a:rPr lang="en-US" dirty="0"/>
            </a:br>
            <a:endParaRPr lang="en-US" dirty="0"/>
          </a:p>
          <a:p>
            <a:pPr marL="109728" indent="0">
              <a:buNone/>
            </a:pPr>
            <a:endParaRPr lang="en-US" dirty="0"/>
          </a:p>
          <a:p>
            <a:endParaRPr lang="en-US" dirty="0"/>
          </a:p>
          <a:p>
            <a:endParaRPr lang="en-US" dirty="0"/>
          </a:p>
          <a:p>
            <a:endParaRPr lang="en-US" dirty="0"/>
          </a:p>
          <a:p>
            <a:pPr marL="109728" indent="0">
              <a:buNone/>
            </a:pPr>
            <a:endParaRPr lang="en-US" dirty="0"/>
          </a:p>
          <a:p>
            <a:pPr lvl="1"/>
            <a:endParaRPr lang="en-US" dirty="0"/>
          </a:p>
          <a:p>
            <a:pPr lvl="1"/>
            <a:endParaRPr lang="en-US" dirty="0"/>
          </a:p>
          <a:p>
            <a:pPr lvl="1"/>
            <a:endParaRPr lang="en-US" dirty="0"/>
          </a:p>
        </p:txBody>
      </p:sp>
      <p:sp>
        <p:nvSpPr>
          <p:cNvPr id="3" name="Footer Placeholder 2"/>
          <p:cNvSpPr>
            <a:spLocks noGrp="1"/>
          </p:cNvSpPr>
          <p:nvPr>
            <p:ph type="ftr" sz="quarter" idx="11"/>
          </p:nvPr>
        </p:nvSpPr>
        <p:spPr/>
        <p:txBody>
          <a:bodyPr/>
          <a:lstStyle/>
          <a:p>
            <a:pPr>
              <a:defRPr/>
            </a:pPr>
            <a:r>
              <a:rPr lang="en-US" dirty="0"/>
              <a:t>Miami-Dade Finance Department</a:t>
            </a:r>
          </a:p>
        </p:txBody>
      </p:sp>
      <p:sp>
        <p:nvSpPr>
          <p:cNvPr id="4" name="Slide Number Placeholder 3"/>
          <p:cNvSpPr>
            <a:spLocks noGrp="1"/>
          </p:cNvSpPr>
          <p:nvPr>
            <p:ph type="sldNum" sz="quarter" idx="12"/>
          </p:nvPr>
        </p:nvSpPr>
        <p:spPr/>
        <p:txBody>
          <a:bodyPr/>
          <a:lstStyle/>
          <a:p>
            <a:pPr>
              <a:defRPr/>
            </a:pPr>
            <a:fld id="{492661EC-E0B5-4F40-B7D9-EFB197B3666C}" type="slidenum">
              <a:rPr lang="en-US" smtClean="0"/>
              <a:pPr>
                <a:defRPr/>
              </a:pPr>
              <a:t>3</a:t>
            </a:fld>
            <a:endParaRPr lang="en-US" dirty="0"/>
          </a:p>
        </p:txBody>
      </p:sp>
      <p:sp>
        <p:nvSpPr>
          <p:cNvPr id="5" name="Title 4"/>
          <p:cNvSpPr>
            <a:spLocks noGrp="1"/>
          </p:cNvSpPr>
          <p:nvPr>
            <p:ph type="title"/>
          </p:nvPr>
        </p:nvSpPr>
        <p:spPr/>
        <p:txBody>
          <a:bodyPr>
            <a:normAutofit fontScale="90000"/>
          </a:bodyPr>
          <a:lstStyle/>
          <a:p>
            <a:pPr algn="ctr"/>
            <a:r>
              <a:rPr lang="en-US" dirty="0"/>
              <a:t>2021 Year-End Presentation</a:t>
            </a:r>
            <a:br>
              <a:rPr lang="en-US" dirty="0"/>
            </a:br>
            <a:r>
              <a:rPr lang="en-US" dirty="0"/>
              <a:t>Introduction</a:t>
            </a:r>
          </a:p>
        </p:txBody>
      </p:sp>
    </p:spTree>
    <p:extLst>
      <p:ext uri="{BB962C8B-B14F-4D97-AF65-F5344CB8AC3E}">
        <p14:creationId xmlns:p14="http://schemas.microsoft.com/office/powerpoint/2010/main" val="20470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sz="1800" u="sng" dirty="0"/>
              <a:t>Certain types of </a:t>
            </a:r>
            <a:r>
              <a:rPr lang="en-US" sz="1800" u="sng" dirty="0">
                <a:solidFill>
                  <a:srgbClr val="FF0000"/>
                </a:solidFill>
              </a:rPr>
              <a:t>purchases</a:t>
            </a:r>
            <a:r>
              <a:rPr lang="en-US" sz="1800" u="sng" dirty="0"/>
              <a:t> are </a:t>
            </a:r>
            <a:r>
              <a:rPr lang="en-US" sz="1800" u="sng" dirty="0">
                <a:solidFill>
                  <a:srgbClr val="FF0000"/>
                </a:solidFill>
              </a:rPr>
              <a:t>strictly prohibited </a:t>
            </a:r>
            <a:r>
              <a:rPr lang="en-US" sz="1800" u="sng" dirty="0"/>
              <a:t>by the P-Card policy. Such purchases include, but are not limited to:</a:t>
            </a:r>
          </a:p>
          <a:p>
            <a:pPr marL="109728" indent="0">
              <a:buNone/>
            </a:pPr>
            <a:endParaRPr lang="en-US" sz="1800" dirty="0"/>
          </a:p>
          <a:p>
            <a:pPr>
              <a:buClr>
                <a:srgbClr val="FF0000"/>
              </a:buClr>
              <a:buFont typeface="Lucida Sans Unicode" panose="020B0602030504020204" pitchFamily="34" charset="0"/>
              <a:buChar char="▶"/>
            </a:pPr>
            <a:r>
              <a:rPr lang="en-US" sz="1600" dirty="0"/>
              <a:t>Personal purchases of any kind (personal purchases are defined as purchases of goods or services intended for non-work related use or use other than for official County business) </a:t>
            </a:r>
          </a:p>
          <a:p>
            <a:pPr>
              <a:buClr>
                <a:srgbClr val="FF0000"/>
              </a:buClr>
              <a:buFont typeface="Lucida Sans Unicode" panose="020B0602030504020204" pitchFamily="34" charset="0"/>
              <a:buChar char="▶"/>
            </a:pPr>
            <a:r>
              <a:rPr lang="en-US" sz="1600" dirty="0"/>
              <a:t>Donations or gifts to a charity, gift to an entity, floral arrangements or  political contribution. </a:t>
            </a:r>
          </a:p>
          <a:p>
            <a:pPr>
              <a:buClr>
                <a:srgbClr val="FF0000"/>
              </a:buClr>
              <a:buFont typeface="Lucida Sans Unicode" panose="020B0602030504020204" pitchFamily="34" charset="0"/>
              <a:buChar char="▶"/>
            </a:pPr>
            <a:r>
              <a:rPr lang="en-US" sz="1600" dirty="0"/>
              <a:t>Fuel for personal cars, since use of personal vehicle expenses are compensated via mileage reimbursement, in accordance with A.O. 6-3. </a:t>
            </a:r>
          </a:p>
          <a:p>
            <a:pPr>
              <a:buClr>
                <a:srgbClr val="FF0000"/>
              </a:buClr>
              <a:buFont typeface="Lucida Sans Unicode" panose="020B0602030504020204" pitchFamily="34" charset="0"/>
              <a:buChar char="▶"/>
            </a:pPr>
            <a:r>
              <a:rPr lang="en-US" sz="1600" dirty="0"/>
              <a:t>Gift cards (unless allowed by specific programs and/or funding sources), stored value cards, calling cards, pre-paid cards or similar products </a:t>
            </a:r>
          </a:p>
          <a:p>
            <a:pPr>
              <a:buClr>
                <a:srgbClr val="FF0000"/>
              </a:buClr>
              <a:buFont typeface="Lucida Sans Unicode" panose="020B0602030504020204" pitchFamily="34" charset="0"/>
              <a:buChar char="▶"/>
            </a:pPr>
            <a:r>
              <a:rPr lang="en-US" sz="1600" dirty="0"/>
              <a:t>Entertainment type venues/establishments  </a:t>
            </a:r>
          </a:p>
          <a:p>
            <a:pPr>
              <a:buClr>
                <a:srgbClr val="FF0000"/>
              </a:buClr>
              <a:buFont typeface="Lucida Sans Unicode" panose="020B0602030504020204" pitchFamily="34" charset="0"/>
              <a:buChar char="▶"/>
            </a:pPr>
            <a:r>
              <a:rPr lang="en-US" sz="1600" dirty="0"/>
              <a:t>Food and/or beverages for internal meetings or employee gatherings are prohibited. Food and/or beverages for community events or meetings are permitted only if specifically allowed by funding source.</a:t>
            </a:r>
          </a:p>
          <a:p>
            <a:pPr>
              <a:buClr>
                <a:srgbClr val="FF0000"/>
              </a:buClr>
              <a:buFont typeface="Lucida Sans Unicode" panose="020B0602030504020204" pitchFamily="34" charset="0"/>
              <a:buChar char="▶"/>
            </a:pPr>
            <a:r>
              <a:rPr lang="en-US" sz="1600" dirty="0"/>
              <a:t>Alcoholic beverages </a:t>
            </a:r>
          </a:p>
          <a:p>
            <a:pPr>
              <a:buClr>
                <a:srgbClr val="FF0000"/>
              </a:buClr>
              <a:buFont typeface="Lucida Sans Unicode" panose="020B0602030504020204" pitchFamily="34" charset="0"/>
              <a:buChar char="▶"/>
            </a:pPr>
            <a:r>
              <a:rPr lang="en-US" sz="1600" dirty="0"/>
              <a:t>Tobacco products </a:t>
            </a:r>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itle 4"/>
          <p:cNvSpPr>
            <a:spLocks noGrp="1"/>
          </p:cNvSpPr>
          <p:nvPr>
            <p:ph type="title"/>
          </p:nvPr>
        </p:nvSpPr>
        <p:spPr/>
        <p:txBody>
          <a:bodyPr>
            <a:normAutofit fontScale="90000"/>
          </a:bodyPr>
          <a:lstStyle/>
          <a:p>
            <a:pPr algn="ctr"/>
            <a:r>
              <a:rPr lang="en-US" dirty="0"/>
              <a:t>P-Card Program Policy Reminders – Prohibited Items</a:t>
            </a:r>
          </a:p>
        </p:txBody>
      </p:sp>
    </p:spTree>
    <p:extLst>
      <p:ext uri="{BB962C8B-B14F-4D97-AF65-F5344CB8AC3E}">
        <p14:creationId xmlns:p14="http://schemas.microsoft.com/office/powerpoint/2010/main" val="303306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FF0000"/>
              </a:buClr>
              <a:buFont typeface="Lucida Sans Unicode" panose="020B0602030504020204" pitchFamily="34" charset="0"/>
              <a:buChar char="▶"/>
            </a:pPr>
            <a:endParaRPr lang="en-US" sz="1400" dirty="0"/>
          </a:p>
          <a:p>
            <a:pPr>
              <a:buClr>
                <a:srgbClr val="FF0000"/>
              </a:buClr>
              <a:buFont typeface="Lucida Sans Unicode" panose="020B0602030504020204" pitchFamily="34" charset="0"/>
              <a:buChar char="▶"/>
            </a:pPr>
            <a:r>
              <a:rPr lang="en-US" sz="1600" dirty="0"/>
              <a:t>Goods and services available on an existing County contract</a:t>
            </a:r>
          </a:p>
          <a:p>
            <a:pPr>
              <a:buClr>
                <a:srgbClr val="FF0000"/>
              </a:buClr>
              <a:buFont typeface="Lucida Sans Unicode" panose="020B0602030504020204" pitchFamily="34" charset="0"/>
              <a:buChar char="▶"/>
            </a:pPr>
            <a:r>
              <a:rPr lang="en-US" sz="1600" dirty="0"/>
              <a:t>Purchase of computers, iPhones, iPads and other wireless communication devices which are done via ITD, in accordance with A.O. 5-5.</a:t>
            </a:r>
          </a:p>
          <a:p>
            <a:pPr>
              <a:buClr>
                <a:srgbClr val="FF0000"/>
              </a:buClr>
              <a:buFont typeface="Lucida Sans Unicode" panose="020B0602030504020204" pitchFamily="34" charset="0"/>
              <a:buChar char="▶"/>
            </a:pPr>
            <a:r>
              <a:rPr lang="en-US" sz="1600" dirty="0"/>
              <a:t>Non- Emergency maintenance on County vehicles, handled by ISD Fleet Management Division.</a:t>
            </a:r>
          </a:p>
          <a:p>
            <a:pPr marL="109728" indent="0">
              <a:buClr>
                <a:srgbClr val="FF0000"/>
              </a:buClr>
              <a:buNone/>
            </a:pPr>
            <a:endParaRPr lang="en-US" sz="1600" dirty="0"/>
          </a:p>
          <a:p>
            <a:pPr marL="109728" indent="0">
              <a:buClr>
                <a:srgbClr val="FF0000"/>
              </a:buClr>
              <a:buNone/>
            </a:pPr>
            <a:r>
              <a:rPr lang="en-US" sz="1600" dirty="0"/>
              <a:t>Please </a:t>
            </a:r>
            <a:r>
              <a:rPr lang="en-US" sz="1600" dirty="0">
                <a:solidFill>
                  <a:srgbClr val="FF0000"/>
                </a:solidFill>
              </a:rPr>
              <a:t>immediately notify </a:t>
            </a:r>
            <a:r>
              <a:rPr lang="en-US" sz="1600" dirty="0"/>
              <a:t>a Finance Department P-Card Administrator if a cardholder terminates employment with the County or transfer to another department.</a:t>
            </a:r>
          </a:p>
          <a:p>
            <a:pPr marL="109728" indent="0">
              <a:buClr>
                <a:srgbClr val="FF0000"/>
              </a:buClr>
              <a:buNone/>
            </a:pPr>
            <a:endParaRPr lang="en-US" sz="1600" dirty="0"/>
          </a:p>
          <a:p>
            <a:pPr marL="109728" indent="0">
              <a:buClr>
                <a:srgbClr val="FF0000"/>
              </a:buClr>
              <a:buNone/>
            </a:pPr>
            <a:r>
              <a:rPr lang="en-US" sz="1600" dirty="0"/>
              <a:t>Refer to the P-Card Policies and Procedures under the Finance Department website: </a:t>
            </a:r>
          </a:p>
          <a:p>
            <a:pPr marL="109728" indent="0">
              <a:buNone/>
            </a:pPr>
            <a:r>
              <a:rPr lang="en-US" sz="1400" dirty="0"/>
              <a:t> </a:t>
            </a:r>
          </a:p>
          <a:p>
            <a:pPr marL="109728" indent="0">
              <a:buNone/>
            </a:pPr>
            <a:r>
              <a:rPr lang="en-US" sz="1800" u="sng" dirty="0">
                <a:hlinkClick r:id="rId2"/>
              </a:rPr>
              <a:t>http://intra.miamidade.gov/finance/purchasing-card.asp</a:t>
            </a:r>
            <a:endParaRPr lang="en-US" sz="1800" dirty="0"/>
          </a:p>
          <a:p>
            <a:pPr marL="109728" indent="0">
              <a:buNone/>
            </a:pPr>
            <a:r>
              <a:rPr lang="en-US" sz="1400" dirty="0"/>
              <a:t> </a:t>
            </a:r>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itle 4"/>
          <p:cNvSpPr>
            <a:spLocks noGrp="1"/>
          </p:cNvSpPr>
          <p:nvPr>
            <p:ph type="title"/>
          </p:nvPr>
        </p:nvSpPr>
        <p:spPr/>
        <p:txBody>
          <a:bodyPr>
            <a:normAutofit fontScale="90000"/>
          </a:bodyPr>
          <a:lstStyle/>
          <a:p>
            <a:pPr algn="ctr"/>
            <a:r>
              <a:rPr lang="en-US" dirty="0"/>
              <a:t>P-Card Policy Reminders – Prohibited Items</a:t>
            </a:r>
          </a:p>
        </p:txBody>
      </p:sp>
    </p:spTree>
    <p:extLst>
      <p:ext uri="{BB962C8B-B14F-4D97-AF65-F5344CB8AC3E}">
        <p14:creationId xmlns:p14="http://schemas.microsoft.com/office/powerpoint/2010/main" val="31681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699603" y="1095103"/>
            <a:ext cx="7910658" cy="5029200"/>
          </a:xfrm>
        </p:spPr>
        <p:txBody>
          <a:bodyPr>
            <a:normAutofit fontScale="92500" lnSpcReduction="20000"/>
          </a:bodyPr>
          <a:lstStyle/>
          <a:p>
            <a:pPr algn="just"/>
            <a:endParaRPr lang="en-US" sz="1600" dirty="0"/>
          </a:p>
          <a:p>
            <a:pPr algn="just"/>
            <a:r>
              <a:rPr lang="en-US" sz="1600" dirty="0"/>
              <a:t>Review monthly reconciliations carefully and question items that do not appear to be for the proper use of public funds and/or not eligible. </a:t>
            </a:r>
          </a:p>
          <a:p>
            <a:pPr algn="just"/>
            <a:endParaRPr lang="en-US" sz="700" dirty="0"/>
          </a:p>
          <a:p>
            <a:pPr algn="just"/>
            <a:r>
              <a:rPr lang="en-US" sz="1600" dirty="0"/>
              <a:t>Please make sure all reconciliations are prepared timely and submitted to Finance </a:t>
            </a:r>
            <a:r>
              <a:rPr lang="en-US" sz="1600" b="1" dirty="0"/>
              <a:t>by the 30</a:t>
            </a:r>
            <a:r>
              <a:rPr lang="en-US" sz="1600" b="1" baseline="30000" dirty="0"/>
              <a:t>th</a:t>
            </a:r>
            <a:r>
              <a:rPr lang="en-US" sz="1600" b="1" dirty="0"/>
              <a:t> of every month</a:t>
            </a:r>
            <a:r>
              <a:rPr lang="en-US" sz="1600" dirty="0"/>
              <a:t>.</a:t>
            </a:r>
          </a:p>
          <a:p>
            <a:pPr algn="just"/>
            <a:endParaRPr lang="en-US" sz="700" dirty="0"/>
          </a:p>
          <a:p>
            <a:pPr algn="just"/>
            <a:r>
              <a:rPr lang="en-US" sz="1600" dirty="0"/>
              <a:t>When card is used for travel related expenses, the Travel Request Form (TRF) needs to be properly authorized by the Office of the Mayor. The approved TRF is needed for override requests and must be submitted with the reconciliation.</a:t>
            </a:r>
          </a:p>
          <a:p>
            <a:pPr marL="109728" indent="0" algn="just">
              <a:buNone/>
            </a:pPr>
            <a:endParaRPr lang="en-US" sz="700" dirty="0"/>
          </a:p>
          <a:p>
            <a:pPr algn="just"/>
            <a:r>
              <a:rPr lang="en-US" sz="1600" dirty="0"/>
              <a:t>If sales tax was charged, please try to get reimbursed or provide proper documentation with reconciliation as to efforts employed.</a:t>
            </a:r>
          </a:p>
          <a:p>
            <a:pPr marL="109728" indent="0" algn="just">
              <a:buNone/>
            </a:pPr>
            <a:endParaRPr lang="en-US" sz="700" dirty="0"/>
          </a:p>
          <a:p>
            <a:pPr algn="just"/>
            <a:r>
              <a:rPr lang="en-US" sz="1600" dirty="0"/>
              <a:t>Authorized signers cannot approve their own P-card reconciliations and supporting documentation. </a:t>
            </a:r>
          </a:p>
          <a:p>
            <a:pPr marL="109728" indent="0" algn="just">
              <a:buNone/>
            </a:pPr>
            <a:endParaRPr lang="en-US" sz="700" dirty="0"/>
          </a:p>
          <a:p>
            <a:pPr algn="just"/>
            <a:r>
              <a:rPr lang="en-US" sz="1600" dirty="0"/>
              <a:t>The cardholder or employee receiving the products or services should sign (or an equivalent, e.g. email) and date the receipt/invoices as acknowledgement that the products and services were received in accordance with purchasing terms. </a:t>
            </a:r>
          </a:p>
          <a:p>
            <a:pPr algn="just"/>
            <a:endParaRPr lang="en-US" sz="700" dirty="0"/>
          </a:p>
          <a:p>
            <a:pPr algn="just"/>
            <a:r>
              <a:rPr lang="en-US" sz="1600" dirty="0"/>
              <a:t>Due to COVID-19, we are accepting PDF copies of the P-card reconciliations and supporting documentation via email (group: (</a:t>
            </a:r>
            <a:r>
              <a:rPr lang="en-US" sz="1600" b="1" dirty="0"/>
              <a:t>FIN) P-Card Reconciliations</a:t>
            </a:r>
            <a:r>
              <a:rPr lang="en-US" sz="1600" dirty="0"/>
              <a:t>). We are also accepting P-card reconciliation approvals from the authorized signors via email and PDF electronic signatures.</a:t>
            </a:r>
            <a:endParaRPr lang="en-US" sz="2400" dirty="0"/>
          </a:p>
          <a:p>
            <a:endParaRPr lang="en-US" sz="2400" dirty="0"/>
          </a:p>
          <a:p>
            <a:endParaRPr lang="en-US" sz="2400" dirty="0"/>
          </a:p>
          <a:p>
            <a:endParaRPr lang="en-US" sz="2400" dirty="0"/>
          </a:p>
          <a:p>
            <a:endParaRPr lang="en-US" sz="2400" dirty="0"/>
          </a:p>
          <a:p>
            <a:endParaRPr lang="en-US" sz="2400" dirty="0"/>
          </a:p>
        </p:txBody>
      </p:sp>
      <p:sp>
        <p:nvSpPr>
          <p:cNvPr id="93187" name="Footer Placeholder 3"/>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93188" name="Slide Number Placeholder 4"/>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DDBC10-2FE4-45D2-B45F-FBC8B946254A}"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93185" name="Title 1"/>
          <p:cNvSpPr>
            <a:spLocks noGrp="1"/>
          </p:cNvSpPr>
          <p:nvPr>
            <p:ph type="title"/>
          </p:nvPr>
        </p:nvSpPr>
        <p:spPr>
          <a:xfrm>
            <a:off x="609600" y="76200"/>
            <a:ext cx="7772400" cy="990600"/>
          </a:xfrm>
        </p:spPr>
        <p:txBody>
          <a:bodyPr>
            <a:normAutofit fontScale="90000"/>
          </a:bodyPr>
          <a:lstStyle/>
          <a:p>
            <a:pPr algn="ctr"/>
            <a:r>
              <a:rPr lang="en-US" sz="3200" dirty="0">
                <a:solidFill>
                  <a:schemeClr val="accent5">
                    <a:lumMod val="50000"/>
                  </a:schemeClr>
                </a:solidFill>
              </a:rPr>
              <a:t>P-Card Reconciliations -</a:t>
            </a:r>
            <a:br>
              <a:rPr lang="en-US" sz="3200" dirty="0">
                <a:solidFill>
                  <a:schemeClr val="accent5">
                    <a:lumMod val="50000"/>
                  </a:schemeClr>
                </a:solidFill>
              </a:rPr>
            </a:br>
            <a:r>
              <a:rPr lang="en-US" sz="3200" dirty="0">
                <a:solidFill>
                  <a:schemeClr val="accent5">
                    <a:lumMod val="50000"/>
                  </a:schemeClr>
                </a:solidFill>
              </a:rPr>
              <a:t>Key Reminders</a:t>
            </a:r>
          </a:p>
        </p:txBody>
      </p:sp>
    </p:spTree>
    <p:extLst>
      <p:ext uri="{BB962C8B-B14F-4D97-AF65-F5344CB8AC3E}">
        <p14:creationId xmlns:p14="http://schemas.microsoft.com/office/powerpoint/2010/main" val="38835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457200" y="1219200"/>
            <a:ext cx="7612929" cy="682927"/>
          </a:xfrm>
        </p:spPr>
        <p:txBody>
          <a:bodyPr>
            <a:normAutofit fontScale="25000" lnSpcReduction="20000"/>
          </a:bodyPr>
          <a:lstStyle/>
          <a:p>
            <a:pPr marL="109728" indent="0" algn="just">
              <a:buNone/>
            </a:pPr>
            <a:r>
              <a:rPr lang="en-US" sz="6000" dirty="0"/>
              <a:t>Reclassify P-card expenditures to the appropriate chart fields prior to the closing of each quarter</a:t>
            </a:r>
            <a:r>
              <a:rPr lang="en-US" sz="6000" dirty="0">
                <a:solidFill>
                  <a:srgbClr val="FF0000"/>
                </a:solidFill>
              </a:rPr>
              <a:t>*</a:t>
            </a:r>
            <a:r>
              <a:rPr lang="en-US" sz="6000" dirty="0"/>
              <a:t>.</a:t>
            </a:r>
          </a:p>
          <a:p>
            <a:pPr marL="109728" indent="0" algn="just">
              <a:buNone/>
            </a:pPr>
            <a:endParaRPr lang="en-US" sz="6000" dirty="0"/>
          </a:p>
          <a:p>
            <a:pPr algn="just">
              <a:buFont typeface="Wingdings" panose="05000000000000000000" pitchFamily="2" charset="2"/>
              <a:buChar char="Ø"/>
            </a:pPr>
            <a:r>
              <a:rPr lang="en-US" sz="6000" dirty="0"/>
              <a:t>Finance records journal vouchers to the chart fields associated to each cardholder for the total expenses incurred during the month. Purchase/Dual card expenses are posted to account 5330520000, Travel cards to 5312150000 (Accounts reserved for Finance use)</a:t>
            </a:r>
          </a:p>
          <a:p>
            <a:pPr algn="just">
              <a:buFont typeface="Wingdings" panose="05000000000000000000" pitchFamily="2" charset="2"/>
              <a:buChar char="Ø"/>
            </a:pPr>
            <a:endParaRPr lang="en-US" sz="6000" dirty="0"/>
          </a:p>
          <a:p>
            <a:pPr algn="just">
              <a:buFont typeface="Wingdings" panose="05000000000000000000" pitchFamily="2" charset="2"/>
              <a:buChar char="Ø"/>
            </a:pPr>
            <a:r>
              <a:rPr lang="en-US" sz="6000" dirty="0"/>
              <a:t>Departments should further reclassify Finance postings based on purchases type to the appropriate chart fields and accounts. </a:t>
            </a:r>
          </a:p>
          <a:p>
            <a:pPr algn="just">
              <a:buFont typeface="Wingdings" panose="05000000000000000000" pitchFamily="2" charset="2"/>
              <a:buChar char="Ø"/>
            </a:pPr>
            <a:endParaRPr lang="en-US" sz="6000" dirty="0"/>
          </a:p>
          <a:p>
            <a:pPr algn="just">
              <a:buFont typeface="Wingdings" panose="05000000000000000000" pitchFamily="2" charset="2"/>
              <a:buChar char="Ø"/>
            </a:pPr>
            <a:r>
              <a:rPr lang="en-US" sz="6000" dirty="0"/>
              <a:t>To reverse transactions posted by Finance, Departments must  credit 5330530000 when reclassifying Purchasing/Dual cards, and 5312160000 for Travel Cards. (Accounts reserved for Departments use).</a:t>
            </a:r>
          </a:p>
          <a:p>
            <a:pPr algn="just">
              <a:buFont typeface="Wingdings" panose="05000000000000000000" pitchFamily="2" charset="2"/>
              <a:buChar char="Ø"/>
            </a:pPr>
            <a:endParaRPr lang="en-US" sz="6000" dirty="0"/>
          </a:p>
          <a:p>
            <a:pPr algn="just">
              <a:buFont typeface="Wingdings" panose="05000000000000000000" pitchFamily="2" charset="2"/>
              <a:buChar char="Ø"/>
            </a:pPr>
            <a:r>
              <a:rPr lang="en-US" sz="6000" dirty="0"/>
              <a:t>P-card reclassification Journal vouchers are initiated and approved at the department level first. They are latter routed to the AP Compliance Officer and approved by staff of the P-Card unit.</a:t>
            </a:r>
          </a:p>
          <a:p>
            <a:pPr algn="just">
              <a:buFont typeface="Wingdings" panose="05000000000000000000" pitchFamily="2" charset="2"/>
              <a:buChar char="Ø"/>
            </a:pPr>
            <a:endParaRPr lang="en-US" sz="6000" dirty="0"/>
          </a:p>
          <a:p>
            <a:pPr algn="just">
              <a:buFont typeface="Wingdings" panose="05000000000000000000" pitchFamily="2" charset="2"/>
              <a:buChar char="Ø"/>
            </a:pPr>
            <a:r>
              <a:rPr lang="en-US" sz="6000" dirty="0">
                <a:solidFill>
                  <a:srgbClr val="FF0000"/>
                </a:solidFill>
              </a:rPr>
              <a:t>Reclassification Journal Vouchers for P-Card Transactions – need to be fully approved at department level by Thursday September 30 to allow time for Finance approvals before closing of the books. </a:t>
            </a:r>
          </a:p>
          <a:p>
            <a:pPr algn="just">
              <a:buFont typeface="Wingdings" panose="05000000000000000000" pitchFamily="2" charset="2"/>
              <a:buChar char="Ø"/>
            </a:pPr>
            <a:endParaRPr lang="en-US" sz="6000" dirty="0"/>
          </a:p>
          <a:p>
            <a:pPr marL="109728" indent="0" algn="just">
              <a:buNone/>
            </a:pPr>
            <a:endParaRPr lang="en-US" sz="6000" dirty="0"/>
          </a:p>
          <a:p>
            <a:pPr algn="just">
              <a:buFont typeface="Wingdings" panose="05000000000000000000" pitchFamily="2" charset="2"/>
              <a:buChar char="Ø"/>
            </a:pPr>
            <a:endParaRPr lang="en-US" sz="6000" dirty="0"/>
          </a:p>
          <a:p>
            <a:pPr algn="just">
              <a:buFont typeface="Wingdings" panose="05000000000000000000" pitchFamily="2" charset="2"/>
              <a:buChar char="Ø"/>
            </a:pPr>
            <a:endParaRPr lang="en-US" sz="2400" dirty="0"/>
          </a:p>
          <a:p>
            <a:endParaRPr lang="en-US" sz="2400" dirty="0"/>
          </a:p>
          <a:p>
            <a:endParaRPr lang="en-US" sz="2400" dirty="0"/>
          </a:p>
          <a:p>
            <a:endParaRPr lang="en-US" sz="2400" dirty="0"/>
          </a:p>
          <a:p>
            <a:endParaRPr lang="en-US" sz="2400" dirty="0"/>
          </a:p>
          <a:p>
            <a:endParaRPr lang="en-US" sz="2400" dirty="0"/>
          </a:p>
        </p:txBody>
      </p:sp>
      <p:sp>
        <p:nvSpPr>
          <p:cNvPr id="93187" name="Footer Placeholder 3"/>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93188" name="Slide Number Placeholder 4"/>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DDBC10-2FE4-45D2-B45F-FBC8B946254A}"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93185" name="Title 1"/>
          <p:cNvSpPr>
            <a:spLocks noGrp="1"/>
          </p:cNvSpPr>
          <p:nvPr>
            <p:ph type="title"/>
          </p:nvPr>
        </p:nvSpPr>
        <p:spPr>
          <a:xfrm>
            <a:off x="304800" y="228600"/>
            <a:ext cx="8382000" cy="990600"/>
          </a:xfrm>
        </p:spPr>
        <p:txBody>
          <a:bodyPr>
            <a:normAutofit/>
          </a:bodyPr>
          <a:lstStyle/>
          <a:p>
            <a:pPr algn="ctr"/>
            <a:r>
              <a:rPr lang="en-US" sz="2500" dirty="0">
                <a:solidFill>
                  <a:schemeClr val="accent5">
                    <a:lumMod val="50000"/>
                  </a:schemeClr>
                </a:solidFill>
              </a:rPr>
              <a:t>P-Card Journal Vouchers – Expense Reclassifications</a:t>
            </a:r>
            <a:endParaRPr lang="en-US" sz="2500" b="0" dirty="0">
              <a:solidFill>
                <a:schemeClr val="accent5">
                  <a:lumMod val="50000"/>
                </a:schemeClr>
              </a:solidFill>
            </a:endParaRPr>
          </a:p>
        </p:txBody>
      </p:sp>
    </p:spTree>
    <p:extLst>
      <p:ext uri="{BB962C8B-B14F-4D97-AF65-F5344CB8AC3E}">
        <p14:creationId xmlns:p14="http://schemas.microsoft.com/office/powerpoint/2010/main" val="373659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Footer Placeholder 3"/>
          <p:cNvSpPr>
            <a:spLocks noGrp="1"/>
          </p:cNvSpPr>
          <p:nvPr>
            <p:ph type="ftr" sz="quarter" idx="11"/>
          </p:nvPr>
        </p:nvSpPr>
        <p:spPr>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93188" name="Slide Number Placeholder 4"/>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DDBC10-2FE4-45D2-B45F-FBC8B946254A}"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93185" name="Title 1"/>
          <p:cNvSpPr>
            <a:spLocks noGrp="1"/>
          </p:cNvSpPr>
          <p:nvPr>
            <p:ph type="title" idx="4294967295"/>
          </p:nvPr>
        </p:nvSpPr>
        <p:spPr>
          <a:xfrm>
            <a:off x="345575" y="0"/>
            <a:ext cx="8458200" cy="990600"/>
          </a:xfrm>
        </p:spPr>
        <p:txBody>
          <a:bodyPr>
            <a:normAutofit/>
          </a:bodyPr>
          <a:lstStyle/>
          <a:p>
            <a:pPr algn="ctr"/>
            <a:r>
              <a:rPr lang="en-US" sz="2500" dirty="0">
                <a:solidFill>
                  <a:schemeClr val="accent5">
                    <a:lumMod val="50000"/>
                  </a:schemeClr>
                </a:solidFill>
              </a:rPr>
              <a:t>P-Card Journal Vouchers – Expense Reclassifications</a:t>
            </a:r>
          </a:p>
        </p:txBody>
      </p:sp>
      <p:pic>
        <p:nvPicPr>
          <p:cNvPr id="4" name="Picture 3"/>
          <p:cNvPicPr>
            <a:picLocks noChangeAspect="1"/>
          </p:cNvPicPr>
          <p:nvPr/>
        </p:nvPicPr>
        <p:blipFill>
          <a:blip r:embed="rId2"/>
          <a:stretch>
            <a:fillRect/>
          </a:stretch>
        </p:blipFill>
        <p:spPr>
          <a:xfrm>
            <a:off x="498231" y="762000"/>
            <a:ext cx="7962900" cy="5486400"/>
          </a:xfrm>
          <a:prstGeom prst="rect">
            <a:avLst/>
          </a:prstGeom>
        </p:spPr>
      </p:pic>
    </p:spTree>
    <p:extLst>
      <p:ext uri="{BB962C8B-B14F-4D97-AF65-F5344CB8AC3E}">
        <p14:creationId xmlns:p14="http://schemas.microsoft.com/office/powerpoint/2010/main" val="38390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17638"/>
            <a:ext cx="7772400" cy="4589653"/>
          </a:xfrm>
        </p:spPr>
        <p:txBody>
          <a:bodyPr>
            <a:normAutofit lnSpcReduction="10000"/>
          </a:bodyPr>
          <a:lstStyle/>
          <a:p>
            <a:pPr>
              <a:lnSpc>
                <a:spcPct val="90000"/>
              </a:lnSpc>
              <a:buNone/>
            </a:pPr>
            <a:r>
              <a:rPr lang="en-US" sz="2200" b="1" u="sng" dirty="0"/>
              <a:t>Fiscal Year 2019/20 </a:t>
            </a:r>
            <a:endParaRPr lang="en-US" sz="2200" b="1" u="sng" dirty="0">
              <a:solidFill>
                <a:srgbClr val="FF66FF"/>
              </a:solidFill>
            </a:endParaRPr>
          </a:p>
          <a:p>
            <a:r>
              <a:rPr lang="en-US" sz="1800" dirty="0"/>
              <a:t>Active Cards: 469</a:t>
            </a:r>
          </a:p>
          <a:p>
            <a:r>
              <a:rPr lang="en-US" sz="1800" dirty="0"/>
              <a:t>Total Spending: $13,551,825.13</a:t>
            </a:r>
          </a:p>
          <a:p>
            <a:r>
              <a:rPr lang="en-US" sz="1800" dirty="0"/>
              <a:t>Monthly Average Spending: $1,129,319</a:t>
            </a:r>
          </a:p>
          <a:p>
            <a:r>
              <a:rPr lang="en-US" sz="1800" dirty="0"/>
              <a:t>Number of Transactions:  23,557 </a:t>
            </a:r>
          </a:p>
          <a:p>
            <a:pPr marL="393192" lvl="1" indent="0">
              <a:lnSpc>
                <a:spcPct val="110000"/>
              </a:lnSpc>
              <a:buClr>
                <a:srgbClr val="FF3300"/>
              </a:buClr>
              <a:buNone/>
            </a:pPr>
            <a:endParaRPr lang="en-US" sz="1800" dirty="0"/>
          </a:p>
          <a:p>
            <a:pPr marL="365760" lvl="1" indent="-256032">
              <a:lnSpc>
                <a:spcPct val="90000"/>
              </a:lnSpc>
              <a:spcBef>
                <a:spcPts val="400"/>
              </a:spcBef>
              <a:buClr>
                <a:srgbClr val="FF3300"/>
              </a:buClr>
              <a:buNone/>
            </a:pPr>
            <a:r>
              <a:rPr lang="en-US" sz="2200" b="1" u="sng" dirty="0"/>
              <a:t>Fiscal Year 2020/21</a:t>
            </a:r>
          </a:p>
          <a:p>
            <a:r>
              <a:rPr lang="en-US" sz="1800" dirty="0"/>
              <a:t> Active Cards: 494</a:t>
            </a:r>
          </a:p>
          <a:p>
            <a:r>
              <a:rPr lang="en-US" sz="1800" dirty="0"/>
              <a:t>Total Spending: $20,277,531</a:t>
            </a:r>
          </a:p>
          <a:p>
            <a:r>
              <a:rPr lang="en-US" sz="1800" dirty="0"/>
              <a:t>Monthly Average Spending: $1,689,794</a:t>
            </a:r>
          </a:p>
          <a:p>
            <a:r>
              <a:rPr lang="en-US" sz="1800" dirty="0"/>
              <a:t>Number of Transactions: 23,720</a:t>
            </a:r>
          </a:p>
          <a:p>
            <a:endParaRPr lang="en-US" sz="1800" dirty="0"/>
          </a:p>
          <a:p>
            <a:endParaRPr lang="en-US" sz="1800" dirty="0"/>
          </a:p>
          <a:p>
            <a:pPr marL="109728" indent="0">
              <a:buNone/>
            </a:pPr>
            <a:r>
              <a:rPr lang="en-US" sz="1500" i="1" dirty="0"/>
              <a:t>Data includes Enterprise Transactions by Aviation, WASD, Housing</a:t>
            </a:r>
          </a:p>
          <a:p>
            <a:pPr>
              <a:lnSpc>
                <a:spcPct val="90000"/>
              </a:lnSpc>
              <a:buNone/>
            </a:pPr>
            <a:endParaRPr lang="en-US" sz="1500" i="1" dirty="0"/>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4" name="Slide Number Placeholder 3"/>
          <p:cNvSpPr>
            <a:spLocks noGrp="1"/>
          </p:cNvSpPr>
          <p:nvPr>
            <p:ph type="sldNum" sz="quarter" idx="12"/>
          </p:nvPr>
        </p:nvSpPr>
        <p:spPr>
          <a:xfrm>
            <a:off x="8534400" y="6407944"/>
            <a:ext cx="478632"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itle 4"/>
          <p:cNvSpPr>
            <a:spLocks noGrp="1"/>
          </p:cNvSpPr>
          <p:nvPr>
            <p:ph type="title"/>
          </p:nvPr>
        </p:nvSpPr>
        <p:spPr/>
        <p:txBody>
          <a:bodyPr/>
          <a:lstStyle/>
          <a:p>
            <a:pPr algn="ctr"/>
            <a:r>
              <a:rPr lang="en-US" dirty="0"/>
              <a:t>P-Card Program Statistics</a:t>
            </a:r>
          </a:p>
        </p:txBody>
      </p:sp>
    </p:spTree>
    <p:extLst>
      <p:ext uri="{BB962C8B-B14F-4D97-AF65-F5344CB8AC3E}">
        <p14:creationId xmlns:p14="http://schemas.microsoft.com/office/powerpoint/2010/main" val="161339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81BC09A-F0C2-4AD5-ACB3-2DEFBCB5B80F}"/>
              </a:ext>
            </a:extLst>
          </p:cNvPr>
          <p:cNvPicPr>
            <a:picLocks noGrp="1" noChangeAspect="1"/>
          </p:cNvPicPr>
          <p:nvPr>
            <p:ph idx="1"/>
          </p:nvPr>
        </p:nvPicPr>
        <p:blipFill>
          <a:blip r:embed="rId2"/>
          <a:stretch>
            <a:fillRect/>
          </a:stretch>
        </p:blipFill>
        <p:spPr>
          <a:xfrm flipH="1">
            <a:off x="1059796" y="4572000"/>
            <a:ext cx="2036844" cy="1295400"/>
          </a:xfrm>
          <a:prstGeom prst="rect">
            <a:avLst/>
          </a:prstGeom>
        </p:spPr>
      </p:pic>
      <p:sp>
        <p:nvSpPr>
          <p:cNvPr id="3" name="Footer Placeholder 2">
            <a:extLst>
              <a:ext uri="{FF2B5EF4-FFF2-40B4-BE49-F238E27FC236}">
                <a16:creationId xmlns:a16="http://schemas.microsoft.com/office/drawing/2014/main" id="{4696AE7F-FB5A-4CEB-8949-E98407ACCA31}"/>
              </a:ext>
            </a:extLst>
          </p:cNvPr>
          <p:cNvSpPr>
            <a:spLocks noGrp="1"/>
          </p:cNvSpPr>
          <p:nvPr>
            <p:ph type="ftr" sz="quarter" idx="11"/>
          </p:nvPr>
        </p:nvSpPr>
        <p:spPr/>
        <p:txBody>
          <a:bodyPr/>
          <a:lstStyle/>
          <a:p>
            <a:pPr>
              <a:defRPr/>
            </a:pPr>
            <a:r>
              <a:rPr lang="en-US" dirty="0"/>
              <a:t>Miami-Dade Finance Department</a:t>
            </a:r>
          </a:p>
        </p:txBody>
      </p:sp>
      <p:sp>
        <p:nvSpPr>
          <p:cNvPr id="4" name="Slide Number Placeholder 3">
            <a:extLst>
              <a:ext uri="{FF2B5EF4-FFF2-40B4-BE49-F238E27FC236}">
                <a16:creationId xmlns:a16="http://schemas.microsoft.com/office/drawing/2014/main" id="{B6BFCC27-F69E-4360-B4F3-71964F3463FA}"/>
              </a:ext>
            </a:extLst>
          </p:cNvPr>
          <p:cNvSpPr>
            <a:spLocks noGrp="1"/>
          </p:cNvSpPr>
          <p:nvPr>
            <p:ph type="sldNum" sz="quarter" idx="12"/>
          </p:nvPr>
        </p:nvSpPr>
        <p:spPr/>
        <p:txBody>
          <a:bodyPr/>
          <a:lstStyle/>
          <a:p>
            <a:pPr>
              <a:defRPr/>
            </a:pPr>
            <a:fld id="{492661EC-E0B5-4F40-B7D9-EFB197B3666C}" type="slidenum">
              <a:rPr lang="en-US" smtClean="0"/>
              <a:pPr>
                <a:defRPr/>
              </a:pPr>
              <a:t>36</a:t>
            </a:fld>
            <a:endParaRPr lang="en-US" dirty="0"/>
          </a:p>
        </p:txBody>
      </p:sp>
      <p:sp>
        <p:nvSpPr>
          <p:cNvPr id="5" name="Title 4">
            <a:extLst>
              <a:ext uri="{FF2B5EF4-FFF2-40B4-BE49-F238E27FC236}">
                <a16:creationId xmlns:a16="http://schemas.microsoft.com/office/drawing/2014/main" id="{A6142839-24CC-4176-B547-E1B8605F3730}"/>
              </a:ext>
            </a:extLst>
          </p:cNvPr>
          <p:cNvSpPr>
            <a:spLocks noGrp="1"/>
          </p:cNvSpPr>
          <p:nvPr>
            <p:ph type="title"/>
          </p:nvPr>
        </p:nvSpPr>
        <p:spPr>
          <a:xfrm>
            <a:off x="417672" y="496596"/>
            <a:ext cx="8229600" cy="2322804"/>
          </a:xfrm>
        </p:spPr>
        <p:txBody>
          <a:bodyPr>
            <a:normAutofit fontScale="90000"/>
          </a:bodyPr>
          <a:lstStyle/>
          <a:p>
            <a:pPr algn="ctr"/>
            <a:br>
              <a:rPr lang="en-US" dirty="0"/>
            </a:br>
            <a:br>
              <a:rPr lang="en-US" dirty="0"/>
            </a:br>
            <a:br>
              <a:rPr lang="en-US" dirty="0"/>
            </a:br>
            <a:r>
              <a:rPr lang="en-US" dirty="0"/>
              <a:t>Questions</a:t>
            </a:r>
            <a:br>
              <a:rPr lang="en-US" dirty="0"/>
            </a:br>
            <a:br>
              <a:rPr lang="en-US" dirty="0"/>
            </a:br>
            <a:r>
              <a:rPr lang="en-US" sz="2000" dirty="0">
                <a:solidFill>
                  <a:srgbClr val="FF0000"/>
                </a:solidFill>
              </a:rPr>
              <a:t>Please enter all your questions in the chatbox. Responses to all questions posted in the chat will be sent via email to all attendees.</a:t>
            </a:r>
            <a:br>
              <a:rPr lang="en-US" sz="2000" dirty="0">
                <a:solidFill>
                  <a:srgbClr val="FF0000"/>
                </a:solidFill>
              </a:rPr>
            </a:br>
            <a:br>
              <a:rPr lang="en-US" sz="2000" dirty="0"/>
            </a:br>
            <a:br>
              <a:rPr lang="en-US" dirty="0"/>
            </a:br>
            <a:br>
              <a:rPr lang="en-US" dirty="0"/>
            </a:br>
            <a:endParaRPr lang="en-US" dirty="0"/>
          </a:p>
        </p:txBody>
      </p:sp>
      <p:pic>
        <p:nvPicPr>
          <p:cNvPr id="7" name="Picture 6">
            <a:extLst>
              <a:ext uri="{FF2B5EF4-FFF2-40B4-BE49-F238E27FC236}">
                <a16:creationId xmlns:a16="http://schemas.microsoft.com/office/drawing/2014/main" id="{9530EDC3-23E4-4253-B7E2-9A52E9BA240C}"/>
              </a:ext>
            </a:extLst>
          </p:cNvPr>
          <p:cNvPicPr>
            <a:picLocks noChangeAspect="1"/>
          </p:cNvPicPr>
          <p:nvPr/>
        </p:nvPicPr>
        <p:blipFill>
          <a:blip r:embed="rId3"/>
          <a:stretch>
            <a:fillRect/>
          </a:stretch>
        </p:blipFill>
        <p:spPr>
          <a:xfrm>
            <a:off x="3164549" y="3200400"/>
            <a:ext cx="2962275" cy="1295400"/>
          </a:xfrm>
          <a:prstGeom prst="rect">
            <a:avLst/>
          </a:prstGeom>
        </p:spPr>
      </p:pic>
    </p:spTree>
    <p:extLst>
      <p:ext uri="{BB962C8B-B14F-4D97-AF65-F5344CB8AC3E}">
        <p14:creationId xmlns:p14="http://schemas.microsoft.com/office/powerpoint/2010/main" val="429260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2835880-46BD-435C-A8B9-DC589CDA44F1}"/>
              </a:ext>
            </a:extLst>
          </p:cNvPr>
          <p:cNvSpPr>
            <a:spLocks noGrp="1"/>
          </p:cNvSpPr>
          <p:nvPr>
            <p:ph type="ftr" sz="quarter" idx="11"/>
          </p:nvPr>
        </p:nvSpPr>
        <p:spPr/>
        <p:txBody>
          <a:bodyPr/>
          <a:lstStyle/>
          <a:p>
            <a:pPr>
              <a:defRPr/>
            </a:pPr>
            <a:r>
              <a:rPr lang="en-US" dirty="0"/>
              <a:t>Miami-Dade Finance Department</a:t>
            </a:r>
          </a:p>
        </p:txBody>
      </p:sp>
      <p:sp>
        <p:nvSpPr>
          <p:cNvPr id="4" name="Slide Number Placeholder 3">
            <a:extLst>
              <a:ext uri="{FF2B5EF4-FFF2-40B4-BE49-F238E27FC236}">
                <a16:creationId xmlns:a16="http://schemas.microsoft.com/office/drawing/2014/main" id="{E3609E85-A33B-4261-BC42-71E0067DA9AA}"/>
              </a:ext>
            </a:extLst>
          </p:cNvPr>
          <p:cNvSpPr>
            <a:spLocks noGrp="1"/>
          </p:cNvSpPr>
          <p:nvPr>
            <p:ph type="sldNum" sz="quarter" idx="12"/>
          </p:nvPr>
        </p:nvSpPr>
        <p:spPr/>
        <p:txBody>
          <a:bodyPr/>
          <a:lstStyle/>
          <a:p>
            <a:pPr>
              <a:defRPr/>
            </a:pPr>
            <a:fld id="{492661EC-E0B5-4F40-B7D9-EFB197B3666C}" type="slidenum">
              <a:rPr lang="en-US" smtClean="0"/>
              <a:pPr>
                <a:defRPr/>
              </a:pPr>
              <a:t>37</a:t>
            </a:fld>
            <a:endParaRPr lang="en-US" dirty="0"/>
          </a:p>
        </p:txBody>
      </p:sp>
      <p:sp>
        <p:nvSpPr>
          <p:cNvPr id="5" name="Title 4">
            <a:extLst>
              <a:ext uri="{FF2B5EF4-FFF2-40B4-BE49-F238E27FC236}">
                <a16:creationId xmlns:a16="http://schemas.microsoft.com/office/drawing/2014/main" id="{734E4498-2CA9-4206-8795-55EBA6FDBBD1}"/>
              </a:ext>
            </a:extLst>
          </p:cNvPr>
          <p:cNvSpPr>
            <a:spLocks noGrp="1"/>
          </p:cNvSpPr>
          <p:nvPr>
            <p:ph type="title"/>
          </p:nvPr>
        </p:nvSpPr>
        <p:spPr/>
        <p:txBody>
          <a:bodyPr/>
          <a:lstStyle/>
          <a:p>
            <a:r>
              <a:rPr lang="en-US" dirty="0"/>
              <a:t>	 Thank You &amp; Stay Safe</a:t>
            </a:r>
          </a:p>
        </p:txBody>
      </p:sp>
      <p:pic>
        <p:nvPicPr>
          <p:cNvPr id="13" name="Content Placeholder 12">
            <a:extLst>
              <a:ext uri="{FF2B5EF4-FFF2-40B4-BE49-F238E27FC236}">
                <a16:creationId xmlns:a16="http://schemas.microsoft.com/office/drawing/2014/main" id="{A588C31E-5A45-4F3F-B047-CEF8A66BFF1C}"/>
              </a:ext>
            </a:extLst>
          </p:cNvPr>
          <p:cNvPicPr>
            <a:picLocks noGrp="1" noChangeAspect="1"/>
          </p:cNvPicPr>
          <p:nvPr>
            <p:ph idx="1"/>
          </p:nvPr>
        </p:nvPicPr>
        <p:blipFill>
          <a:blip r:embed="rId2"/>
          <a:stretch>
            <a:fillRect/>
          </a:stretch>
        </p:blipFill>
        <p:spPr>
          <a:xfrm>
            <a:off x="2895600" y="1790700"/>
            <a:ext cx="3233351" cy="2971800"/>
          </a:xfrm>
          <a:prstGeom prst="rect">
            <a:avLst/>
          </a:prstGeom>
        </p:spPr>
      </p:pic>
      <p:sp>
        <p:nvSpPr>
          <p:cNvPr id="2" name="AutoShape 2" descr="Smile! It's Friday - Weekend's Coming Banner With Smiling, Relaxing Emoji  Wearing Sunglasses And Headphones Royalty Free Cliparts, Vectors, And Stock  Illustration. Image 139853011.">
            <a:extLst>
              <a:ext uri="{FF2B5EF4-FFF2-40B4-BE49-F238E27FC236}">
                <a16:creationId xmlns:a16="http://schemas.microsoft.com/office/drawing/2014/main" id="{C6DE4E69-DF61-4528-88EC-4A0AF3F693E8}"/>
              </a:ext>
            </a:extLst>
          </p:cNvPr>
          <p:cNvSpPr>
            <a:spLocks noChangeAspect="1" noChangeArrowheads="1"/>
          </p:cNvSpPr>
          <p:nvPr/>
        </p:nvSpPr>
        <p:spPr bwMode="auto">
          <a:xfrm>
            <a:off x="657835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076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829761"/>
          </a:xfrm>
        </p:spPr>
        <p:txBody>
          <a:bodyPr>
            <a:normAutofit/>
          </a:bodyPr>
          <a:lstStyle/>
          <a:p>
            <a:pPr algn="ctr"/>
            <a:r>
              <a:rPr lang="en-US" dirty="0"/>
              <a:t>Capital &amp; Construction Payable Section </a:t>
            </a:r>
          </a:p>
        </p:txBody>
      </p:sp>
      <p:sp>
        <p:nvSpPr>
          <p:cNvPr id="3" name="Subtitle 2"/>
          <p:cNvSpPr>
            <a:spLocks noGrp="1"/>
          </p:cNvSpPr>
          <p:nvPr>
            <p:ph type="subTitle" idx="1"/>
          </p:nvPr>
        </p:nvSpPr>
        <p:spPr>
          <a:xfrm>
            <a:off x="381000" y="3185848"/>
            <a:ext cx="4953000" cy="1199704"/>
          </a:xfrm>
        </p:spPr>
        <p:txBody>
          <a:bodyPr>
            <a:normAutofit/>
          </a:bodyPr>
          <a:lstStyle/>
          <a:p>
            <a:r>
              <a:rPr lang="en-US" sz="3600" b="1" dirty="0"/>
              <a:t>Fiscal Year-End 2021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8559AF-0FB8-49FE-AD51-99AFC54660B6}" type="slidenum">
              <a:rPr kumimoji="0" lang="en-US" sz="1000" b="0"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4F81BD">
                    <a:tint val="20000"/>
                  </a:srgbClr>
                </a:solidFill>
                <a:effectLst/>
                <a:uLnTx/>
                <a:uFillTx/>
                <a:latin typeface="Times New Roman" pitchFamily="18" charset="0"/>
                <a:ea typeface="+mn-ea"/>
                <a:cs typeface="+mn-cs"/>
              </a:rPr>
              <a:t>Miami-Dade Finance Department</a:t>
            </a:r>
          </a:p>
        </p:txBody>
      </p:sp>
      <p:pic>
        <p:nvPicPr>
          <p:cNvPr id="8" name="Picture 7"/>
          <p:cNvPicPr>
            <a:picLocks noChangeAspect="1"/>
          </p:cNvPicPr>
          <p:nvPr/>
        </p:nvPicPr>
        <p:blipFill rotWithShape="1">
          <a:blip r:embed="rId3"/>
          <a:srcRect t="12682" b="14624"/>
          <a:stretch/>
        </p:blipFill>
        <p:spPr>
          <a:xfrm>
            <a:off x="5105400" y="2363161"/>
            <a:ext cx="3868245" cy="2251422"/>
          </a:xfrm>
          <a:prstGeom prst="rect">
            <a:avLst/>
          </a:prstGeom>
        </p:spPr>
      </p:pic>
    </p:spTree>
    <p:extLst>
      <p:ext uri="{BB962C8B-B14F-4D97-AF65-F5344CB8AC3E}">
        <p14:creationId xmlns:p14="http://schemas.microsoft.com/office/powerpoint/2010/main" val="64104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16F985-CFC1-480C-A569-0DACF8EE8EF5}"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62468" name="Content Placeholder 2"/>
          <p:cNvSpPr>
            <a:spLocks noGrp="1"/>
          </p:cNvSpPr>
          <p:nvPr>
            <p:ph idx="4294967295"/>
          </p:nvPr>
        </p:nvSpPr>
        <p:spPr>
          <a:xfrm>
            <a:off x="861391" y="1295400"/>
            <a:ext cx="7543800" cy="5076318"/>
          </a:xfrm>
        </p:spPr>
        <p:txBody>
          <a:bodyPr>
            <a:normAutofit/>
          </a:bodyPr>
          <a:lstStyle/>
          <a:p>
            <a:pPr marL="342900" lvl="1" indent="-342900" eaLnBrk="1" hangingPunct="1">
              <a:buFontTx/>
              <a:buNone/>
            </a:pPr>
            <a:r>
              <a:rPr lang="en-US" sz="1600" b="1" dirty="0">
                <a:cs typeface="Arial" charset="0"/>
              </a:rPr>
              <a:t>Construction Payments Cut-Off:</a:t>
            </a:r>
          </a:p>
          <a:p>
            <a:pPr marL="342900" lvl="1" indent="-342900" eaLnBrk="1" hangingPunct="1">
              <a:buFontTx/>
              <a:buNone/>
            </a:pPr>
            <a:endParaRPr lang="en-US" sz="1600" b="1" dirty="0">
              <a:cs typeface="Arial" charset="0"/>
            </a:endParaRPr>
          </a:p>
          <a:p>
            <a:pPr marL="342900" lvl="1" indent="-342900" algn="just">
              <a:buBlip>
                <a:blip r:embed="rId3"/>
              </a:buBlip>
            </a:pPr>
            <a:r>
              <a:rPr lang="en-US" sz="1400" dirty="0">
                <a:cs typeface="Arial" charset="0"/>
              </a:rPr>
              <a:t>Email Francisco Garcia at </a:t>
            </a:r>
            <a:r>
              <a:rPr lang="en-US" sz="1600" dirty="0">
                <a:solidFill>
                  <a:srgbClr val="0066FF"/>
                </a:solidFill>
              </a:rPr>
              <a:t>FKG@miamidade.gov</a:t>
            </a:r>
            <a:r>
              <a:rPr lang="en-US" sz="1400" dirty="0">
                <a:cs typeface="Arial" charset="0"/>
              </a:rPr>
              <a:t> all construction related invoices by </a:t>
            </a:r>
            <a:r>
              <a:rPr lang="en-US" sz="1400" b="1" dirty="0">
                <a:solidFill>
                  <a:srgbClr val="FF0000"/>
                </a:solidFill>
                <a:cs typeface="Arial" charset="0"/>
              </a:rPr>
              <a:t>Friday, October 1st, 2021, at noon.</a:t>
            </a:r>
          </a:p>
          <a:p>
            <a:pPr marL="0" lvl="1" indent="0" algn="just">
              <a:buNone/>
            </a:pPr>
            <a:endParaRPr lang="en-US" sz="1400" dirty="0">
              <a:cs typeface="Arial" charset="0"/>
            </a:endParaRPr>
          </a:p>
          <a:p>
            <a:pPr marL="0" lvl="1" indent="0" algn="just">
              <a:buNone/>
            </a:pPr>
            <a:r>
              <a:rPr lang="en-US" sz="1400" b="1" u="sng" dirty="0">
                <a:cs typeface="Arial" charset="0"/>
              </a:rPr>
              <a:t>Tips to minimize unnecessary voucher rejections:</a:t>
            </a:r>
          </a:p>
          <a:p>
            <a:pPr marL="0" lvl="1" indent="0" algn="just">
              <a:buNone/>
            </a:pPr>
            <a:endParaRPr lang="en-US" sz="1400" b="1" dirty="0">
              <a:cs typeface="Arial" charset="0"/>
            </a:endParaRPr>
          </a:p>
          <a:p>
            <a:pPr marL="0" lvl="1" indent="0" algn="just">
              <a:buNone/>
            </a:pPr>
            <a:r>
              <a:rPr lang="en-US" sz="1400" dirty="0">
                <a:cs typeface="Arial" charset="0"/>
              </a:rPr>
              <a:t>We encourage department approvers to open the invoice attachment and compare it with the voucher </a:t>
            </a:r>
          </a:p>
          <a:p>
            <a:pPr marL="0" lvl="1" indent="0" algn="just">
              <a:buNone/>
            </a:pPr>
            <a:endParaRPr lang="en-US" sz="1400" dirty="0">
              <a:cs typeface="Arial" charset="0"/>
            </a:endParaRPr>
          </a:p>
          <a:p>
            <a:pPr marL="0" lvl="1" indent="0" algn="just">
              <a:buNone/>
            </a:pPr>
            <a:r>
              <a:rPr lang="en-US" sz="1400" dirty="0">
                <a:cs typeface="Arial" charset="0"/>
              </a:rPr>
              <a:t>We receive numerous Construction Cover Sheets and Invoices with:</a:t>
            </a:r>
          </a:p>
          <a:p>
            <a:pPr marL="0" lvl="1" indent="0" algn="just">
              <a:buNone/>
            </a:pPr>
            <a:endParaRPr lang="en-US" sz="1400" dirty="0">
              <a:cs typeface="Arial" charset="0"/>
            </a:endParaRPr>
          </a:p>
          <a:p>
            <a:pPr marL="285750" lvl="1" indent="-285750" algn="just">
              <a:buFontTx/>
              <a:buChar char="-"/>
            </a:pPr>
            <a:r>
              <a:rPr lang="en-US" sz="1400" dirty="0">
                <a:cs typeface="Arial" charset="0"/>
              </a:rPr>
              <a:t>The Incorrect Invoice Date or Incorrect Invoice Received Date</a:t>
            </a:r>
          </a:p>
          <a:p>
            <a:pPr marL="285750" lvl="1" indent="-285750" algn="just">
              <a:buFontTx/>
              <a:buChar char="-"/>
            </a:pPr>
            <a:endParaRPr lang="en-US" sz="1400" dirty="0">
              <a:cs typeface="Arial" charset="0"/>
            </a:endParaRPr>
          </a:p>
          <a:p>
            <a:pPr marL="285750" lvl="1" indent="-285750" algn="just">
              <a:buFontTx/>
              <a:buChar char="-"/>
            </a:pPr>
            <a:r>
              <a:rPr lang="en-US" sz="1400" dirty="0">
                <a:cs typeface="Arial" charset="0"/>
              </a:rPr>
              <a:t>Payments being applied to the incorrect Fund and/or Account Number</a:t>
            </a:r>
          </a:p>
          <a:p>
            <a:pPr marL="285750" lvl="1" indent="-285750" algn="just">
              <a:buFontTx/>
              <a:buChar char="-"/>
            </a:pPr>
            <a:endParaRPr lang="en-US" sz="1400" dirty="0">
              <a:cs typeface="Arial" charset="0"/>
            </a:endParaRPr>
          </a:p>
          <a:p>
            <a:pPr marL="0" lvl="1" indent="0" algn="just">
              <a:buNone/>
            </a:pPr>
            <a:r>
              <a:rPr lang="en-US" sz="1400" dirty="0">
                <a:cs typeface="Arial" charset="0"/>
              </a:rPr>
              <a:t>-   Invoice Remit to Address on the voucher does not match the Remit to</a:t>
            </a:r>
          </a:p>
          <a:p>
            <a:pPr marL="285750" lvl="1" indent="-285750" algn="just">
              <a:buFontTx/>
              <a:buChar char="-"/>
            </a:pPr>
            <a:endParaRPr lang="en-US" sz="1600" dirty="0">
              <a:cs typeface="Arial" charset="0"/>
            </a:endParaRPr>
          </a:p>
          <a:p>
            <a:pPr marL="0" lvl="1" indent="0" algn="just">
              <a:buNone/>
            </a:pPr>
            <a:endParaRPr lang="en-US" sz="1600" dirty="0">
              <a:cs typeface="Arial" charset="0"/>
            </a:endParaRPr>
          </a:p>
          <a:p>
            <a:pPr marL="0" lvl="1" indent="0" algn="just" eaLnBrk="1" hangingPunct="1">
              <a:buNone/>
            </a:pPr>
            <a:endParaRPr lang="en-US" sz="1800" dirty="0"/>
          </a:p>
        </p:txBody>
      </p:sp>
      <p:sp>
        <p:nvSpPr>
          <p:cNvPr id="2" name="Footer Placeholder 1"/>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6" name="Rectangle 6"/>
          <p:cNvSpPr>
            <a:spLocks noChangeArrowheads="1"/>
          </p:cNvSpPr>
          <p:nvPr/>
        </p:nvSpPr>
        <p:spPr bwMode="auto">
          <a:xfrm>
            <a:off x="937591" y="609600"/>
            <a:ext cx="7467600" cy="40011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4BACC6">
                    <a:lumMod val="50000"/>
                  </a:srgbClr>
                </a:solidFill>
                <a:effectLst/>
                <a:uLnTx/>
                <a:uFillTx/>
                <a:latin typeface="Lucida Sans Unicode"/>
                <a:ea typeface="+mn-ea"/>
                <a:cs typeface="+mn-cs"/>
              </a:rPr>
              <a:t>FY 2021</a:t>
            </a:r>
            <a:r>
              <a:rPr kumimoji="0" lang="en-US" sz="2000" b="1" i="0" u="none" strike="noStrike" kern="1200" cap="none" spc="0" normalizeH="0" noProof="0" dirty="0">
                <a:ln>
                  <a:noFill/>
                </a:ln>
                <a:solidFill>
                  <a:srgbClr val="4BACC6">
                    <a:lumMod val="50000"/>
                  </a:srgbClr>
                </a:solidFill>
                <a:effectLst/>
                <a:uLnTx/>
                <a:uFillTx/>
                <a:latin typeface="Lucida Sans Unicode"/>
                <a:ea typeface="+mn-ea"/>
                <a:cs typeface="+mn-cs"/>
              </a:rPr>
              <a:t> </a:t>
            </a:r>
            <a:r>
              <a:rPr kumimoji="0" lang="en-US" sz="2000" b="1" i="0" u="none" strike="noStrike" kern="1200" cap="none" spc="0" normalizeH="0" baseline="0" noProof="0" dirty="0">
                <a:ln>
                  <a:noFill/>
                </a:ln>
                <a:solidFill>
                  <a:srgbClr val="4BACC6">
                    <a:lumMod val="50000"/>
                  </a:srgbClr>
                </a:solidFill>
                <a:effectLst/>
                <a:uLnTx/>
                <a:uFillTx/>
                <a:latin typeface="Lucida Sans Unicode"/>
                <a:ea typeface="+mn-ea"/>
                <a:cs typeface="+mn-cs"/>
              </a:rPr>
              <a:t>Capital &amp; Construction</a:t>
            </a:r>
            <a:r>
              <a:rPr kumimoji="0" lang="en-US" sz="2000" b="1" i="0" u="none" strike="noStrike" kern="1200" cap="none" spc="0" normalizeH="0" noProof="0" dirty="0">
                <a:ln>
                  <a:noFill/>
                </a:ln>
                <a:solidFill>
                  <a:srgbClr val="4BACC6">
                    <a:lumMod val="50000"/>
                  </a:srgbClr>
                </a:solidFill>
                <a:effectLst/>
                <a:uLnTx/>
                <a:uFillTx/>
                <a:latin typeface="Lucida Sans Unicode"/>
                <a:ea typeface="+mn-ea"/>
                <a:cs typeface="+mn-cs"/>
              </a:rPr>
              <a:t> </a:t>
            </a:r>
            <a:r>
              <a:rPr kumimoji="0" lang="en-US" sz="2000" b="1" i="0" u="none" strike="noStrike" kern="1200" cap="none" spc="0" normalizeH="0" baseline="0" noProof="0" dirty="0">
                <a:ln>
                  <a:noFill/>
                </a:ln>
                <a:solidFill>
                  <a:srgbClr val="4BACC6">
                    <a:lumMod val="50000"/>
                  </a:srgbClr>
                </a:solidFill>
                <a:effectLst/>
                <a:uLnTx/>
                <a:uFillTx/>
                <a:latin typeface="Lucida Sans Unicode"/>
                <a:ea typeface="+mn-ea"/>
                <a:cs typeface="+mn-cs"/>
              </a:rPr>
              <a:t>Payment</a:t>
            </a:r>
            <a:r>
              <a:rPr lang="en-US" sz="2000" b="1" dirty="0">
                <a:solidFill>
                  <a:srgbClr val="4BACC6">
                    <a:lumMod val="50000"/>
                  </a:srgbClr>
                </a:solidFill>
                <a:latin typeface="Lucida Sans Unicode"/>
              </a:rPr>
              <a:t>s </a:t>
            </a:r>
            <a:r>
              <a:rPr kumimoji="0" lang="en-US" sz="2000" b="1" i="0" u="none" strike="noStrike" kern="1200" cap="none" spc="0" normalizeH="0" baseline="0" noProof="0" dirty="0">
                <a:ln>
                  <a:noFill/>
                </a:ln>
                <a:solidFill>
                  <a:srgbClr val="4BACC6">
                    <a:lumMod val="50000"/>
                  </a:srgbClr>
                </a:solidFill>
                <a:effectLst/>
                <a:uLnTx/>
                <a:uFillTx/>
                <a:latin typeface="Lucida Sans Unicode"/>
                <a:ea typeface="+mn-ea"/>
                <a:cs typeface="+mn-cs"/>
              </a:rPr>
              <a:t>Deadline</a:t>
            </a:r>
          </a:p>
        </p:txBody>
      </p:sp>
      <p:sp>
        <p:nvSpPr>
          <p:cNvPr id="3" name="TextBox 2"/>
          <p:cNvSpPr txBox="1"/>
          <p:nvPr/>
        </p:nvSpPr>
        <p:spPr>
          <a:xfrm>
            <a:off x="1143000" y="5486400"/>
            <a:ext cx="2743200" cy="461665"/>
          </a:xfrm>
          <a:prstGeom prst="rect">
            <a:avLst/>
          </a:prstGeom>
          <a:noFill/>
        </p:spPr>
        <p:txBody>
          <a:bodyPr wrap="square" rtlCol="0">
            <a:spAutoFit/>
          </a:bodyPr>
          <a:lstStyle/>
          <a:p>
            <a:r>
              <a:rPr lang="en-US" sz="1400" dirty="0">
                <a:latin typeface="+mn-lt"/>
                <a:cs typeface="Arial" charset="0"/>
              </a:rPr>
              <a:t>Address on the invoice</a:t>
            </a:r>
            <a:r>
              <a:rPr lang="en-US" dirty="0"/>
              <a:t> </a:t>
            </a:r>
          </a:p>
        </p:txBody>
      </p:sp>
    </p:spTree>
    <p:extLst>
      <p:ext uri="{BB962C8B-B14F-4D97-AF65-F5344CB8AC3E}">
        <p14:creationId xmlns:p14="http://schemas.microsoft.com/office/powerpoint/2010/main" val="499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343400" y="6407943"/>
            <a:ext cx="2350681"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40C698-A859-4A95-9961-8D68587BC617}"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pic>
        <p:nvPicPr>
          <p:cNvPr id="13" name="Picture 12"/>
          <p:cNvPicPr>
            <a:picLocks noChangeAspect="1"/>
          </p:cNvPicPr>
          <p:nvPr/>
        </p:nvPicPr>
        <p:blipFill>
          <a:blip r:embed="rId2"/>
          <a:stretch>
            <a:fillRect/>
          </a:stretch>
        </p:blipFill>
        <p:spPr>
          <a:xfrm>
            <a:off x="476960" y="0"/>
            <a:ext cx="8323375" cy="6600445"/>
          </a:xfrm>
          <a:prstGeom prst="rect">
            <a:avLst/>
          </a:prstGeom>
        </p:spPr>
      </p:pic>
    </p:spTree>
    <p:extLst>
      <p:ext uri="{BB962C8B-B14F-4D97-AF65-F5344CB8AC3E}">
        <p14:creationId xmlns:p14="http://schemas.microsoft.com/office/powerpoint/2010/main" val="204009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Miami-Dade Finance Department</a:t>
            </a:r>
          </a:p>
        </p:txBody>
      </p:sp>
      <p:sp>
        <p:nvSpPr>
          <p:cNvPr id="3" name="Slide Number Placeholder 2"/>
          <p:cNvSpPr>
            <a:spLocks noGrp="1"/>
          </p:cNvSpPr>
          <p:nvPr>
            <p:ph type="sldNum" sz="quarter" idx="12"/>
          </p:nvPr>
        </p:nvSpPr>
        <p:spPr/>
        <p:txBody>
          <a:bodyPr/>
          <a:lstStyle/>
          <a:p>
            <a:pPr>
              <a:defRPr/>
            </a:pPr>
            <a:fld id="{B7227E11-EF55-49E1-BEDF-54730C93FB28}" type="slidenum">
              <a:rPr lang="en-US" smtClean="0"/>
              <a:pPr>
                <a:defRPr/>
              </a:pPr>
              <a:t>7</a:t>
            </a:fld>
            <a:endParaRPr lang="en-US" dirty="0"/>
          </a:p>
        </p:txBody>
      </p:sp>
      <p:sp>
        <p:nvSpPr>
          <p:cNvPr id="4" name="Rectangle 3"/>
          <p:cNvSpPr/>
          <p:nvPr/>
        </p:nvSpPr>
        <p:spPr>
          <a:xfrm>
            <a:off x="685800" y="304800"/>
            <a:ext cx="7961472" cy="7109639"/>
          </a:xfrm>
          <a:prstGeom prst="rect">
            <a:avLst/>
          </a:prstGeom>
        </p:spPr>
        <p:txBody>
          <a:bodyPr wrap="square">
            <a:spAutoFit/>
          </a:bodyPr>
          <a:lstStyle/>
          <a:p>
            <a:pPr marL="0" lvl="1" indent="0" algn="just">
              <a:buNone/>
            </a:pPr>
            <a:endParaRPr lang="en-US" sz="1600" b="1" dirty="0">
              <a:cs typeface="Arial" charset="0"/>
            </a:endParaRPr>
          </a:p>
          <a:p>
            <a:pPr marL="0" lvl="1" indent="0" algn="just">
              <a:buNone/>
            </a:pPr>
            <a:r>
              <a:rPr lang="en-US" b="1" dirty="0">
                <a:solidFill>
                  <a:schemeClr val="tx2"/>
                </a:solidFill>
                <a:effectLst>
                  <a:outerShdw blurRad="31750" dist="25400" dir="5400000" algn="tl" rotWithShape="0">
                    <a:srgbClr val="000000">
                      <a:alpha val="25000"/>
                    </a:srgbClr>
                  </a:outerShdw>
                </a:effectLst>
                <a:latin typeface="+mj-lt"/>
                <a:ea typeface="+mj-ea"/>
                <a:cs typeface="+mj-cs"/>
              </a:rPr>
              <a:t>Important Construction Reminders:</a:t>
            </a:r>
          </a:p>
          <a:p>
            <a:pPr marL="0" lvl="1" indent="0" algn="just">
              <a:buNone/>
            </a:pPr>
            <a:endParaRPr lang="en-US" sz="1600" dirty="0">
              <a:cs typeface="Arial" charset="0"/>
            </a:endParaRPr>
          </a:p>
          <a:p>
            <a:pPr marL="342900" lvl="1" indent="-342900" algn="just">
              <a:buBlip>
                <a:blip r:embed="rId2"/>
              </a:buBlip>
            </a:pPr>
            <a:r>
              <a:rPr lang="en-US" sz="1600" dirty="0">
                <a:latin typeface="Lucida Sans Unicode" panose="020B0602030504020204" pitchFamily="34" charset="0"/>
                <a:cs typeface="Lucida Sans Unicode" panose="020B0602030504020204" pitchFamily="34" charset="0"/>
              </a:rPr>
              <a:t>To increase the allocation on the Equitable Distribution Program Contracts (EDP) or the Miscellaneous Construction Contracts (MCC), or for general questions about these contracts, reach out to Marcia Martin at ISD Department. Her email address is: </a:t>
            </a:r>
            <a:r>
              <a:rPr lang="en-US" sz="1600" dirty="0">
                <a:solidFill>
                  <a:srgbClr val="0066FF"/>
                </a:solidFill>
              </a:rPr>
              <a:t>Marcia.Martin@miamidade.gov</a:t>
            </a:r>
            <a:r>
              <a:rPr lang="en-US" sz="1600" dirty="0"/>
              <a:t>.</a:t>
            </a:r>
            <a:r>
              <a:rPr lang="en-US" sz="1600" dirty="0">
                <a:latin typeface="Lucida Sans Unicode" panose="020B0602030504020204" pitchFamily="34" charset="0"/>
                <a:cs typeface="Lucida Sans Unicode" panose="020B0602030504020204" pitchFamily="34" charset="0"/>
              </a:rPr>
              <a:t> </a:t>
            </a:r>
          </a:p>
          <a:p>
            <a:pPr marL="0" lvl="1" indent="0" algn="just">
              <a:buNone/>
            </a:pPr>
            <a:endParaRPr lang="en-US" sz="1600" dirty="0">
              <a:latin typeface="Lucida Sans Unicode" panose="020B0602030504020204" pitchFamily="34" charset="0"/>
              <a:cs typeface="Lucida Sans Unicode" panose="020B0602030504020204" pitchFamily="34" charset="0"/>
            </a:endParaRPr>
          </a:p>
          <a:p>
            <a:pPr marL="342900" lvl="1" indent="-342900" algn="just">
              <a:buBlip>
                <a:blip r:embed="rId2"/>
              </a:buBlip>
            </a:pPr>
            <a:r>
              <a:rPr lang="en-US" sz="1600" dirty="0">
                <a:latin typeface="Lucida Sans Unicode" panose="020B0602030504020204" pitchFamily="34" charset="0"/>
                <a:cs typeface="Lucida Sans Unicode" panose="020B0602030504020204" pitchFamily="34" charset="0"/>
              </a:rPr>
              <a:t>If submitting invoices for services rendered in fiscal year 2021, remember to process purchase order increases and reclassifications prior to September 30th, 2021.</a:t>
            </a:r>
          </a:p>
          <a:p>
            <a:pPr marL="342900" lvl="1" indent="-342900" algn="just">
              <a:buBlip>
                <a:blip r:embed="rId2"/>
              </a:buBlip>
            </a:pPr>
            <a:endParaRPr lang="en-US" sz="1600" dirty="0">
              <a:latin typeface="Lucida Sans Unicode" panose="020B0602030504020204" pitchFamily="34" charset="0"/>
              <a:cs typeface="Lucida Sans Unicode" panose="020B0602030504020204" pitchFamily="34" charset="0"/>
            </a:endParaRPr>
          </a:p>
          <a:p>
            <a:pPr marL="342900" lvl="1" indent="-342900" algn="just">
              <a:buBlip>
                <a:blip r:embed="rId2"/>
              </a:buBlip>
            </a:pPr>
            <a:r>
              <a:rPr lang="en-US" sz="1600" dirty="0">
                <a:latin typeface="Lucida Sans Unicode" panose="020B0602030504020204" pitchFamily="34" charset="0"/>
                <a:cs typeface="Lucida Sans Unicode" panose="020B0602030504020204" pitchFamily="34" charset="0"/>
              </a:rPr>
              <a:t>Retainage payable from FAMIS POs was converted to Informs. To view a Business Unit, Supplier or PO retainage balance in Informs, access the Finance/Supply Chain Tile, Payables Operations, Accounts Payable Work Center, Links, Vouchers, Retainage Tracking by Supplier Inquiry. </a:t>
            </a:r>
          </a:p>
          <a:p>
            <a:pPr marL="342900" lvl="1" indent="-342900" algn="just">
              <a:buBlip>
                <a:blip r:embed="rId2"/>
              </a:buBlip>
            </a:pPr>
            <a:endParaRPr lang="en-US" sz="1600" dirty="0">
              <a:latin typeface="Lucida Sans Unicode" panose="020B0602030504020204" pitchFamily="34" charset="0"/>
              <a:cs typeface="Lucida Sans Unicode" panose="020B0602030504020204" pitchFamily="34" charset="0"/>
            </a:endParaRPr>
          </a:p>
          <a:p>
            <a:pPr marL="342900" lvl="1" indent="-342900" algn="just">
              <a:buBlip>
                <a:blip r:embed="rId2"/>
              </a:buBlip>
            </a:pPr>
            <a:r>
              <a:rPr lang="en-US" sz="1600" dirty="0">
                <a:latin typeface="Lucida Sans Unicode" panose="020B0602030504020204" pitchFamily="34" charset="0"/>
                <a:cs typeface="Lucida Sans Unicode" panose="020B0602030504020204" pitchFamily="34" charset="0"/>
              </a:rPr>
              <a:t>In addition, retainage must be released using the Chartfield Values found on the Retainage Tracking by Supplier Inquiry table and from the Informs </a:t>
            </a:r>
            <a:r>
              <a:rPr lang="en-US" sz="1600" b="1" dirty="0">
                <a:latin typeface="Lucida Sans Unicode" panose="020B0602030504020204" pitchFamily="34" charset="0"/>
                <a:cs typeface="Lucida Sans Unicode" panose="020B0602030504020204" pitchFamily="34" charset="0"/>
              </a:rPr>
              <a:t>Retainage Payable Account 221000000 </a:t>
            </a:r>
            <a:r>
              <a:rPr lang="en-US" sz="1600" dirty="0">
                <a:latin typeface="Lucida Sans Unicode" panose="020B0602030504020204" pitchFamily="34" charset="0"/>
                <a:cs typeface="Lucida Sans Unicode" panose="020B0602030504020204" pitchFamily="34" charset="0"/>
              </a:rPr>
              <a:t>(In FAMIS – General Ledger 210).</a:t>
            </a:r>
          </a:p>
          <a:p>
            <a:pPr marL="0" lvl="1" indent="0" algn="just">
              <a:buNone/>
            </a:pPr>
            <a:endParaRPr lang="en-US" sz="1600" dirty="0">
              <a:latin typeface="Lucida Sans Unicode" panose="020B0602030504020204" pitchFamily="34" charset="0"/>
              <a:cs typeface="Lucida Sans Unicode" panose="020B0602030504020204" pitchFamily="34" charset="0"/>
            </a:endParaRPr>
          </a:p>
          <a:p>
            <a:pPr marL="342900" lvl="1" indent="-342900" algn="just">
              <a:buBlip>
                <a:blip r:embed="rId2"/>
              </a:buBlip>
            </a:pPr>
            <a:r>
              <a:rPr lang="en-US" sz="1600" dirty="0">
                <a:latin typeface="Lucida Sans Unicode" panose="020B0602030504020204" pitchFamily="34" charset="0"/>
                <a:cs typeface="Lucida Sans Unicode" panose="020B0602030504020204" pitchFamily="34" charset="0"/>
              </a:rPr>
              <a:t>When preparing capital journal entries, do not comingle various projects’ charges or credits into one single journal entry line.</a:t>
            </a:r>
          </a:p>
          <a:p>
            <a:pPr marL="342900" lvl="1" indent="-342900" algn="just">
              <a:buBlip>
                <a:blip r:embed="rId2"/>
              </a:buBlip>
            </a:pPr>
            <a:endParaRPr lang="en-US" sz="1600" dirty="0">
              <a:latin typeface="Lucida Sans Unicode" panose="020B0602030504020204" pitchFamily="34" charset="0"/>
              <a:cs typeface="Lucida Sans Unicode" panose="020B0602030504020204" pitchFamily="34" charset="0"/>
            </a:endParaRPr>
          </a:p>
          <a:p>
            <a:pPr marL="0" lvl="1" algn="just"/>
            <a:endParaRPr lang="en-US" sz="1600" dirty="0">
              <a:latin typeface="Lucida Sans Unicode" panose="020B0602030504020204" pitchFamily="34" charset="0"/>
              <a:cs typeface="Lucida Sans Unicode" panose="020B0602030504020204" pitchFamily="34" charset="0"/>
            </a:endParaRPr>
          </a:p>
          <a:p>
            <a:pPr marL="0" lvl="1" algn="just"/>
            <a:endParaRPr lang="en-US" sz="1600" dirty="0">
              <a:latin typeface="Lucida Sans Unicode" panose="020B0602030504020204" pitchFamily="34" charset="0"/>
              <a:cs typeface="Lucida Sans Unicode" panose="020B0602030504020204" pitchFamily="34" charset="0"/>
            </a:endParaRPr>
          </a:p>
          <a:p>
            <a:pPr marL="342900" lvl="1" indent="-342900" algn="just">
              <a:buBlip>
                <a:blip r:embed="rId2"/>
              </a:buBlip>
            </a:pPr>
            <a:endParaRPr lang="en-US" sz="1600" dirty="0"/>
          </a:p>
          <a:p>
            <a:pPr marL="342900" lvl="1" indent="-342900" algn="just">
              <a:buBlip>
                <a:blip r:embed="rId2"/>
              </a:buBlip>
            </a:pPr>
            <a:endParaRPr lang="en-US" sz="1600" dirty="0"/>
          </a:p>
        </p:txBody>
      </p:sp>
    </p:spTree>
    <p:extLst>
      <p:ext uri="{BB962C8B-B14F-4D97-AF65-F5344CB8AC3E}">
        <p14:creationId xmlns:p14="http://schemas.microsoft.com/office/powerpoint/2010/main" val="272321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86" y="1066800"/>
            <a:ext cx="8229600" cy="5092891"/>
          </a:xfrm>
        </p:spPr>
        <p:txBody>
          <a:bodyPr>
            <a:normAutofit/>
          </a:bodyPr>
          <a:lstStyle/>
          <a:p>
            <a:pPr marL="109728" indent="0">
              <a:buNone/>
            </a:pPr>
            <a:endParaRPr lang="en-US" sz="1600" dirty="0"/>
          </a:p>
          <a:p>
            <a:pPr marL="109728" indent="0">
              <a:buNone/>
            </a:pPr>
            <a:r>
              <a:rPr lang="en-US" sz="1600" dirty="0"/>
              <a:t>Cultural Affairs, Corrections &amp; Rehabilitation, DTPW, Fire, ISD, ITD, Library &amp; Parks, need to provide a report listing the projects completed in fiscal year 2021 with the following information</a:t>
            </a:r>
            <a:r>
              <a:rPr lang="en-US" sz="2400" dirty="0"/>
              <a:t>:</a:t>
            </a:r>
          </a:p>
          <a:p>
            <a:r>
              <a:rPr lang="en-US" sz="1600" dirty="0"/>
              <a:t>Capital project number </a:t>
            </a:r>
          </a:p>
          <a:p>
            <a:r>
              <a:rPr lang="en-US" sz="1600" dirty="0"/>
              <a:t>Brief description of the project</a:t>
            </a:r>
          </a:p>
          <a:p>
            <a:r>
              <a:rPr lang="en-US" sz="1600" dirty="0"/>
              <a:t>Funding information</a:t>
            </a:r>
          </a:p>
          <a:p>
            <a:r>
              <a:rPr lang="en-US" sz="1600" dirty="0"/>
              <a:t>Total project cost since inception (design, bidding, surveys, project management, construction, etc.)</a:t>
            </a:r>
          </a:p>
          <a:p>
            <a:r>
              <a:rPr lang="en-US" sz="1600" dirty="0"/>
              <a:t>Completion Date </a:t>
            </a:r>
          </a:p>
          <a:p>
            <a:pPr marL="109728" indent="0">
              <a:buNone/>
            </a:pPr>
            <a:endParaRPr lang="en-US" sz="1600" dirty="0"/>
          </a:p>
          <a:p>
            <a:pPr marL="109728" indent="0">
              <a:buNone/>
            </a:pPr>
            <a:r>
              <a:rPr lang="en-US" sz="1600" dirty="0"/>
              <a:t>Send report to: </a:t>
            </a:r>
            <a:r>
              <a:rPr lang="en-US" sz="1600" dirty="0">
                <a:solidFill>
                  <a:srgbClr val="0066FF"/>
                </a:solidFill>
              </a:rPr>
              <a:t>Megan.Litcher@miamidade.gov</a:t>
            </a:r>
            <a:r>
              <a:rPr lang="en-US" sz="1600" dirty="0"/>
              <a:t> and      				</a:t>
            </a:r>
            <a:r>
              <a:rPr lang="en-US" sz="1600" dirty="0">
                <a:solidFill>
                  <a:srgbClr val="0066FF"/>
                </a:solidFill>
              </a:rPr>
              <a:t>Patricia.Hernandez-Blanco@miamidade.gov</a:t>
            </a:r>
          </a:p>
          <a:p>
            <a:pPr marL="109728" indent="0">
              <a:buNone/>
            </a:pPr>
            <a:endParaRPr lang="en-US" sz="1600" dirty="0"/>
          </a:p>
          <a:p>
            <a:r>
              <a:rPr lang="en-US" sz="1600" dirty="0"/>
              <a:t>In addition, it is very important that departments flag or mark capital purchases in Informs. This can be accomplished at various levels: The requisition, the PO, the voucher and at the project level.</a:t>
            </a:r>
          </a:p>
          <a:p>
            <a:endParaRPr lang="en-US" sz="1600" dirty="0"/>
          </a:p>
          <a:p>
            <a:pPr marL="109728" indent="0">
              <a:buNone/>
            </a:pPr>
            <a:endParaRPr lang="en-US" sz="2400" dirty="0"/>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rPr>
              <a:t>Miami-Dade Finance Department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kumimoji="0" lang="en-US" sz="10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 name="Title 4"/>
          <p:cNvSpPr>
            <a:spLocks noGrp="1"/>
          </p:cNvSpPr>
          <p:nvPr>
            <p:ph type="title"/>
          </p:nvPr>
        </p:nvSpPr>
        <p:spPr>
          <a:xfrm>
            <a:off x="457200" y="216647"/>
            <a:ext cx="8229600" cy="994853"/>
          </a:xfrm>
        </p:spPr>
        <p:txBody>
          <a:bodyPr>
            <a:noAutofit/>
          </a:bodyPr>
          <a:lstStyle/>
          <a:p>
            <a:pPr marL="109728"/>
            <a:br>
              <a:rPr lang="en-US" sz="2400" dirty="0"/>
            </a:br>
            <a:r>
              <a:rPr lang="en-US" sz="2400" dirty="0">
                <a:solidFill>
                  <a:srgbClr val="4BACC6">
                    <a:lumMod val="50000"/>
                  </a:srgbClr>
                </a:solidFill>
                <a:effectLst/>
                <a:latin typeface="Lucida Sans Unicode"/>
                <a:ea typeface="+mn-ea"/>
                <a:cs typeface="+mn-cs"/>
              </a:rPr>
              <a:t>Departments that manage capital &amp; construction projects (Excluding Enterprises): </a:t>
            </a:r>
            <a:br>
              <a:rPr lang="en-US" sz="2400" dirty="0">
                <a:solidFill>
                  <a:srgbClr val="4BACC6">
                    <a:lumMod val="50000"/>
                  </a:srgbClr>
                </a:solidFill>
                <a:effectLst/>
                <a:latin typeface="Lucida Sans Unicode"/>
                <a:ea typeface="+mn-ea"/>
                <a:cs typeface="+mn-cs"/>
              </a:rPr>
            </a:br>
            <a:endParaRPr lang="en-US" sz="2400" dirty="0">
              <a:solidFill>
                <a:srgbClr val="4BACC6">
                  <a:lumMod val="50000"/>
                </a:srgbClr>
              </a:solidFill>
              <a:effectLst/>
              <a:latin typeface="Lucida Sans Unicode"/>
              <a:ea typeface="+mn-ea"/>
              <a:cs typeface="+mn-cs"/>
            </a:endParaRPr>
          </a:p>
        </p:txBody>
      </p:sp>
    </p:spTree>
    <p:extLst>
      <p:ext uri="{BB962C8B-B14F-4D97-AF65-F5344CB8AC3E}">
        <p14:creationId xmlns:p14="http://schemas.microsoft.com/office/powerpoint/2010/main" val="310651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FA19CD-7FD4-4EE7-8B85-CE177DCD2AD6}"/>
              </a:ext>
            </a:extLst>
          </p:cNvPr>
          <p:cNvSpPr>
            <a:spLocks noGrp="1"/>
          </p:cNvSpPr>
          <p:nvPr>
            <p:ph type="ftr" sz="quarter" idx="11"/>
          </p:nvPr>
        </p:nvSpPr>
        <p:spPr/>
        <p:txBody>
          <a:bodyPr/>
          <a:lstStyle/>
          <a:p>
            <a:pPr>
              <a:defRPr/>
            </a:pPr>
            <a:r>
              <a:rPr lang="en-US" dirty="0"/>
              <a:t>Miami-Dade Finance Department</a:t>
            </a:r>
          </a:p>
        </p:txBody>
      </p:sp>
      <p:sp>
        <p:nvSpPr>
          <p:cNvPr id="4" name="Slide Number Placeholder 3">
            <a:extLst>
              <a:ext uri="{FF2B5EF4-FFF2-40B4-BE49-F238E27FC236}">
                <a16:creationId xmlns:a16="http://schemas.microsoft.com/office/drawing/2014/main" id="{4847ECB4-E89D-4094-A50C-7AF2B03B9046}"/>
              </a:ext>
            </a:extLst>
          </p:cNvPr>
          <p:cNvSpPr>
            <a:spLocks noGrp="1"/>
          </p:cNvSpPr>
          <p:nvPr>
            <p:ph type="sldNum" sz="quarter" idx="12"/>
          </p:nvPr>
        </p:nvSpPr>
        <p:spPr/>
        <p:txBody>
          <a:bodyPr/>
          <a:lstStyle/>
          <a:p>
            <a:pPr>
              <a:defRPr/>
            </a:pPr>
            <a:fld id="{492661EC-E0B5-4F40-B7D9-EFB197B3666C}" type="slidenum">
              <a:rPr lang="en-US" smtClean="0"/>
              <a:pPr>
                <a:defRPr/>
              </a:pPr>
              <a:t>9</a:t>
            </a:fld>
            <a:endParaRPr lang="en-US" dirty="0"/>
          </a:p>
        </p:txBody>
      </p:sp>
      <p:sp>
        <p:nvSpPr>
          <p:cNvPr id="5" name="Title 4">
            <a:extLst>
              <a:ext uri="{FF2B5EF4-FFF2-40B4-BE49-F238E27FC236}">
                <a16:creationId xmlns:a16="http://schemas.microsoft.com/office/drawing/2014/main" id="{19BC30EB-4E3B-4895-AFB1-B6AC8C7A15C9}"/>
              </a:ext>
            </a:extLst>
          </p:cNvPr>
          <p:cNvSpPr>
            <a:spLocks noGrp="1"/>
          </p:cNvSpPr>
          <p:nvPr>
            <p:ph type="title"/>
          </p:nvPr>
        </p:nvSpPr>
        <p:spPr>
          <a:xfrm>
            <a:off x="417672" y="387997"/>
            <a:ext cx="8229600" cy="2789577"/>
          </a:xfrm>
        </p:spPr>
        <p:txBody>
          <a:bodyPr>
            <a:normAutofit/>
          </a:bodyPr>
          <a:lstStyle/>
          <a:p>
            <a:r>
              <a:rPr lang="en-US" dirty="0"/>
              <a:t>Questions</a:t>
            </a:r>
            <a:br>
              <a:rPr lang="en-US" dirty="0"/>
            </a:br>
            <a:br>
              <a:rPr lang="en-US" dirty="0"/>
            </a:br>
            <a:r>
              <a:rPr lang="en-US" sz="2000" dirty="0">
                <a:solidFill>
                  <a:srgbClr val="FF0000"/>
                </a:solidFill>
              </a:rPr>
              <a:t>Please enter all your questions in the chatbox.  If time allows, we’ll try to answer those that we can at the end of the presentation. Responses to all questions posted in the chat will be sent via email to all attendees.</a:t>
            </a:r>
            <a:endParaRPr lang="en-US" sz="2000" dirty="0"/>
          </a:p>
        </p:txBody>
      </p:sp>
      <p:sp>
        <p:nvSpPr>
          <p:cNvPr id="7" name="TextBox 6">
            <a:extLst>
              <a:ext uri="{FF2B5EF4-FFF2-40B4-BE49-F238E27FC236}">
                <a16:creationId xmlns:a16="http://schemas.microsoft.com/office/drawing/2014/main" id="{55C436E5-E8A6-4CA9-8674-FFBB28BACCC7}"/>
              </a:ext>
            </a:extLst>
          </p:cNvPr>
          <p:cNvSpPr txBox="1"/>
          <p:nvPr/>
        </p:nvSpPr>
        <p:spPr>
          <a:xfrm>
            <a:off x="2090983" y="4185833"/>
            <a:ext cx="4578178" cy="830997"/>
          </a:xfrm>
          <a:prstGeom prst="rect">
            <a:avLst/>
          </a:prstGeom>
          <a:noFill/>
        </p:spPr>
        <p:txBody>
          <a:bodyPr wrap="square">
            <a:spAutoFit/>
          </a:bodyPr>
          <a:lstStyle/>
          <a:p>
            <a:endParaRPr lang="en-US" dirty="0"/>
          </a:p>
          <a:p>
            <a:endParaRPr lang="en-US" dirty="0"/>
          </a:p>
        </p:txBody>
      </p:sp>
      <p:pic>
        <p:nvPicPr>
          <p:cNvPr id="11" name="Content Placeholder 10">
            <a:extLst>
              <a:ext uri="{FF2B5EF4-FFF2-40B4-BE49-F238E27FC236}">
                <a16:creationId xmlns:a16="http://schemas.microsoft.com/office/drawing/2014/main" id="{E84553B1-83FC-43DF-81FC-145E15675946}"/>
              </a:ext>
            </a:extLst>
          </p:cNvPr>
          <p:cNvPicPr>
            <a:picLocks noGrp="1" noChangeAspect="1"/>
          </p:cNvPicPr>
          <p:nvPr>
            <p:ph idx="1"/>
          </p:nvPr>
        </p:nvPicPr>
        <p:blipFill>
          <a:blip r:embed="rId2"/>
          <a:stretch>
            <a:fillRect/>
          </a:stretch>
        </p:blipFill>
        <p:spPr>
          <a:xfrm>
            <a:off x="3650668" y="4185833"/>
            <a:ext cx="2750132" cy="1899864"/>
          </a:xfrm>
          <a:prstGeom prst="rect">
            <a:avLst/>
          </a:prstGeom>
        </p:spPr>
      </p:pic>
      <p:pic>
        <p:nvPicPr>
          <p:cNvPr id="12" name="Picture 11">
            <a:extLst>
              <a:ext uri="{FF2B5EF4-FFF2-40B4-BE49-F238E27FC236}">
                <a16:creationId xmlns:a16="http://schemas.microsoft.com/office/drawing/2014/main" id="{9D4BEA0F-8900-4EC1-B48C-FC2C3687D348}"/>
              </a:ext>
            </a:extLst>
          </p:cNvPr>
          <p:cNvPicPr>
            <a:picLocks noChangeAspect="1"/>
          </p:cNvPicPr>
          <p:nvPr/>
        </p:nvPicPr>
        <p:blipFill>
          <a:blip r:embed="rId3"/>
          <a:stretch>
            <a:fillRect/>
          </a:stretch>
        </p:blipFill>
        <p:spPr>
          <a:xfrm>
            <a:off x="5303044" y="2794719"/>
            <a:ext cx="2952750" cy="1552575"/>
          </a:xfrm>
          <a:prstGeom prst="rect">
            <a:avLst/>
          </a:prstGeom>
        </p:spPr>
      </p:pic>
    </p:spTree>
    <p:extLst>
      <p:ext uri="{BB962C8B-B14F-4D97-AF65-F5344CB8AC3E}">
        <p14:creationId xmlns:p14="http://schemas.microsoft.com/office/powerpoint/2010/main" val="215238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AA996BC01E124EA2561C154C0ED641" ma:contentTypeVersion="9" ma:contentTypeDescription="Create a new document." ma:contentTypeScope="" ma:versionID="b62997fcfde032817a02bf8302f6f26f">
  <xsd:schema xmlns:xsd="http://www.w3.org/2001/XMLSchema" xmlns:xs="http://www.w3.org/2001/XMLSchema" xmlns:p="http://schemas.microsoft.com/office/2006/metadata/properties" xmlns:ns3="2976af30-ba4c-4b3b-b82e-aa11b975118b" targetNamespace="http://schemas.microsoft.com/office/2006/metadata/properties" ma:root="true" ma:fieldsID="98f5c82365a81ccff32651b94e49b645" ns3:_="">
    <xsd:import namespace="2976af30-ba4c-4b3b-b82e-aa11b975118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6af30-ba4c-4b3b-b82e-aa11b97511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1838BD-ECE0-41E9-8541-E29868CE4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76af30-ba4c-4b3b-b82e-aa11b97511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CA93C7-0E23-4C6E-B41D-A5850089413B}">
  <ds:schemaRefs>
    <ds:schemaRef ds:uri="http://schemas.microsoft.com/sharepoint/v3/contenttype/forms"/>
  </ds:schemaRefs>
</ds:datastoreItem>
</file>

<file path=customXml/itemProps3.xml><?xml version="1.0" encoding="utf-8"?>
<ds:datastoreItem xmlns:ds="http://schemas.openxmlformats.org/officeDocument/2006/customXml" ds:itemID="{668A713D-97F3-4849-A6F3-B3A59377ED23}">
  <ds:schemaRefs>
    <ds:schemaRef ds:uri="http://schemas.microsoft.com/office/2006/metadata/properties"/>
    <ds:schemaRef ds:uri="http://purl.org/dc/dcmitype/"/>
    <ds:schemaRef ds:uri="http://purl.org/dc/elements/1.1/"/>
    <ds:schemaRef ds:uri="http://schemas.microsoft.com/office/infopath/2007/PartnerControls"/>
    <ds:schemaRef ds:uri="2976af30-ba4c-4b3b-b82e-aa11b975118b"/>
    <ds:schemaRef ds:uri="http://schemas.openxmlformats.org/package/2006/metadata/core-properties"/>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Concourse</Template>
  <TotalTime>28218</TotalTime>
  <Words>3971</Words>
  <Application>Microsoft Office PowerPoint</Application>
  <PresentationFormat>On-screen Show (4:3)</PresentationFormat>
  <Paragraphs>447</Paragraphs>
  <Slides>37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Courier New</vt:lpstr>
      <vt:lpstr>Lucida Sans Unicode</vt:lpstr>
      <vt:lpstr>Times New Roman</vt:lpstr>
      <vt:lpstr>Verdana</vt:lpstr>
      <vt:lpstr>Wingdings</vt:lpstr>
      <vt:lpstr>Wingdings 2</vt:lpstr>
      <vt:lpstr>Wingdings 3</vt:lpstr>
      <vt:lpstr>Concourse</vt:lpstr>
      <vt:lpstr>   Welcome </vt:lpstr>
      <vt:lpstr>2021 Year-End Presentation AGENDA</vt:lpstr>
      <vt:lpstr>2021 Year-End Presentation Introduction</vt:lpstr>
      <vt:lpstr>Capital &amp; Construction Payable Section </vt:lpstr>
      <vt:lpstr>PowerPoint Presentation</vt:lpstr>
      <vt:lpstr>PowerPoint Presentation</vt:lpstr>
      <vt:lpstr>PowerPoint Presentation</vt:lpstr>
      <vt:lpstr> Departments that manage capital &amp; construction projects (Excluding Enterprises):  </vt:lpstr>
      <vt:lpstr>Questions  Please enter all your questions in the chatbox.  If time allows, we’ll try to answer those that we can at the end of the presentation. Responses to all questions posted in the chat will be sent via email to all attendees.</vt:lpstr>
      <vt:lpstr>     Accounts Payable           </vt:lpstr>
      <vt:lpstr>Accounts Payable Agenda 2021 Year-End</vt:lpstr>
      <vt:lpstr>  What is New in Accounts Payable?</vt:lpstr>
      <vt:lpstr>2021 Year-End Important Dates</vt:lpstr>
      <vt:lpstr>2021 Year-End Important Dates</vt:lpstr>
      <vt:lpstr>Indicating Old vs New Year</vt:lpstr>
      <vt:lpstr>Indicating Old vs New Year</vt:lpstr>
      <vt:lpstr> ACCOUNTS PAYABLE ACCRUALS</vt:lpstr>
      <vt:lpstr>SPECIAL SERVICES SECTION         YEAR END 2021</vt:lpstr>
      <vt:lpstr>Special Services Section  Overview</vt:lpstr>
      <vt:lpstr>Special Services – Key Dates</vt:lpstr>
      <vt:lpstr>Special Services – Transition to Informs</vt:lpstr>
      <vt:lpstr>Special Services – Transition to Informs</vt:lpstr>
      <vt:lpstr>Special Services – Transition to Informs</vt:lpstr>
      <vt:lpstr> TRAVEL</vt:lpstr>
      <vt:lpstr>2021 Year-End Travel Deadlines</vt:lpstr>
      <vt:lpstr>Travel Policy &amp; Procedures   Key Reminders</vt:lpstr>
      <vt:lpstr>Travel Policy &amp; Procedures   Key Reminders</vt:lpstr>
      <vt:lpstr>Travel Policy &amp; Procedures   Issues Delaying Processing Travels</vt:lpstr>
      <vt:lpstr>   Purchasing/Travel Cards</vt:lpstr>
      <vt:lpstr>P-Card Program Policy Reminders – Prohibited Items</vt:lpstr>
      <vt:lpstr>P-Card Policy Reminders – Prohibited Items</vt:lpstr>
      <vt:lpstr>P-Card Reconciliations - Key Reminders</vt:lpstr>
      <vt:lpstr>P-Card Journal Vouchers – Expense Reclassifications</vt:lpstr>
      <vt:lpstr>P-Card Journal Vouchers – Expense Reclassifications</vt:lpstr>
      <vt:lpstr>P-Card Program Statistics</vt:lpstr>
      <vt:lpstr>   Questions  Please enter all your questions in the chatbox. Responses to all questions posted in the chat will be sent via email to all attendees.    </vt:lpstr>
      <vt:lpstr>  Thank You &amp; Stay Safe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dc:creator>
  <cp:lastModifiedBy>Hurtado, Gloria (FIN)</cp:lastModifiedBy>
  <cp:revision>936</cp:revision>
  <cp:lastPrinted>2021-08-30T17:13:37Z</cp:lastPrinted>
  <dcterms:created xsi:type="dcterms:W3CDTF">2004-09-16T03:44:20Z</dcterms:created>
  <dcterms:modified xsi:type="dcterms:W3CDTF">2021-09-16T22:17:03Z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0x010100E9AA996BC01E124EA2561C154C0ED641</vt:lpwstr>
  </property>
</Properties>
</file>