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46"/>
  </p:notesMasterIdLst>
  <p:handoutMasterIdLst>
    <p:handoutMasterId r:id="rId47"/>
  </p:handoutMasterIdLst>
  <p:sldIdLst>
    <p:sldId id="655" r:id="rId5"/>
    <p:sldId id="656" r:id="rId6"/>
    <p:sldId id="749" r:id="rId7"/>
    <p:sldId id="908" r:id="rId8"/>
    <p:sldId id="921" r:id="rId9"/>
    <p:sldId id="914" r:id="rId10"/>
    <p:sldId id="931" r:id="rId11"/>
    <p:sldId id="932" r:id="rId12"/>
    <p:sldId id="933" r:id="rId13"/>
    <p:sldId id="657" r:id="rId14"/>
    <p:sldId id="658" r:id="rId15"/>
    <p:sldId id="660" r:id="rId16"/>
    <p:sldId id="661" r:id="rId17"/>
    <p:sldId id="663" r:id="rId18"/>
    <p:sldId id="917" r:id="rId19"/>
    <p:sldId id="916" r:id="rId20"/>
    <p:sldId id="896" r:id="rId21"/>
    <p:sldId id="682" r:id="rId22"/>
    <p:sldId id="853" r:id="rId23"/>
    <p:sldId id="890" r:id="rId24"/>
    <p:sldId id="891" r:id="rId25"/>
    <p:sldId id="892" r:id="rId26"/>
    <p:sldId id="893" r:id="rId27"/>
    <p:sldId id="771" r:id="rId28"/>
    <p:sldId id="920" r:id="rId29"/>
    <p:sldId id="857" r:id="rId30"/>
    <p:sldId id="858" r:id="rId31"/>
    <p:sldId id="859" r:id="rId32"/>
    <p:sldId id="860" r:id="rId33"/>
    <p:sldId id="925" r:id="rId34"/>
    <p:sldId id="694" r:id="rId35"/>
    <p:sldId id="922" r:id="rId36"/>
    <p:sldId id="923" r:id="rId37"/>
    <p:sldId id="924" r:id="rId38"/>
    <p:sldId id="880" r:id="rId39"/>
    <p:sldId id="881" r:id="rId40"/>
    <p:sldId id="882" r:id="rId41"/>
    <p:sldId id="883" r:id="rId42"/>
    <p:sldId id="895" r:id="rId43"/>
    <p:sldId id="889" r:id="rId44"/>
    <p:sldId id="850" r:id="rId45"/>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99"/>
    <a:srgbClr val="FF3300"/>
    <a:srgbClr val="66FFFF"/>
    <a:srgbClr val="008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9EA3E-7C41-4958-80F3-68DD508DB782}" v="1" dt="2022-09-07T12:58:56.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3891" autoAdjust="0"/>
  </p:normalViewPr>
  <p:slideViewPr>
    <p:cSldViewPr>
      <p:cViewPr varScale="1">
        <p:scale>
          <a:sx n="119" d="100"/>
          <a:sy n="119" d="100"/>
        </p:scale>
        <p:origin x="972"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4029282" cy="3506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1507" name="Rectangle 3"/>
          <p:cNvSpPr>
            <a:spLocks noGrp="1" noChangeArrowheads="1"/>
          </p:cNvSpPr>
          <p:nvPr>
            <p:ph type="dt" sz="quarter" idx="1"/>
          </p:nvPr>
        </p:nvSpPr>
        <p:spPr bwMode="auto">
          <a:xfrm>
            <a:off x="5267119" y="1"/>
            <a:ext cx="4029282" cy="3506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1508" name="Rectangle 4"/>
          <p:cNvSpPr>
            <a:spLocks noGrp="1" noChangeArrowheads="1"/>
          </p:cNvSpPr>
          <p:nvPr>
            <p:ph type="ftr" sz="quarter" idx="2"/>
          </p:nvPr>
        </p:nvSpPr>
        <p:spPr bwMode="auto">
          <a:xfrm>
            <a:off x="1" y="6659760"/>
            <a:ext cx="4029282" cy="3506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1509" name="Rectangle 5"/>
          <p:cNvSpPr>
            <a:spLocks noGrp="1" noChangeArrowheads="1"/>
          </p:cNvSpPr>
          <p:nvPr>
            <p:ph type="sldNum" sz="quarter" idx="3"/>
          </p:nvPr>
        </p:nvSpPr>
        <p:spPr bwMode="auto">
          <a:xfrm>
            <a:off x="5267119" y="6659760"/>
            <a:ext cx="4029282" cy="3506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BAEB75B-9D2B-432B-964D-6C505968F245}" type="slidenum">
              <a:rPr lang="en-US"/>
              <a:pPr>
                <a:defRPr/>
              </a:pPr>
              <a:t>‹#›</a:t>
            </a:fld>
            <a:endParaRPr lang="en-US" dirty="0"/>
          </a:p>
        </p:txBody>
      </p:sp>
    </p:spTree>
    <p:extLst>
      <p:ext uri="{BB962C8B-B14F-4D97-AF65-F5344CB8AC3E}">
        <p14:creationId xmlns:p14="http://schemas.microsoft.com/office/powerpoint/2010/main" val="3041238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1"/>
            <a:ext cx="4029282" cy="3506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0179" name="Rectangle 3"/>
          <p:cNvSpPr>
            <a:spLocks noGrp="1" noChangeArrowheads="1"/>
          </p:cNvSpPr>
          <p:nvPr>
            <p:ph type="dt" idx="1"/>
          </p:nvPr>
        </p:nvSpPr>
        <p:spPr bwMode="auto">
          <a:xfrm>
            <a:off x="5267119" y="1"/>
            <a:ext cx="4029282" cy="3506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1239943" y="3330482"/>
            <a:ext cx="6816518" cy="3154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1" y="6659760"/>
            <a:ext cx="4029282" cy="3506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0183" name="Rectangle 7"/>
          <p:cNvSpPr>
            <a:spLocks noGrp="1" noChangeArrowheads="1"/>
          </p:cNvSpPr>
          <p:nvPr>
            <p:ph type="sldNum" sz="quarter" idx="5"/>
          </p:nvPr>
        </p:nvSpPr>
        <p:spPr bwMode="auto">
          <a:xfrm>
            <a:off x="5267119" y="6659760"/>
            <a:ext cx="4029282" cy="3506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3DF52CB-7E12-471D-954F-6352FE76FDC4}" type="slidenum">
              <a:rPr lang="en-US"/>
              <a:pPr>
                <a:defRPr/>
              </a:pPr>
              <a:t>‹#›</a:t>
            </a:fld>
            <a:endParaRPr lang="en-US" dirty="0"/>
          </a:p>
        </p:txBody>
      </p:sp>
    </p:spTree>
    <p:extLst>
      <p:ext uri="{BB962C8B-B14F-4D97-AF65-F5344CB8AC3E}">
        <p14:creationId xmlns:p14="http://schemas.microsoft.com/office/powerpoint/2010/main" val="2041128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EF41658A-0E16-4B1C-8A7C-20C4B9A5EA04}" type="slidenum">
              <a:rPr lang="en-US" smtClean="0"/>
              <a:pPr/>
              <a:t>1</a:t>
            </a:fld>
            <a:endParaRPr lang="en-US"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9589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DF52CB-7E12-471D-954F-6352FE76FDC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28054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F41658A-0E16-4B1C-8A7C-20C4B9A5EA0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31987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0D21603-6191-4E4E-87EA-6495ABD60A8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0482"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063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7ADBE8F-AA7D-4B2D-B5AC-BB7EFDFEA52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70957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DF52CB-7E12-471D-954F-6352FE76FDC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79527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FBA3C-1D98-43E4-A273-A4C5664494F8}"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7762" name="Rectangle 2"/>
          <p:cNvSpPr>
            <a:spLocks noGrp="1" noRot="1" noChangeAspect="1" noChangeArrowheads="1" noTextEdit="1"/>
          </p:cNvSpPr>
          <p:nvPr>
            <p:ph type="sldImg"/>
          </p:nvPr>
        </p:nvSpPr>
        <p:spPr>
          <a:solidFill>
            <a:srgbClr val="FFFFFF"/>
          </a:solidFill>
          <a:ln/>
        </p:spPr>
      </p:sp>
      <p:sp>
        <p:nvSpPr>
          <p:cNvPr id="1177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295143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D63205-35C0-4592-8D52-B706DD03A838}"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488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4BB71E-13B3-4D0A-98B3-3938EF42B05D}"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175443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4BB71E-13B3-4D0A-98B3-3938EF42B05D}"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smtClean="0"/>
              <a:pPr/>
              <a:t>‹#›</a:t>
            </a:fld>
            <a:endParaRPr lang="en-US" dirty="0"/>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91135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F4BB71E-13B3-4D0A-98B3-3938EF42B05D}" type="datetime1">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2477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F4BB71E-13B3-4D0A-98B3-3938EF42B05D}" type="datetime1">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smtClean="0"/>
              <a:pPr/>
              <a:t>‹#›</a:t>
            </a:fld>
            <a:endParaRPr lang="en-US" dirty="0"/>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868346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F4BB71E-13B3-4D0A-98B3-3938EF42B05D}" type="datetime1">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85855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BB71E-13B3-4D0A-98B3-3938EF42B05D}"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116424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BB71E-13B3-4D0A-98B3-3938EF42B05D}"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366497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96834-9132-4F73-991E-305AFAEF14AD}"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34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4BB71E-13B3-4D0A-98B3-3938EF42B05D}" type="datetime1">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89165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4BB71E-13B3-4D0A-98B3-3938EF42B05D}" type="datetime1">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29074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4BB71E-13B3-4D0A-98B3-3938EF42B05D}" type="datetime1">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885090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4BB71E-13B3-4D0A-98B3-3938EF42B05D}" type="datetime1">
              <a:rPr lang="en-US" smtClean="0"/>
              <a:t>9/16/2022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481667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B71E-13B3-4D0A-98B3-3938EF42B05D}" type="datetime1">
              <a:rPr lang="en-US" smtClean="0"/>
              <a:t>9/16/2022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95821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F4BB71E-13B3-4D0A-98B3-3938EF42B05D}" type="datetime1">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95342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F4BB71E-13B3-4D0A-98B3-3938EF42B05D}" type="datetime1">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6334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0416" y="-30"/>
            <a:ext cx="1767506"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3716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7F4BB71E-13B3-4D0A-98B3-3938EF42B05D}" type="datetime1">
              <a:rPr lang="en-US" smtClean="0"/>
              <a:t>9/16/2022</a:t>
            </a:fld>
            <a:endParaRPr lang="en-US" dirty="0"/>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9672310"/>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ntra.miamidade.gov/managementandbudget/procedures.as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intra.miamidade.gov/finance/forms.as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2" Type="http://schemas.openxmlformats.org/officeDocument/2006/relationships/hyperlink" Target="https://www.miamidade.gov/global/humanresources/training/informs.pag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miamidade.gov/finance/library/stoppaymentreq.pdf" TargetMode="External"/><Relationship Id="rId2" Type="http://schemas.openxmlformats.org/officeDocument/2006/relationships/hyperlink" Target="https://www.miamidade.gov/finance/library/lostckreplace.pdf"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ecure.miamidade.gov/employee/informs/business-process-workshop-rollout-2.page" TargetMode="External"/><Relationship Id="rId2" Type="http://schemas.openxmlformats.org/officeDocument/2006/relationships/hyperlink" Target="mailto:fin-tg@miamidade.gov" TargetMode="External"/><Relationship Id="rId1" Type="http://schemas.openxmlformats.org/officeDocument/2006/relationships/slideLayout" Target="../slideLayouts/slideLayout7.xml"/><Relationship Id="rId4" Type="http://schemas.openxmlformats.org/officeDocument/2006/relationships/hyperlink" Target="https://www.miamidade.gov/global/humanresources/training/materials-rollout-2.pag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intra.miamidade.gov/managementandbudget/procedures.as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miamidade.gov/global/humanresources/training/materials-rollout-2.page" TargetMode="External"/><Relationship Id="rId2" Type="http://schemas.openxmlformats.org/officeDocument/2006/relationships/hyperlink" Target="https://secure.miamidade.gov/employee/informs/business-process-workshop-rollout-2.page"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miamidade.gov/technology/library/informs/security-form-solely-p-card-roles.pdf"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intra.miamidade.gov/finance/purchasing-card.asp"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grpSp>
        <p:nvGrpSpPr>
          <p:cNvPr id="61447" name="Group 61446">
            <a:extLst>
              <a:ext uri="{FF2B5EF4-FFF2-40B4-BE49-F238E27FC236}">
                <a16:creationId xmlns:a16="http://schemas.microsoft.com/office/drawing/2014/main" id="{95B45654-1E41-4D0C-AA8C-A46B1AC386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accent1">
              <a:lumMod val="75000"/>
              <a:alpha val="40000"/>
            </a:schemeClr>
          </a:solidFill>
        </p:grpSpPr>
        <p:sp>
          <p:nvSpPr>
            <p:cNvPr id="61448" name="Freeform 11">
              <a:extLst>
                <a:ext uri="{FF2B5EF4-FFF2-40B4-BE49-F238E27FC236}">
                  <a16:creationId xmlns:a16="http://schemas.microsoft.com/office/drawing/2014/main" id="{D39BB06B-F9E3-4C9A-8A74-5BF85D948B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61449" name="Freeform 12">
              <a:extLst>
                <a:ext uri="{FF2B5EF4-FFF2-40B4-BE49-F238E27FC236}">
                  <a16:creationId xmlns:a16="http://schemas.microsoft.com/office/drawing/2014/main" id="{21454BBF-CB9C-4FF6-915A-4ADCC85C1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61450" name="Freeform 13">
              <a:extLst>
                <a:ext uri="{FF2B5EF4-FFF2-40B4-BE49-F238E27FC236}">
                  <a16:creationId xmlns:a16="http://schemas.microsoft.com/office/drawing/2014/main" id="{F1D72402-9D54-465B-9656-8F938318D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61451" name="Freeform 14">
              <a:extLst>
                <a:ext uri="{FF2B5EF4-FFF2-40B4-BE49-F238E27FC236}">
                  <a16:creationId xmlns:a16="http://schemas.microsoft.com/office/drawing/2014/main" id="{85BE8435-1920-4535-AA32-B6F5DB3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61452" name="Freeform 15">
              <a:extLst>
                <a:ext uri="{FF2B5EF4-FFF2-40B4-BE49-F238E27FC236}">
                  <a16:creationId xmlns:a16="http://schemas.microsoft.com/office/drawing/2014/main" id="{BB1A2F77-E480-4E18-A13F-2B952567D3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61453" name="Freeform 16">
              <a:extLst>
                <a:ext uri="{FF2B5EF4-FFF2-40B4-BE49-F238E27FC236}">
                  <a16:creationId xmlns:a16="http://schemas.microsoft.com/office/drawing/2014/main" id="{0B0B76BF-DCF4-4EB9-969C-3805C02563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61454" name="Freeform 17">
              <a:extLst>
                <a:ext uri="{FF2B5EF4-FFF2-40B4-BE49-F238E27FC236}">
                  <a16:creationId xmlns:a16="http://schemas.microsoft.com/office/drawing/2014/main" id="{E997E693-06AC-4EC9-89D3-954C32A1A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61455" name="Freeform 18">
              <a:extLst>
                <a:ext uri="{FF2B5EF4-FFF2-40B4-BE49-F238E27FC236}">
                  <a16:creationId xmlns:a16="http://schemas.microsoft.com/office/drawing/2014/main" id="{E252D29B-22CB-4CC3-B107-E0C6C3A0E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61456" name="Freeform 19">
              <a:extLst>
                <a:ext uri="{FF2B5EF4-FFF2-40B4-BE49-F238E27FC236}">
                  <a16:creationId xmlns:a16="http://schemas.microsoft.com/office/drawing/2014/main" id="{DF9C1965-DC01-463D-BD42-F93D1192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61457" name="Freeform 20">
              <a:extLst>
                <a:ext uri="{FF2B5EF4-FFF2-40B4-BE49-F238E27FC236}">
                  <a16:creationId xmlns:a16="http://schemas.microsoft.com/office/drawing/2014/main" id="{91BDE1D7-423A-465A-B4C9-EA3CD265D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61458" name="Freeform 21">
              <a:extLst>
                <a:ext uri="{FF2B5EF4-FFF2-40B4-BE49-F238E27FC236}">
                  <a16:creationId xmlns:a16="http://schemas.microsoft.com/office/drawing/2014/main" id="{6D1A970E-B87C-430F-BB94-4A55F2E55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61459" name="Freeform 22">
              <a:extLst>
                <a:ext uri="{FF2B5EF4-FFF2-40B4-BE49-F238E27FC236}">
                  <a16:creationId xmlns:a16="http://schemas.microsoft.com/office/drawing/2014/main" id="{CAE781ED-FA4B-4175-9944-54B576CAE3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61461" name="Group 61460">
            <a:extLst>
              <a:ext uri="{FF2B5EF4-FFF2-40B4-BE49-F238E27FC236}">
                <a16:creationId xmlns:a16="http://schemas.microsoft.com/office/drawing/2014/main" id="{CCA928F7-3AF8-43CC-94D9-7975B422AA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30"/>
            <a:ext cx="1767505" cy="6853284"/>
            <a:chOff x="6627813" y="195452"/>
            <a:chExt cx="1952625" cy="5678299"/>
          </a:xfrm>
          <a:solidFill>
            <a:schemeClr val="accent1"/>
          </a:solidFill>
        </p:grpSpPr>
        <p:sp>
          <p:nvSpPr>
            <p:cNvPr id="61462" name="Freeform 27">
              <a:extLst>
                <a:ext uri="{FF2B5EF4-FFF2-40B4-BE49-F238E27FC236}">
                  <a16:creationId xmlns:a16="http://schemas.microsoft.com/office/drawing/2014/main" id="{C085AF0E-C55A-4484-A20D-5FFF046C16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1463" name="Freeform 28">
              <a:extLst>
                <a:ext uri="{FF2B5EF4-FFF2-40B4-BE49-F238E27FC236}">
                  <a16:creationId xmlns:a16="http://schemas.microsoft.com/office/drawing/2014/main" id="{2401E571-D69A-4A04-B9F8-FF90006F9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464" name="Freeform 29">
              <a:extLst>
                <a:ext uri="{FF2B5EF4-FFF2-40B4-BE49-F238E27FC236}">
                  <a16:creationId xmlns:a16="http://schemas.microsoft.com/office/drawing/2014/main" id="{02F27D18-A26B-464F-B52F-52EF4166E4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1465" name="Freeform 30">
              <a:extLst>
                <a:ext uri="{FF2B5EF4-FFF2-40B4-BE49-F238E27FC236}">
                  <a16:creationId xmlns:a16="http://schemas.microsoft.com/office/drawing/2014/main" id="{9B2EF7E3-8AD6-4114-883F-64ED2F816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1466" name="Freeform 31">
              <a:extLst>
                <a:ext uri="{FF2B5EF4-FFF2-40B4-BE49-F238E27FC236}">
                  <a16:creationId xmlns:a16="http://schemas.microsoft.com/office/drawing/2014/main" id="{3E5BBFA2-0C3A-4832-B823-66E6C73731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1467" name="Freeform 32">
              <a:extLst>
                <a:ext uri="{FF2B5EF4-FFF2-40B4-BE49-F238E27FC236}">
                  <a16:creationId xmlns:a16="http://schemas.microsoft.com/office/drawing/2014/main" id="{9C382B9F-1916-4465-9B86-E5D180E3D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1468" name="Freeform 33">
              <a:extLst>
                <a:ext uri="{FF2B5EF4-FFF2-40B4-BE49-F238E27FC236}">
                  <a16:creationId xmlns:a16="http://schemas.microsoft.com/office/drawing/2014/main" id="{DA9C5780-AB44-4111-AD14-B9CDC7D74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1469" name="Freeform 34">
              <a:extLst>
                <a:ext uri="{FF2B5EF4-FFF2-40B4-BE49-F238E27FC236}">
                  <a16:creationId xmlns:a16="http://schemas.microsoft.com/office/drawing/2014/main" id="{583D8553-2965-4E5F-B403-CD08C4529A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1470" name="Freeform 35">
              <a:extLst>
                <a:ext uri="{FF2B5EF4-FFF2-40B4-BE49-F238E27FC236}">
                  <a16:creationId xmlns:a16="http://schemas.microsoft.com/office/drawing/2014/main" id="{7CD7A569-E069-4B39-A2E7-6B736647F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1471" name="Freeform 36">
              <a:extLst>
                <a:ext uri="{FF2B5EF4-FFF2-40B4-BE49-F238E27FC236}">
                  <a16:creationId xmlns:a16="http://schemas.microsoft.com/office/drawing/2014/main" id="{B79C6BC1-0E07-4A80-A633-BC50D3228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1472" name="Freeform 37">
              <a:extLst>
                <a:ext uri="{FF2B5EF4-FFF2-40B4-BE49-F238E27FC236}">
                  <a16:creationId xmlns:a16="http://schemas.microsoft.com/office/drawing/2014/main" id="{B847BAD8-EE16-46EF-9F1D-2E69AB93A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473" name="Freeform 38">
              <a:extLst>
                <a:ext uri="{FF2B5EF4-FFF2-40B4-BE49-F238E27FC236}">
                  <a16:creationId xmlns:a16="http://schemas.microsoft.com/office/drawing/2014/main" id="{99A4F28A-BC31-4132-8833-AB6E2F2A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1475" name="Rectangle 61474">
            <a:extLst>
              <a:ext uri="{FF2B5EF4-FFF2-40B4-BE49-F238E27FC236}">
                <a16:creationId xmlns:a16="http://schemas.microsoft.com/office/drawing/2014/main" id="{4CD9E3B6-76D9-4C3C-8904-66301FE630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1477" name="Freeform 11">
            <a:extLst>
              <a:ext uri="{FF2B5EF4-FFF2-40B4-BE49-F238E27FC236}">
                <a16:creationId xmlns:a16="http://schemas.microsoft.com/office/drawing/2014/main" id="{F6E9CBB2-EB9C-464A-91BC-C5124ACC8D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61490" name="Rectangle 61478">
            <a:extLst>
              <a:ext uri="{FF2B5EF4-FFF2-40B4-BE49-F238E27FC236}">
                <a16:creationId xmlns:a16="http://schemas.microsoft.com/office/drawing/2014/main" id="{F3704D8A-9BFC-439A-A95B-B06327771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481" name="Rectangle 61480">
            <a:extLst>
              <a:ext uri="{FF2B5EF4-FFF2-40B4-BE49-F238E27FC236}">
                <a16:creationId xmlns:a16="http://schemas.microsoft.com/office/drawing/2014/main" id="{A61FE79C-AE92-465F-B254-E0D3FFE12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Rectangle 3"/>
          <p:cNvSpPr>
            <a:spLocks noGrp="1" noChangeArrowheads="1"/>
          </p:cNvSpPr>
          <p:nvPr>
            <p:ph type="subTitle" idx="1"/>
          </p:nvPr>
        </p:nvSpPr>
        <p:spPr>
          <a:xfrm>
            <a:off x="2138618" y="3055292"/>
            <a:ext cx="4930901" cy="2616253"/>
          </a:xfrm>
        </p:spPr>
        <p:txBody>
          <a:bodyPr vert="horz" lIns="91440" tIns="45720" rIns="91440" bIns="45720" rtlCol="0">
            <a:normAutofit/>
          </a:bodyPr>
          <a:lstStyle/>
          <a:p>
            <a:pPr defTabSz="457200">
              <a:lnSpc>
                <a:spcPct val="90000"/>
              </a:lnSpc>
              <a:spcBef>
                <a:spcPts val="1000"/>
              </a:spcBef>
              <a:buFont typeface="Wingdings 3" charset="2"/>
              <a:buChar char=""/>
            </a:pPr>
            <a:endParaRPr lang="en-US" b="1" dirty="0">
              <a:solidFill>
                <a:schemeClr val="tx1">
                  <a:lumMod val="75000"/>
                  <a:lumOff val="25000"/>
                </a:schemeClr>
              </a:solidFill>
            </a:endParaRPr>
          </a:p>
          <a:p>
            <a:pPr defTabSz="457200">
              <a:lnSpc>
                <a:spcPct val="90000"/>
              </a:lnSpc>
              <a:spcBef>
                <a:spcPts val="1000"/>
              </a:spcBef>
            </a:pPr>
            <a:r>
              <a:rPr lang="en-US" dirty="0">
                <a:solidFill>
                  <a:schemeClr val="tx1">
                    <a:lumMod val="75000"/>
                    <a:lumOff val="25000"/>
                  </a:schemeClr>
                </a:solidFill>
              </a:rPr>
              <a:t>Accounts Payable &amp; Construction Payables</a:t>
            </a:r>
          </a:p>
          <a:p>
            <a:pPr defTabSz="457200">
              <a:lnSpc>
                <a:spcPct val="90000"/>
              </a:lnSpc>
              <a:spcBef>
                <a:spcPts val="1000"/>
              </a:spcBef>
            </a:pPr>
            <a:r>
              <a:rPr lang="en-US" dirty="0">
                <a:solidFill>
                  <a:schemeClr val="tx1">
                    <a:lumMod val="75000"/>
                    <a:lumOff val="25000"/>
                  </a:schemeClr>
                </a:solidFill>
              </a:rPr>
              <a:t>September 16, 2022</a:t>
            </a:r>
          </a:p>
          <a:p>
            <a:pPr defTabSz="457200">
              <a:lnSpc>
                <a:spcPct val="90000"/>
              </a:lnSpc>
              <a:spcBef>
                <a:spcPts val="1000"/>
              </a:spcBef>
            </a:pPr>
            <a:endParaRPr lang="en-US" b="1" dirty="0">
              <a:solidFill>
                <a:schemeClr val="tx1">
                  <a:lumMod val="75000"/>
                  <a:lumOff val="25000"/>
                </a:schemeClr>
              </a:solidFill>
            </a:endParaRPr>
          </a:p>
          <a:p>
            <a:pPr defTabSz="457200">
              <a:lnSpc>
                <a:spcPct val="90000"/>
              </a:lnSpc>
              <a:spcBef>
                <a:spcPts val="1000"/>
              </a:spcBef>
              <a:buFont typeface="Wingdings 3" charset="2"/>
              <a:buChar char=""/>
            </a:pPr>
            <a:endParaRPr lang="en-US" b="1" dirty="0">
              <a:solidFill>
                <a:schemeClr val="tx1">
                  <a:lumMod val="75000"/>
                  <a:lumOff val="25000"/>
                </a:schemeClr>
              </a:solidFill>
            </a:endParaRPr>
          </a:p>
          <a:p>
            <a:pPr defTabSz="457200">
              <a:lnSpc>
                <a:spcPct val="90000"/>
              </a:lnSpc>
              <a:spcBef>
                <a:spcPts val="1000"/>
              </a:spcBef>
              <a:buFont typeface="Wingdings 3" charset="2"/>
              <a:buChar char=""/>
            </a:pPr>
            <a:endParaRPr lang="en-US" b="1" dirty="0">
              <a:solidFill>
                <a:schemeClr val="tx1">
                  <a:lumMod val="75000"/>
                  <a:lumOff val="25000"/>
                </a:schemeClr>
              </a:solidFill>
            </a:endParaRPr>
          </a:p>
          <a:p>
            <a:pPr defTabSz="457200">
              <a:lnSpc>
                <a:spcPct val="90000"/>
              </a:lnSpc>
              <a:spcBef>
                <a:spcPts val="1000"/>
              </a:spcBef>
              <a:buFont typeface="Wingdings 3" charset="2"/>
              <a:buChar char=""/>
            </a:pPr>
            <a:endParaRPr lang="en-US" b="1" dirty="0">
              <a:solidFill>
                <a:schemeClr val="tx1">
                  <a:lumMod val="75000"/>
                  <a:lumOff val="25000"/>
                </a:schemeClr>
              </a:solidFill>
            </a:endParaRPr>
          </a:p>
          <a:p>
            <a:pPr defTabSz="457200">
              <a:lnSpc>
                <a:spcPct val="90000"/>
              </a:lnSpc>
              <a:spcBef>
                <a:spcPts val="1000"/>
              </a:spcBef>
              <a:buFont typeface="Wingdings 3" charset="2"/>
              <a:buChar char=""/>
            </a:pPr>
            <a:endParaRPr lang="en-US" b="1" dirty="0">
              <a:solidFill>
                <a:schemeClr val="tx1">
                  <a:lumMod val="75000"/>
                  <a:lumOff val="25000"/>
                </a:schemeClr>
              </a:solidFill>
            </a:endParaRPr>
          </a:p>
        </p:txBody>
      </p:sp>
      <p:sp>
        <p:nvSpPr>
          <p:cNvPr id="61483" name="Freeform 43">
            <a:extLst>
              <a:ext uri="{FF2B5EF4-FFF2-40B4-BE49-F238E27FC236}">
                <a16:creationId xmlns:a16="http://schemas.microsoft.com/office/drawing/2014/main" id="{8593629A-2C00-4824-90EF-8547026D6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37160" y="6061223"/>
            <a:ext cx="641367" cy="506277"/>
          </a:xfrm>
          <a:custGeom>
            <a:avLst/>
            <a:gdLst>
              <a:gd name="connsiteX0" fmla="*/ 0 w 855156"/>
              <a:gd name="connsiteY0" fmla="*/ 506277 h 506277"/>
              <a:gd name="connsiteX1" fmla="*/ 509169 w 855156"/>
              <a:gd name="connsiteY1" fmla="*/ 505572 h 506277"/>
              <a:gd name="connsiteX2" fmla="*/ 599864 w 855156"/>
              <a:gd name="connsiteY2" fmla="*/ 505572 h 506277"/>
              <a:gd name="connsiteX3" fmla="*/ 614121 w 855156"/>
              <a:gd name="connsiteY3" fmla="*/ 500804 h 506277"/>
              <a:gd name="connsiteX4" fmla="*/ 619102 w 855156"/>
              <a:gd name="connsiteY4" fmla="*/ 496035 h 506277"/>
              <a:gd name="connsiteX5" fmla="*/ 848071 w 855156"/>
              <a:gd name="connsiteY5" fmla="*/ 267092 h 506277"/>
              <a:gd name="connsiteX6" fmla="*/ 848071 w 855156"/>
              <a:gd name="connsiteY6" fmla="*/ 238480 h 506277"/>
              <a:gd name="connsiteX7" fmla="*/ 619102 w 855156"/>
              <a:gd name="connsiteY7" fmla="*/ 9537 h 506277"/>
              <a:gd name="connsiteX8" fmla="*/ 614121 w 855156"/>
              <a:gd name="connsiteY8" fmla="*/ 4769 h 506277"/>
              <a:gd name="connsiteX9" fmla="*/ 599864 w 855156"/>
              <a:gd name="connsiteY9" fmla="*/ 0 h 506277"/>
              <a:gd name="connsiteX10" fmla="*/ 509169 w 855156"/>
              <a:gd name="connsiteY10" fmla="*/ 0 h 506277"/>
              <a:gd name="connsiteX11" fmla="*/ 0 w 855156"/>
              <a:gd name="connsiteY11" fmla="*/ 144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156" h="506277">
                <a:moveTo>
                  <a:pt x="0" y="506277"/>
                </a:moveTo>
                <a:lnTo>
                  <a:pt x="509169" y="505572"/>
                </a:lnTo>
                <a:lnTo>
                  <a:pt x="599864" y="505572"/>
                </a:lnTo>
                <a:cubicBezTo>
                  <a:pt x="604673" y="505572"/>
                  <a:pt x="609483" y="500804"/>
                  <a:pt x="614121" y="500804"/>
                </a:cubicBezTo>
                <a:cubicBezTo>
                  <a:pt x="614121" y="496035"/>
                  <a:pt x="619102" y="496035"/>
                  <a:pt x="619102" y="496035"/>
                </a:cubicBezTo>
                <a:lnTo>
                  <a:pt x="848071" y="267092"/>
                </a:lnTo>
                <a:cubicBezTo>
                  <a:pt x="857518" y="257555"/>
                  <a:pt x="857518" y="248018"/>
                  <a:pt x="848071" y="238480"/>
                </a:cubicBezTo>
                <a:lnTo>
                  <a:pt x="619102" y="9537"/>
                </a:lnTo>
                <a:cubicBezTo>
                  <a:pt x="617556" y="7914"/>
                  <a:pt x="615667" y="6392"/>
                  <a:pt x="614121" y="4769"/>
                </a:cubicBezTo>
                <a:cubicBezTo>
                  <a:pt x="609483" y="0"/>
                  <a:pt x="604673" y="0"/>
                  <a:pt x="599864" y="0"/>
                </a:cubicBezTo>
                <a:lnTo>
                  <a:pt x="509169" y="0"/>
                </a:lnTo>
                <a:lnTo>
                  <a:pt x="0" y="1447"/>
                </a:lnTo>
                <a:close/>
              </a:path>
            </a:pathLst>
          </a:custGeom>
          <a:solidFill>
            <a:schemeClr val="accent1"/>
          </a:solidFill>
          <a:ln>
            <a:noFill/>
          </a:ln>
        </p:spPr>
      </p:sp>
      <p:sp>
        <p:nvSpPr>
          <p:cNvPr id="17410" name="Slide Number Placeholder 5"/>
          <p:cNvSpPr>
            <a:spLocks noGrp="1"/>
          </p:cNvSpPr>
          <p:nvPr>
            <p:ph type="sldNum" sz="quarter" idx="12"/>
          </p:nvPr>
        </p:nvSpPr>
        <p:spPr>
          <a:xfrm>
            <a:off x="91135" y="6133610"/>
            <a:ext cx="584825" cy="365125"/>
          </a:xfrm>
        </p:spPr>
        <p:txBody>
          <a:bodyPr vert="horz" lIns="91440" tIns="45720" rIns="91440" bIns="45720" rtlCol="0" anchor="ctr">
            <a:normAutofit/>
          </a:bodyPr>
          <a:lstStyle/>
          <a:p>
            <a:pPr>
              <a:lnSpc>
                <a:spcPct val="90000"/>
              </a:lnSpc>
              <a:spcAft>
                <a:spcPts val="600"/>
              </a:spcAft>
            </a:pPr>
            <a:fld id="{1F715012-C897-457C-8077-2BA41D296725}" type="slidenum">
              <a:rPr lang="en-US" sz="1900" smtClean="0">
                <a:latin typeface="+mn-lt"/>
              </a:rPr>
              <a:pPr>
                <a:lnSpc>
                  <a:spcPct val="90000"/>
                </a:lnSpc>
                <a:spcAft>
                  <a:spcPts val="600"/>
                </a:spcAft>
              </a:pPr>
              <a:t>1</a:t>
            </a:fld>
            <a:endParaRPr lang="en-US" sz="1900" dirty="0">
              <a:latin typeface="+mn-lt"/>
            </a:endParaRPr>
          </a:p>
        </p:txBody>
      </p:sp>
      <p:sp>
        <p:nvSpPr>
          <p:cNvPr id="4" name="TextBox 3">
            <a:extLst>
              <a:ext uri="{FF2B5EF4-FFF2-40B4-BE49-F238E27FC236}">
                <a16:creationId xmlns:a16="http://schemas.microsoft.com/office/drawing/2014/main" id="{7B8831FB-EEA2-419A-8C93-4E08ADCBDBB6}"/>
              </a:ext>
            </a:extLst>
          </p:cNvPr>
          <p:cNvSpPr txBox="1"/>
          <p:nvPr/>
        </p:nvSpPr>
        <p:spPr>
          <a:xfrm>
            <a:off x="778527" y="5181600"/>
            <a:ext cx="7586946" cy="600164"/>
          </a:xfrm>
          <a:prstGeom prst="rect">
            <a:avLst/>
          </a:prstGeom>
          <a:noFill/>
        </p:spPr>
        <p:txBody>
          <a:bodyPr wrap="square" rtlCol="0">
            <a:spAutoFit/>
          </a:bodyPr>
          <a:lstStyle/>
          <a:p>
            <a:pPr defTabSz="914400"/>
            <a:r>
              <a:rPr lang="en-US" sz="1100" b="1" i="1" dirty="0">
                <a:solidFill>
                  <a:schemeClr val="accent1">
                    <a:lumMod val="75000"/>
                  </a:schemeClr>
                </a:solidFill>
                <a:latin typeface="+mn-lt"/>
              </a:rPr>
              <a:t>Disclaimer</a:t>
            </a:r>
            <a:r>
              <a:rPr lang="en-US" sz="1100" dirty="0">
                <a:solidFill>
                  <a:schemeClr val="accent2">
                    <a:lumMod val="75000"/>
                  </a:schemeClr>
                </a:solidFill>
                <a:latin typeface="+mn-lt"/>
              </a:rPr>
              <a:t>:</a:t>
            </a:r>
            <a:r>
              <a:rPr lang="en-US" sz="1100" dirty="0">
                <a:latin typeface="+mn-lt"/>
              </a:rPr>
              <a:t> Please note that the audio and other information sent during the webinar will be recorded. By participating in this webinar, you automatically consent to such recording and to subsequent use of the recording.</a:t>
            </a:r>
          </a:p>
        </p:txBody>
      </p:sp>
      <p:sp>
        <p:nvSpPr>
          <p:cNvPr id="6" name="Title 5">
            <a:extLst>
              <a:ext uri="{FF2B5EF4-FFF2-40B4-BE49-F238E27FC236}">
                <a16:creationId xmlns:a16="http://schemas.microsoft.com/office/drawing/2014/main" id="{C44F5777-B00A-224C-66BE-F07F782AE18A}"/>
              </a:ext>
            </a:extLst>
          </p:cNvPr>
          <p:cNvSpPr>
            <a:spLocks noGrp="1"/>
          </p:cNvSpPr>
          <p:nvPr>
            <p:ph type="ctrTitle"/>
          </p:nvPr>
        </p:nvSpPr>
        <p:spPr>
          <a:xfrm>
            <a:off x="973838" y="142994"/>
            <a:ext cx="6686549" cy="2262781"/>
          </a:xfrm>
        </p:spPr>
        <p:txBody>
          <a:bodyPr>
            <a:normAutofit fontScale="90000"/>
          </a:bodyPr>
          <a:lstStyle/>
          <a:p>
            <a:r>
              <a:rPr lang="en-US" dirty="0">
                <a:solidFill>
                  <a:schemeClr val="tx1">
                    <a:lumMod val="75000"/>
                    <a:lumOff val="25000"/>
                  </a:schemeClr>
                </a:solidFill>
              </a:rPr>
              <a:t>Finance Department Fiscal Year-End 2022 Presentation </a:t>
            </a:r>
            <a:br>
              <a:rPr lang="en-US" b="1" dirty="0">
                <a:solidFill>
                  <a:schemeClr val="tx1">
                    <a:lumMod val="75000"/>
                    <a:lumOff val="25000"/>
                  </a:schemeClr>
                </a:solidFill>
              </a:rPr>
            </a:br>
            <a:endParaRPr lang="en-US" dirty="0"/>
          </a:p>
        </p:txBody>
      </p:sp>
    </p:spTree>
    <p:extLst>
      <p:ext uri="{BB962C8B-B14F-4D97-AF65-F5344CB8AC3E}">
        <p14:creationId xmlns:p14="http://schemas.microsoft.com/office/powerpoint/2010/main" val="975617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grpSp>
        <p:nvGrpSpPr>
          <p:cNvPr id="17487" name="Group 17414">
            <a:extLst>
              <a:ext uri="{FF2B5EF4-FFF2-40B4-BE49-F238E27FC236}">
                <a16:creationId xmlns:a16="http://schemas.microsoft.com/office/drawing/2014/main" id="{95B45654-1E41-4D0C-AA8C-A46B1AC386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accent1">
              <a:lumMod val="75000"/>
              <a:alpha val="40000"/>
            </a:schemeClr>
          </a:solidFill>
        </p:grpSpPr>
        <p:sp>
          <p:nvSpPr>
            <p:cNvPr id="17416" name="Freeform 11">
              <a:extLst>
                <a:ext uri="{FF2B5EF4-FFF2-40B4-BE49-F238E27FC236}">
                  <a16:creationId xmlns:a16="http://schemas.microsoft.com/office/drawing/2014/main" id="{D39BB06B-F9E3-4C9A-8A74-5BF85D948B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417" name="Freeform 12">
              <a:extLst>
                <a:ext uri="{FF2B5EF4-FFF2-40B4-BE49-F238E27FC236}">
                  <a16:creationId xmlns:a16="http://schemas.microsoft.com/office/drawing/2014/main" id="{21454BBF-CB9C-4FF6-915A-4ADCC85C1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418" name="Freeform 13">
              <a:extLst>
                <a:ext uri="{FF2B5EF4-FFF2-40B4-BE49-F238E27FC236}">
                  <a16:creationId xmlns:a16="http://schemas.microsoft.com/office/drawing/2014/main" id="{F1D72402-9D54-465B-9656-8F938318D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419" name="Freeform 14">
              <a:extLst>
                <a:ext uri="{FF2B5EF4-FFF2-40B4-BE49-F238E27FC236}">
                  <a16:creationId xmlns:a16="http://schemas.microsoft.com/office/drawing/2014/main" id="{85BE8435-1920-4535-AA32-B6F5DB3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420" name="Freeform 15">
              <a:extLst>
                <a:ext uri="{FF2B5EF4-FFF2-40B4-BE49-F238E27FC236}">
                  <a16:creationId xmlns:a16="http://schemas.microsoft.com/office/drawing/2014/main" id="{BB1A2F77-E480-4E18-A13F-2B952567D3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7421" name="Freeform 16">
              <a:extLst>
                <a:ext uri="{FF2B5EF4-FFF2-40B4-BE49-F238E27FC236}">
                  <a16:creationId xmlns:a16="http://schemas.microsoft.com/office/drawing/2014/main" id="{0B0B76BF-DCF4-4EB9-969C-3805C02563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422" name="Freeform 17">
              <a:extLst>
                <a:ext uri="{FF2B5EF4-FFF2-40B4-BE49-F238E27FC236}">
                  <a16:creationId xmlns:a16="http://schemas.microsoft.com/office/drawing/2014/main" id="{E997E693-06AC-4EC9-89D3-954C32A1A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423" name="Freeform 18">
              <a:extLst>
                <a:ext uri="{FF2B5EF4-FFF2-40B4-BE49-F238E27FC236}">
                  <a16:creationId xmlns:a16="http://schemas.microsoft.com/office/drawing/2014/main" id="{E252D29B-22CB-4CC3-B107-E0C6C3A0E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7424" name="Freeform 19">
              <a:extLst>
                <a:ext uri="{FF2B5EF4-FFF2-40B4-BE49-F238E27FC236}">
                  <a16:creationId xmlns:a16="http://schemas.microsoft.com/office/drawing/2014/main" id="{DF9C1965-DC01-463D-BD42-F93D1192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7425" name="Freeform 20">
              <a:extLst>
                <a:ext uri="{FF2B5EF4-FFF2-40B4-BE49-F238E27FC236}">
                  <a16:creationId xmlns:a16="http://schemas.microsoft.com/office/drawing/2014/main" id="{91BDE1D7-423A-465A-B4C9-EA3CD265D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7426" name="Freeform 21">
              <a:extLst>
                <a:ext uri="{FF2B5EF4-FFF2-40B4-BE49-F238E27FC236}">
                  <a16:creationId xmlns:a16="http://schemas.microsoft.com/office/drawing/2014/main" id="{6D1A970E-B87C-430F-BB94-4A55F2E55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7427" name="Freeform 22">
              <a:extLst>
                <a:ext uri="{FF2B5EF4-FFF2-40B4-BE49-F238E27FC236}">
                  <a16:creationId xmlns:a16="http://schemas.microsoft.com/office/drawing/2014/main" id="{CAE781ED-FA4B-4175-9944-54B576CAE3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7488" name="Group 17428">
            <a:extLst>
              <a:ext uri="{FF2B5EF4-FFF2-40B4-BE49-F238E27FC236}">
                <a16:creationId xmlns:a16="http://schemas.microsoft.com/office/drawing/2014/main" id="{CCA928F7-3AF8-43CC-94D9-7975B422AA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30"/>
            <a:ext cx="1767505" cy="6853284"/>
            <a:chOff x="6627813" y="195452"/>
            <a:chExt cx="1952625" cy="5678299"/>
          </a:xfrm>
          <a:solidFill>
            <a:schemeClr val="accent1"/>
          </a:solidFill>
        </p:grpSpPr>
        <p:sp>
          <p:nvSpPr>
            <p:cNvPr id="17430" name="Freeform 27">
              <a:extLst>
                <a:ext uri="{FF2B5EF4-FFF2-40B4-BE49-F238E27FC236}">
                  <a16:creationId xmlns:a16="http://schemas.microsoft.com/office/drawing/2014/main" id="{C085AF0E-C55A-4484-A20D-5FFF046C16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7431" name="Freeform 28">
              <a:extLst>
                <a:ext uri="{FF2B5EF4-FFF2-40B4-BE49-F238E27FC236}">
                  <a16:creationId xmlns:a16="http://schemas.microsoft.com/office/drawing/2014/main" id="{2401E571-D69A-4A04-B9F8-FF90006F9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7432" name="Freeform 29">
              <a:extLst>
                <a:ext uri="{FF2B5EF4-FFF2-40B4-BE49-F238E27FC236}">
                  <a16:creationId xmlns:a16="http://schemas.microsoft.com/office/drawing/2014/main" id="{02F27D18-A26B-464F-B52F-52EF4166E4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7433" name="Freeform 30">
              <a:extLst>
                <a:ext uri="{FF2B5EF4-FFF2-40B4-BE49-F238E27FC236}">
                  <a16:creationId xmlns:a16="http://schemas.microsoft.com/office/drawing/2014/main" id="{9B2EF7E3-8AD6-4114-883F-64ED2F816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7434" name="Freeform 31">
              <a:extLst>
                <a:ext uri="{FF2B5EF4-FFF2-40B4-BE49-F238E27FC236}">
                  <a16:creationId xmlns:a16="http://schemas.microsoft.com/office/drawing/2014/main" id="{3E5BBFA2-0C3A-4832-B823-66E6C73731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7435" name="Freeform 32">
              <a:extLst>
                <a:ext uri="{FF2B5EF4-FFF2-40B4-BE49-F238E27FC236}">
                  <a16:creationId xmlns:a16="http://schemas.microsoft.com/office/drawing/2014/main" id="{9C382B9F-1916-4465-9B86-E5D180E3D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436" name="Freeform 33">
              <a:extLst>
                <a:ext uri="{FF2B5EF4-FFF2-40B4-BE49-F238E27FC236}">
                  <a16:creationId xmlns:a16="http://schemas.microsoft.com/office/drawing/2014/main" id="{DA9C5780-AB44-4111-AD14-B9CDC7D74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7437" name="Freeform 34">
              <a:extLst>
                <a:ext uri="{FF2B5EF4-FFF2-40B4-BE49-F238E27FC236}">
                  <a16:creationId xmlns:a16="http://schemas.microsoft.com/office/drawing/2014/main" id="{583D8553-2965-4E5F-B403-CD08C4529A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7438" name="Freeform 35">
              <a:extLst>
                <a:ext uri="{FF2B5EF4-FFF2-40B4-BE49-F238E27FC236}">
                  <a16:creationId xmlns:a16="http://schemas.microsoft.com/office/drawing/2014/main" id="{7CD7A569-E069-4B39-A2E7-6B736647F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7439" name="Freeform 36">
              <a:extLst>
                <a:ext uri="{FF2B5EF4-FFF2-40B4-BE49-F238E27FC236}">
                  <a16:creationId xmlns:a16="http://schemas.microsoft.com/office/drawing/2014/main" id="{B79C6BC1-0E07-4A80-A633-BC50D3228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7440" name="Freeform 37">
              <a:extLst>
                <a:ext uri="{FF2B5EF4-FFF2-40B4-BE49-F238E27FC236}">
                  <a16:creationId xmlns:a16="http://schemas.microsoft.com/office/drawing/2014/main" id="{B847BAD8-EE16-46EF-9F1D-2E69AB93A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7441" name="Freeform 38">
              <a:extLst>
                <a:ext uri="{FF2B5EF4-FFF2-40B4-BE49-F238E27FC236}">
                  <a16:creationId xmlns:a16="http://schemas.microsoft.com/office/drawing/2014/main" id="{99A4F28A-BC31-4132-8833-AB6E2F2A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7489" name="Rectangle 17442">
            <a:extLst>
              <a:ext uri="{FF2B5EF4-FFF2-40B4-BE49-F238E27FC236}">
                <a16:creationId xmlns:a16="http://schemas.microsoft.com/office/drawing/2014/main" id="{4CD9E3B6-76D9-4C3C-8904-66301FE630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490" name="Freeform 11">
            <a:extLst>
              <a:ext uri="{FF2B5EF4-FFF2-40B4-BE49-F238E27FC236}">
                <a16:creationId xmlns:a16="http://schemas.microsoft.com/office/drawing/2014/main" id="{F6E9CBB2-EB9C-464A-91BC-C5124ACC8D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7410" name="Slide Number Placeholder 5"/>
          <p:cNvSpPr>
            <a:spLocks noGrp="1"/>
          </p:cNvSpPr>
          <p:nvPr>
            <p:ph type="sldNum" sz="quarter" idx="12"/>
          </p:nvPr>
        </p:nvSpPr>
        <p:spPr>
          <a:xfrm>
            <a:off x="398859" y="787782"/>
            <a:ext cx="584825" cy="365125"/>
          </a:xfrm>
        </p:spPr>
        <p:txBody>
          <a:bodyPr vert="horz" lIns="91440" tIns="45720" rIns="91440" bIns="45720" rtlCol="0" anchor="ctr">
            <a:normAutofit/>
          </a:bodyPr>
          <a:lstStyle/>
          <a:p>
            <a:pPr marR="0" lvl="0" indent="0" fontAlgn="base">
              <a:lnSpc>
                <a:spcPct val="90000"/>
              </a:lnSpc>
              <a:spcBef>
                <a:spcPct val="0"/>
              </a:spcBef>
              <a:spcAft>
                <a:spcPts val="600"/>
              </a:spcAft>
              <a:buClrTx/>
              <a:buSzTx/>
              <a:buFontTx/>
              <a:buNone/>
              <a:tabLst/>
              <a:defRPr/>
            </a:pPr>
            <a:fld id="{1F715012-C897-457C-8077-2BA41D296725}" type="slidenum">
              <a:rPr kumimoji="0" lang="en-US" sz="1900" b="0" i="0" u="none" strike="noStrike" cap="none" spc="0" normalizeH="0" baseline="0" noProof="0" smtClean="0">
                <a:ln>
                  <a:noFill/>
                </a:ln>
                <a:effectLst/>
                <a:uLnTx/>
                <a:uFillTx/>
                <a:latin typeface="+mn-lt"/>
              </a:rPr>
              <a:pPr marR="0" lvl="0" indent="0" fontAlgn="base">
                <a:lnSpc>
                  <a:spcPct val="90000"/>
                </a:lnSpc>
                <a:spcBef>
                  <a:spcPct val="0"/>
                </a:spcBef>
                <a:spcAft>
                  <a:spcPts val="600"/>
                </a:spcAft>
                <a:buClrTx/>
                <a:buSzTx/>
                <a:buFontTx/>
                <a:buNone/>
                <a:tabLst/>
                <a:defRPr/>
              </a:pPr>
              <a:t>10</a:t>
            </a:fld>
            <a:endParaRPr kumimoji="0" lang="en-US" sz="1900" b="0" i="0" u="none" strike="noStrike" cap="none" spc="0" normalizeH="0" baseline="0" noProof="0" dirty="0">
              <a:ln>
                <a:noFill/>
              </a:ln>
              <a:effectLst/>
              <a:uLnTx/>
              <a:uFillTx/>
              <a:latin typeface="+mn-lt"/>
            </a:endParaRPr>
          </a:p>
        </p:txBody>
      </p:sp>
      <p:pic>
        <p:nvPicPr>
          <p:cNvPr id="1026" name="Picture 2" descr="http://www.fujixerox.com.au/images/solutionImages/Accounts_payable.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70017" y="968022"/>
            <a:ext cx="6175124" cy="1976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77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7390607-C784-4B7A-8282-112A5C50B8BB}"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lang="en-US" sz="1900" dirty="0">
              <a:latin typeface="+mn-lt"/>
            </a:endParaRPr>
          </a:p>
        </p:txBody>
      </p:sp>
      <p:sp>
        <p:nvSpPr>
          <p:cNvPr id="19460" name="Rectangle 3"/>
          <p:cNvSpPr>
            <a:spLocks noGrp="1" noChangeArrowheads="1"/>
          </p:cNvSpPr>
          <p:nvPr>
            <p:ph idx="4294967295"/>
          </p:nvPr>
        </p:nvSpPr>
        <p:spPr>
          <a:xfrm>
            <a:off x="1371600" y="2057400"/>
            <a:ext cx="7772400" cy="4114800"/>
          </a:xfrm>
        </p:spPr>
        <p:txBody>
          <a:bodyPr>
            <a:normAutofit/>
          </a:bodyPr>
          <a:lstStyle/>
          <a:p>
            <a:pPr eaLnBrk="1" hangingPunct="1">
              <a:lnSpc>
                <a:spcPct val="110000"/>
              </a:lnSpc>
            </a:pPr>
            <a:endParaRPr lang="en-US" sz="2200" dirty="0"/>
          </a:p>
          <a:p>
            <a:pPr eaLnBrk="1" hangingPunct="1">
              <a:lnSpc>
                <a:spcPct val="110000"/>
              </a:lnSpc>
            </a:pPr>
            <a:r>
              <a:rPr lang="en-US" sz="2200" dirty="0"/>
              <a:t>Important Dates &amp; Other AP Updates	</a:t>
            </a:r>
            <a:endParaRPr lang="en-US" sz="1800" dirty="0"/>
          </a:p>
          <a:p>
            <a:pPr eaLnBrk="1" hangingPunct="1">
              <a:lnSpc>
                <a:spcPct val="110000"/>
              </a:lnSpc>
            </a:pPr>
            <a:r>
              <a:rPr lang="en-US" sz="2200" dirty="0"/>
              <a:t>Vouchers Payable</a:t>
            </a:r>
          </a:p>
          <a:p>
            <a:pPr>
              <a:lnSpc>
                <a:spcPct val="110000"/>
              </a:lnSpc>
            </a:pPr>
            <a:r>
              <a:rPr lang="en-US" sz="2200" dirty="0"/>
              <a:t>Special Services/Refunds Reminders</a:t>
            </a:r>
          </a:p>
          <a:p>
            <a:pPr>
              <a:lnSpc>
                <a:spcPct val="110000"/>
              </a:lnSpc>
            </a:pPr>
            <a:r>
              <a:rPr lang="en-US" sz="2200" dirty="0"/>
              <a:t>Travel Reminders </a:t>
            </a:r>
          </a:p>
          <a:p>
            <a:pPr>
              <a:lnSpc>
                <a:spcPct val="110000"/>
              </a:lnSpc>
            </a:pPr>
            <a:r>
              <a:rPr lang="en-US" sz="2200" dirty="0"/>
              <a:t>P-Card Reminders</a:t>
            </a:r>
          </a:p>
          <a:p>
            <a:pPr>
              <a:lnSpc>
                <a:spcPct val="110000"/>
              </a:lnSpc>
            </a:pPr>
            <a:endParaRPr lang="en-US" sz="2200" dirty="0"/>
          </a:p>
          <a:p>
            <a:pPr marL="0" indent="0" eaLnBrk="1" hangingPunct="1">
              <a:lnSpc>
                <a:spcPct val="80000"/>
              </a:lnSpc>
              <a:buNone/>
            </a:pPr>
            <a:endParaRPr lang="en-US" sz="2200" dirty="0"/>
          </a:p>
        </p:txBody>
      </p:sp>
      <p:sp>
        <p:nvSpPr>
          <p:cNvPr id="19459" name="Rectangle 2"/>
          <p:cNvSpPr>
            <a:spLocks noGrp="1" noChangeArrowheads="1"/>
          </p:cNvSpPr>
          <p:nvPr>
            <p:ph type="title" idx="4294967295"/>
          </p:nvPr>
        </p:nvSpPr>
        <p:spPr>
          <a:xfrm>
            <a:off x="0" y="152400"/>
            <a:ext cx="9144000" cy="1752600"/>
          </a:xfrm>
        </p:spPr>
        <p:txBody>
          <a:bodyPr>
            <a:noAutofit/>
          </a:bodyPr>
          <a:lstStyle/>
          <a:p>
            <a:pPr algn="ctr" eaLnBrk="1" hangingPunct="1"/>
            <a:r>
              <a:rPr lang="en-US" sz="3000" dirty="0">
                <a:solidFill>
                  <a:schemeClr val="tx1"/>
                </a:solidFill>
              </a:rPr>
              <a:t>Accounts Payable Agenda 2022 Year-End</a:t>
            </a:r>
          </a:p>
        </p:txBody>
      </p:sp>
    </p:spTree>
    <p:extLst>
      <p:ext uri="{BB962C8B-B14F-4D97-AF65-F5344CB8AC3E}">
        <p14:creationId xmlns:p14="http://schemas.microsoft.com/office/powerpoint/2010/main" val="580857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lang="en-US" sz="1900" dirty="0">
              <a:latin typeface="+mn-lt"/>
            </a:endParaRPr>
          </a:p>
        </p:txBody>
      </p:sp>
      <p:sp>
        <p:nvSpPr>
          <p:cNvPr id="2" name="Content Placeholder 1"/>
          <p:cNvSpPr>
            <a:spLocks noGrp="1"/>
          </p:cNvSpPr>
          <p:nvPr>
            <p:ph idx="4294967295"/>
          </p:nvPr>
        </p:nvSpPr>
        <p:spPr>
          <a:xfrm>
            <a:off x="691272" y="1576509"/>
            <a:ext cx="8229600" cy="4559300"/>
          </a:xfrm>
        </p:spPr>
        <p:txBody>
          <a:bodyPr>
            <a:normAutofit fontScale="40000" lnSpcReduction="20000"/>
          </a:bodyPr>
          <a:lstStyle/>
          <a:p>
            <a:pPr marL="109728" indent="0" algn="ctr">
              <a:buNone/>
            </a:pPr>
            <a:endParaRPr lang="en-US" sz="5600" b="1" u="sng" dirty="0"/>
          </a:p>
          <a:p>
            <a:pPr marL="109728" indent="0" algn="ctr">
              <a:buNone/>
            </a:pPr>
            <a:endParaRPr lang="en-US" sz="5600" b="1" u="sng" dirty="0"/>
          </a:p>
          <a:p>
            <a:pPr marL="109728" indent="0" algn="ctr">
              <a:buNone/>
            </a:pPr>
            <a:endParaRPr lang="en-US" sz="5600" b="1" u="sng" dirty="0"/>
          </a:p>
          <a:p>
            <a:pPr marL="109728" indent="0" algn="ctr">
              <a:buNone/>
            </a:pPr>
            <a:endParaRPr lang="en-US" sz="5600" b="1" u="sng" dirty="0"/>
          </a:p>
          <a:p>
            <a:pPr marL="109728" indent="0" algn="ctr">
              <a:buNone/>
            </a:pPr>
            <a:endParaRPr lang="en-US" sz="5600" b="1" u="sng" dirty="0"/>
          </a:p>
          <a:p>
            <a:pPr marL="109728" indent="0" algn="ctr">
              <a:buNone/>
            </a:pPr>
            <a:endParaRPr lang="en-US" sz="5600" b="1" u="sng" dirty="0"/>
          </a:p>
          <a:p>
            <a:pPr marL="109728" indent="0">
              <a:buNone/>
            </a:pPr>
            <a:r>
              <a:rPr lang="en-US" sz="5600" b="1" dirty="0"/>
              <a:t>P-card and Travel (T&amp;E) Module went live July 2022</a:t>
            </a:r>
          </a:p>
          <a:p>
            <a:pPr marL="109728" indent="0">
              <a:buNone/>
            </a:pPr>
            <a:endParaRPr lang="en-US" sz="4500" b="1" u="sng" dirty="0"/>
          </a:p>
          <a:p>
            <a:pPr marL="109728" indent="0">
              <a:buNone/>
            </a:pPr>
            <a:r>
              <a:rPr lang="en-US" sz="4500" dirty="0"/>
              <a:t> </a:t>
            </a:r>
          </a:p>
          <a:p>
            <a:pPr marL="109728" indent="0">
              <a:buNone/>
            </a:pPr>
            <a:r>
              <a:rPr lang="en-US" sz="4500" dirty="0"/>
              <a:t>Procedures available at:</a:t>
            </a:r>
          </a:p>
          <a:p>
            <a:pPr marL="109728" indent="0">
              <a:buNone/>
            </a:pPr>
            <a:r>
              <a:rPr lang="en-US" sz="4500" dirty="0"/>
              <a:t> </a:t>
            </a:r>
            <a:r>
              <a:rPr lang="en-US" sz="4500" dirty="0">
                <a:solidFill>
                  <a:schemeClr val="accent1"/>
                </a:solidFill>
                <a:hlinkClick r:id="rId2">
                  <a:extLst>
                    <a:ext uri="{A12FA001-AC4F-418D-AE19-62706E023703}">
                      <ahyp:hlinkClr xmlns:ahyp="http://schemas.microsoft.com/office/drawing/2018/hyperlinkcolor" val="tx"/>
                    </a:ext>
                  </a:extLst>
                </a:hlinkClick>
              </a:rPr>
              <a:t>http://intra.miamidade.gov/managementandbudget/procedures.asp</a:t>
            </a:r>
            <a:r>
              <a:rPr lang="en-US" sz="4500" dirty="0">
                <a:solidFill>
                  <a:schemeClr val="accent1"/>
                </a:solidFill>
              </a:rPr>
              <a:t>  </a:t>
            </a:r>
          </a:p>
          <a:p>
            <a:pPr>
              <a:buFont typeface="Wingdings" panose="05000000000000000000" pitchFamily="2" charset="2"/>
              <a:buChar char="Ø"/>
            </a:pPr>
            <a:endParaRPr lang="en-US" sz="3200" dirty="0"/>
          </a:p>
          <a:p>
            <a:pPr marL="109728" indent="0">
              <a:buNone/>
            </a:pPr>
            <a:endParaRPr lang="en-US" sz="3000" dirty="0"/>
          </a:p>
        </p:txBody>
      </p:sp>
      <p:sp>
        <p:nvSpPr>
          <p:cNvPr id="5" name="Title 4"/>
          <p:cNvSpPr>
            <a:spLocks noGrp="1"/>
          </p:cNvSpPr>
          <p:nvPr>
            <p:ph type="title" idx="4294967295"/>
          </p:nvPr>
        </p:nvSpPr>
        <p:spPr>
          <a:xfrm>
            <a:off x="39142" y="150691"/>
            <a:ext cx="9104858" cy="1143000"/>
          </a:xfrm>
          <a:noFill/>
        </p:spPr>
        <p:txBody>
          <a:bodyPr vert="horz" lIns="91440" tIns="45720" rIns="91440" bIns="45720" rtlCol="0" anchor="ctr"/>
          <a:lstStyle/>
          <a:p>
            <a:pPr algn="ctr" defTabSz="914400" fontAlgn="base">
              <a:spcAft>
                <a:spcPct val="0"/>
              </a:spcAft>
            </a:pPr>
            <a:r>
              <a:rPr lang="en-US" sz="1900" dirty="0">
                <a:solidFill>
                  <a:srgbClr val="FEFFFF"/>
                </a:solidFill>
                <a:latin typeface="+mn-lt"/>
                <a:ea typeface="+mn-ea"/>
                <a:cs typeface="+mn-cs"/>
              </a:rPr>
              <a:t>  </a:t>
            </a:r>
            <a:r>
              <a:rPr lang="en-US" sz="3000" dirty="0">
                <a:solidFill>
                  <a:srgbClr val="FEFFFF"/>
                </a:solidFill>
                <a:latin typeface="+mn-lt"/>
                <a:ea typeface="+mn-ea"/>
                <a:cs typeface="+mn-cs"/>
              </a:rPr>
              <a:t>What’s New in Accounts Payable?</a:t>
            </a:r>
          </a:p>
        </p:txBody>
      </p:sp>
      <p:pic>
        <p:nvPicPr>
          <p:cNvPr id="7" name="Picture 6" descr="A picture containing text, clipart&#10;&#10;Description automatically generated">
            <a:extLst>
              <a:ext uri="{FF2B5EF4-FFF2-40B4-BE49-F238E27FC236}">
                <a16:creationId xmlns:a16="http://schemas.microsoft.com/office/drawing/2014/main" id="{CD69012E-10D7-4985-9494-E4675B9C2DDC}"/>
              </a:ext>
            </a:extLst>
          </p:cNvPr>
          <p:cNvPicPr>
            <a:picLocks noChangeAspect="1"/>
          </p:cNvPicPr>
          <p:nvPr/>
        </p:nvPicPr>
        <p:blipFill>
          <a:blip r:embed="rId3"/>
          <a:stretch>
            <a:fillRect/>
          </a:stretch>
        </p:blipFill>
        <p:spPr>
          <a:xfrm>
            <a:off x="2743200" y="1672954"/>
            <a:ext cx="3157538" cy="1194341"/>
          </a:xfrm>
          <a:prstGeom prst="rect">
            <a:avLst/>
          </a:prstGeom>
        </p:spPr>
      </p:pic>
    </p:spTree>
    <p:extLst>
      <p:ext uri="{BB962C8B-B14F-4D97-AF65-F5344CB8AC3E}">
        <p14:creationId xmlns:p14="http://schemas.microsoft.com/office/powerpoint/2010/main" val="178067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381000" y="838200"/>
            <a:ext cx="584825" cy="365125"/>
          </a:xfrm>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75FAE6B-39B7-4222-A260-9C3E74838C62}"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lang="en-US" sz="1900" dirty="0">
              <a:latin typeface="+mn-lt"/>
            </a:endParaRPr>
          </a:p>
        </p:txBody>
      </p:sp>
      <p:sp>
        <p:nvSpPr>
          <p:cNvPr id="21508" name="Rectangle 3"/>
          <p:cNvSpPr>
            <a:spLocks noGrp="1" noChangeArrowheads="1"/>
          </p:cNvSpPr>
          <p:nvPr>
            <p:ph idx="4294967295"/>
          </p:nvPr>
        </p:nvSpPr>
        <p:spPr>
          <a:xfrm>
            <a:off x="570309" y="1586033"/>
            <a:ext cx="8458200" cy="4732338"/>
          </a:xfrm>
        </p:spPr>
        <p:txBody>
          <a:bodyPr>
            <a:normAutofit/>
          </a:bodyPr>
          <a:lstStyle/>
          <a:p>
            <a:pPr marL="137160" indent="0">
              <a:buNone/>
            </a:pPr>
            <a:r>
              <a:rPr lang="en-US" sz="2400" dirty="0">
                <a:solidFill>
                  <a:schemeClr val="tx1"/>
                </a:solidFill>
              </a:rPr>
              <a:t>2023 Forms are due Monday, September  26, 2022 </a:t>
            </a:r>
          </a:p>
          <a:p>
            <a:pPr marL="137160" indent="0">
              <a:buNone/>
            </a:pPr>
            <a:endParaRPr lang="en-US" sz="2400" dirty="0">
              <a:solidFill>
                <a:schemeClr val="tx1"/>
              </a:solidFill>
            </a:endParaRPr>
          </a:p>
          <a:p>
            <a:pPr marL="137160" indent="0">
              <a:buNone/>
            </a:pPr>
            <a:r>
              <a:rPr lang="en-US" sz="1900">
                <a:solidFill>
                  <a:schemeClr val="tx1"/>
                </a:solidFill>
              </a:rPr>
              <a:t>Forms are located </a:t>
            </a:r>
            <a:r>
              <a:rPr lang="en-US" sz="1900" dirty="0">
                <a:solidFill>
                  <a:schemeClr val="tx1"/>
                </a:solidFill>
              </a:rPr>
              <a:t>at: </a:t>
            </a:r>
            <a:r>
              <a:rPr lang="en-US" sz="1900" dirty="0">
                <a:solidFill>
                  <a:schemeClr val="tx1"/>
                </a:solidFill>
                <a:hlinkClick r:id="rId3">
                  <a:extLst>
                    <a:ext uri="{A12FA001-AC4F-418D-AE19-62706E023703}">
                      <ahyp:hlinkClr xmlns:ahyp="http://schemas.microsoft.com/office/drawing/2018/hyperlinkcolor" val="tx"/>
                    </a:ext>
                  </a:extLst>
                </a:hlinkClick>
              </a:rPr>
              <a:t>http://intra.miamidade.gov/finance/forms.asp</a:t>
            </a:r>
            <a:r>
              <a:rPr lang="en-US" sz="1900" dirty="0">
                <a:solidFill>
                  <a:schemeClr val="tx1"/>
                </a:solidFill>
              </a:rPr>
              <a:t> </a:t>
            </a:r>
          </a:p>
          <a:p>
            <a:pPr marL="484632" indent="0">
              <a:buNone/>
            </a:pPr>
            <a:r>
              <a:rPr lang="en-US" sz="2400" dirty="0">
                <a:solidFill>
                  <a:schemeClr val="tx1"/>
                </a:solidFill>
              </a:rPr>
              <a:t> </a:t>
            </a:r>
          </a:p>
          <a:p>
            <a:pPr marL="736092" indent="-342900">
              <a:spcBef>
                <a:spcPts val="324"/>
              </a:spcBef>
              <a:buFont typeface="Wingdings 3" panose="05040102010807070707" pitchFamily="18" charset="2"/>
              <a:buChar char=""/>
            </a:pPr>
            <a:r>
              <a:rPr lang="en-US" sz="1900" dirty="0">
                <a:solidFill>
                  <a:schemeClr val="tx1"/>
                </a:solidFill>
              </a:rPr>
              <a:t>Accounts Payable Wire Transfer Authorized Signatures Form</a:t>
            </a:r>
          </a:p>
          <a:p>
            <a:pPr marL="736092" indent="-342900">
              <a:spcBef>
                <a:spcPts val="324"/>
              </a:spcBef>
              <a:buFont typeface="Wingdings 3" panose="05040102010807070707" pitchFamily="18" charset="2"/>
              <a:buChar char=""/>
            </a:pPr>
            <a:r>
              <a:rPr lang="en-US" sz="1900" dirty="0">
                <a:solidFill>
                  <a:schemeClr val="tx1"/>
                </a:solidFill>
              </a:rPr>
              <a:t>Travel Authorized Signatures Form </a:t>
            </a:r>
          </a:p>
          <a:p>
            <a:pPr marL="736092" indent="-342900">
              <a:spcBef>
                <a:spcPts val="324"/>
              </a:spcBef>
              <a:buFont typeface="Wingdings 3" panose="05040102010807070707" pitchFamily="18" charset="2"/>
              <a:buChar char=""/>
            </a:pPr>
            <a:r>
              <a:rPr lang="en-US" sz="1900" dirty="0">
                <a:solidFill>
                  <a:schemeClr val="tx1"/>
                </a:solidFill>
              </a:rPr>
              <a:t>Accounts Payable Liaisons Form</a:t>
            </a:r>
          </a:p>
          <a:p>
            <a:pPr marL="736092" indent="-342900">
              <a:spcBef>
                <a:spcPts val="324"/>
              </a:spcBef>
              <a:buFont typeface="Wingdings 3" panose="05040102010807070707" pitchFamily="18" charset="2"/>
              <a:buChar char=""/>
            </a:pPr>
            <a:r>
              <a:rPr lang="en-US" sz="1900" dirty="0">
                <a:solidFill>
                  <a:schemeClr val="tx1"/>
                </a:solidFill>
              </a:rPr>
              <a:t>Accounts Payable Purchasing and Travel Card Liaisons Form</a:t>
            </a:r>
          </a:p>
          <a:p>
            <a:pPr marL="736092" indent="-342900">
              <a:spcBef>
                <a:spcPts val="324"/>
              </a:spcBef>
              <a:buFont typeface="Wingdings 3" panose="05040102010807070707" pitchFamily="18" charset="2"/>
              <a:buChar char=""/>
            </a:pPr>
            <a:r>
              <a:rPr lang="en-US" sz="1900" dirty="0">
                <a:solidFill>
                  <a:schemeClr val="tx1"/>
                </a:solidFill>
              </a:rPr>
              <a:t>Accounts Payable Travel Liaisons Form</a:t>
            </a:r>
          </a:p>
          <a:p>
            <a:pPr marL="393192" indent="0">
              <a:spcBef>
                <a:spcPts val="324"/>
              </a:spcBef>
              <a:buClr>
                <a:srgbClr val="00B0F0"/>
              </a:buClr>
              <a:buNone/>
            </a:pPr>
            <a:endParaRPr lang="en-US" sz="2200" dirty="0">
              <a:solidFill>
                <a:schemeClr val="tx1"/>
              </a:solidFill>
            </a:endParaRPr>
          </a:p>
          <a:p>
            <a:pPr marL="484632" indent="0">
              <a:buNone/>
            </a:pPr>
            <a:r>
              <a:rPr lang="en-US" sz="1300" dirty="0">
                <a:solidFill>
                  <a:schemeClr val="tx1"/>
                </a:solidFill>
              </a:rPr>
              <a:t>*All Individuals listed on Authorized Signature Forms must read through AP Procedure 606 prior to signing.</a:t>
            </a:r>
            <a:endParaRPr lang="en-US" sz="2200" dirty="0">
              <a:solidFill>
                <a:schemeClr val="tx1"/>
              </a:solidFill>
            </a:endParaRPr>
          </a:p>
          <a:p>
            <a:pPr marL="393192" lvl="1" indent="0" eaLnBrk="1" hangingPunct="1">
              <a:buNone/>
            </a:pPr>
            <a:endParaRPr lang="en-US" sz="2200" dirty="0"/>
          </a:p>
        </p:txBody>
      </p:sp>
      <p:sp>
        <p:nvSpPr>
          <p:cNvPr id="21507" name="Rectangle 2"/>
          <p:cNvSpPr>
            <a:spLocks noGrp="1" noChangeArrowheads="1"/>
          </p:cNvSpPr>
          <p:nvPr>
            <p:ph type="title" idx="4294967295"/>
          </p:nvPr>
        </p:nvSpPr>
        <p:spPr>
          <a:xfrm>
            <a:off x="0" y="152400"/>
            <a:ext cx="9144000" cy="1143000"/>
          </a:xfrm>
        </p:spPr>
        <p:txBody>
          <a:bodyPr>
            <a:normAutofit/>
          </a:bodyPr>
          <a:lstStyle/>
          <a:p>
            <a:pPr algn="ctr" eaLnBrk="1" hangingPunct="1"/>
            <a:r>
              <a:rPr lang="en-US" sz="3000" dirty="0">
                <a:solidFill>
                  <a:schemeClr val="tx1"/>
                </a:solidFill>
              </a:rPr>
              <a:t>Important Dates</a:t>
            </a:r>
          </a:p>
        </p:txBody>
      </p:sp>
    </p:spTree>
    <p:extLst>
      <p:ext uri="{BB962C8B-B14F-4D97-AF65-F5344CB8AC3E}">
        <p14:creationId xmlns:p14="http://schemas.microsoft.com/office/powerpoint/2010/main" val="428467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EA4FA3-4DBC-47C7-9CE1-62E4F26D80D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lang="en-US" sz="1900" dirty="0">
              <a:latin typeface="+mn-lt"/>
            </a:endParaRPr>
          </a:p>
        </p:txBody>
      </p:sp>
      <p:sp>
        <p:nvSpPr>
          <p:cNvPr id="2" name="Content Placeholder 1">
            <a:extLst>
              <a:ext uri="{FF2B5EF4-FFF2-40B4-BE49-F238E27FC236}">
                <a16:creationId xmlns:a16="http://schemas.microsoft.com/office/drawing/2014/main" id="{F88D15E5-ADA6-417F-A5F2-E1E00464F9E5}"/>
              </a:ext>
            </a:extLst>
          </p:cNvPr>
          <p:cNvSpPr>
            <a:spLocks noGrp="1"/>
          </p:cNvSpPr>
          <p:nvPr>
            <p:ph idx="4294967295"/>
          </p:nvPr>
        </p:nvSpPr>
        <p:spPr>
          <a:xfrm>
            <a:off x="398860" y="1295400"/>
            <a:ext cx="8229600" cy="5105400"/>
          </a:xfrm>
        </p:spPr>
        <p:txBody>
          <a:bodyPr>
            <a:normAutofit fontScale="92500" lnSpcReduction="20000"/>
          </a:bodyPr>
          <a:lstStyle/>
          <a:p>
            <a:pPr lvl="1"/>
            <a:r>
              <a:rPr lang="en-US" sz="2200" dirty="0">
                <a:solidFill>
                  <a:schemeClr val="accent1"/>
                </a:solidFill>
              </a:rPr>
              <a:t>Thursday, Sept 23</a:t>
            </a:r>
            <a:r>
              <a:rPr lang="en-US" sz="2200" baseline="30000" dirty="0">
                <a:solidFill>
                  <a:schemeClr val="accent1"/>
                </a:solidFill>
              </a:rPr>
              <a:t>rd</a:t>
            </a:r>
            <a:r>
              <a:rPr lang="en-US" sz="2200" dirty="0">
                <a:solidFill>
                  <a:schemeClr val="accent1"/>
                </a:solidFill>
              </a:rPr>
              <a:t>   </a:t>
            </a:r>
            <a:r>
              <a:rPr lang="en-US" sz="2200" dirty="0"/>
              <a:t>– Last day to dispatch a FYE 2022 PO or process a change order on a FYE 2022 PO</a:t>
            </a:r>
          </a:p>
          <a:p>
            <a:pPr lvl="1"/>
            <a:r>
              <a:rPr lang="en-US" sz="2200" dirty="0">
                <a:solidFill>
                  <a:schemeClr val="accent1"/>
                </a:solidFill>
              </a:rPr>
              <a:t>Wednesday, Sept 28</a:t>
            </a:r>
            <a:r>
              <a:rPr lang="en-US" sz="2200" baseline="30000" dirty="0">
                <a:solidFill>
                  <a:schemeClr val="accent1"/>
                </a:solidFill>
              </a:rPr>
              <a:t>th</a:t>
            </a:r>
            <a:r>
              <a:rPr lang="en-US" sz="2200" dirty="0">
                <a:solidFill>
                  <a:schemeClr val="accent1"/>
                </a:solidFill>
              </a:rPr>
              <a:t> </a:t>
            </a:r>
            <a:r>
              <a:rPr lang="en-US" sz="2200" dirty="0"/>
              <a:t>– Last day to drop FY22 interface files. FY23 files can be submitted beginning Tuesday, Oct 11</a:t>
            </a:r>
            <a:r>
              <a:rPr lang="en-US" sz="2200" baseline="30000" dirty="0"/>
              <a:t>th</a:t>
            </a:r>
            <a:r>
              <a:rPr lang="en-US" sz="2200" dirty="0"/>
              <a:t> </a:t>
            </a:r>
          </a:p>
          <a:p>
            <a:pPr lvl="1"/>
            <a:r>
              <a:rPr lang="en-US" sz="2200" dirty="0">
                <a:solidFill>
                  <a:schemeClr val="accent1"/>
                </a:solidFill>
              </a:rPr>
              <a:t>Monday, Oct  3</a:t>
            </a:r>
            <a:r>
              <a:rPr lang="en-US" sz="2200" baseline="30000" dirty="0">
                <a:solidFill>
                  <a:schemeClr val="accent1"/>
                </a:solidFill>
              </a:rPr>
              <a:t>rd</a:t>
            </a:r>
            <a:r>
              <a:rPr lang="en-US" sz="2200" dirty="0">
                <a:solidFill>
                  <a:schemeClr val="accent1"/>
                </a:solidFill>
              </a:rPr>
              <a:t> (Noon) </a:t>
            </a:r>
            <a:r>
              <a:rPr lang="en-US" sz="2200" dirty="0"/>
              <a:t>– Cutoff for scanning all FYE 2022 invoices</a:t>
            </a:r>
          </a:p>
          <a:p>
            <a:pPr lvl="1"/>
            <a:r>
              <a:rPr lang="en-US" sz="2200" dirty="0">
                <a:solidFill>
                  <a:schemeClr val="accent1"/>
                </a:solidFill>
              </a:rPr>
              <a:t>Wednesday, Oct 5</a:t>
            </a:r>
            <a:r>
              <a:rPr lang="en-US" sz="2200" baseline="30000" dirty="0">
                <a:solidFill>
                  <a:schemeClr val="accent1"/>
                </a:solidFill>
              </a:rPr>
              <a:t>th</a:t>
            </a:r>
            <a:r>
              <a:rPr lang="en-US" sz="2200" dirty="0">
                <a:solidFill>
                  <a:schemeClr val="accent1"/>
                </a:solidFill>
              </a:rPr>
              <a:t> (Noon) </a:t>
            </a:r>
            <a:r>
              <a:rPr lang="en-US" sz="2200" dirty="0">
                <a:solidFill>
                  <a:schemeClr val="tx1"/>
                </a:solidFill>
              </a:rPr>
              <a:t>– Receipt creations </a:t>
            </a:r>
          </a:p>
          <a:p>
            <a:pPr marL="685800" lvl="2" indent="0">
              <a:buNone/>
            </a:pPr>
            <a:r>
              <a:rPr lang="en-US" sz="1500" dirty="0"/>
              <a:t>            Delays in receipt creation will delay invoice processing</a:t>
            </a:r>
          </a:p>
          <a:p>
            <a:pPr lvl="1"/>
            <a:r>
              <a:rPr lang="en-US" sz="2200" dirty="0">
                <a:solidFill>
                  <a:schemeClr val="accent1"/>
                </a:solidFill>
              </a:rPr>
              <a:t>Wednesday, Oct 5</a:t>
            </a:r>
            <a:r>
              <a:rPr lang="en-US" sz="2200" baseline="30000" dirty="0">
                <a:solidFill>
                  <a:schemeClr val="accent1"/>
                </a:solidFill>
              </a:rPr>
              <a:t>th</a:t>
            </a:r>
            <a:r>
              <a:rPr lang="en-US" sz="2200" dirty="0">
                <a:solidFill>
                  <a:schemeClr val="accent1"/>
                </a:solidFill>
              </a:rPr>
              <a:t> (Noon) </a:t>
            </a:r>
            <a:r>
              <a:rPr lang="en-US" sz="2200" dirty="0"/>
              <a:t>– Cutoff  for final approval of Payment Requests, PO invoices, adjustment vouchers (credit memos) and wires/ACH Debits by Departments</a:t>
            </a:r>
          </a:p>
          <a:p>
            <a:pPr lvl="1"/>
            <a:r>
              <a:rPr lang="en-US" sz="2200" dirty="0">
                <a:solidFill>
                  <a:schemeClr val="accent1"/>
                </a:solidFill>
              </a:rPr>
              <a:t>Saturday, Oct 8</a:t>
            </a:r>
            <a:r>
              <a:rPr lang="en-US" sz="2200" baseline="30000" dirty="0">
                <a:solidFill>
                  <a:schemeClr val="accent1"/>
                </a:solidFill>
              </a:rPr>
              <a:t>th</a:t>
            </a:r>
            <a:r>
              <a:rPr lang="en-US" sz="2200" dirty="0">
                <a:solidFill>
                  <a:schemeClr val="accent1"/>
                </a:solidFill>
              </a:rPr>
              <a:t> </a:t>
            </a:r>
            <a:r>
              <a:rPr lang="en-US" sz="2200" dirty="0"/>
              <a:t>– PO Rollover Process (INFORMS Team)</a:t>
            </a:r>
          </a:p>
          <a:p>
            <a:pPr lvl="1"/>
            <a:r>
              <a:rPr lang="en-US" sz="2200" dirty="0">
                <a:solidFill>
                  <a:schemeClr val="accent1"/>
                </a:solidFill>
              </a:rPr>
              <a:t>Tuesday, Oct 11</a:t>
            </a:r>
            <a:r>
              <a:rPr lang="en-US" sz="2200" baseline="30000" dirty="0">
                <a:solidFill>
                  <a:schemeClr val="accent1"/>
                </a:solidFill>
              </a:rPr>
              <a:t>th</a:t>
            </a:r>
            <a:r>
              <a:rPr lang="en-US" sz="2200" dirty="0">
                <a:solidFill>
                  <a:schemeClr val="accent1"/>
                </a:solidFill>
              </a:rPr>
              <a:t> (Noon) </a:t>
            </a:r>
            <a:r>
              <a:rPr lang="en-US" sz="2200" dirty="0"/>
              <a:t>– Cutoff to approve Journal Vouchers by Departments</a:t>
            </a:r>
          </a:p>
          <a:p>
            <a:pPr lvl="1"/>
            <a:r>
              <a:rPr lang="en-US" sz="2200" dirty="0">
                <a:solidFill>
                  <a:schemeClr val="accent1"/>
                </a:solidFill>
              </a:rPr>
              <a:t>Friday, Oct 14</a:t>
            </a:r>
            <a:r>
              <a:rPr lang="en-US" sz="2200" baseline="30000" dirty="0">
                <a:solidFill>
                  <a:schemeClr val="accent1"/>
                </a:solidFill>
              </a:rPr>
              <a:t>th</a:t>
            </a:r>
            <a:r>
              <a:rPr lang="en-US" sz="2200" dirty="0">
                <a:solidFill>
                  <a:schemeClr val="accent1"/>
                </a:solidFill>
              </a:rPr>
              <a:t> </a:t>
            </a:r>
            <a:r>
              <a:rPr lang="en-US" sz="2200" dirty="0"/>
              <a:t>– Cutoff for Accrual GL Journal Entries</a:t>
            </a:r>
          </a:p>
          <a:p>
            <a:pPr lvl="1"/>
            <a:r>
              <a:rPr lang="en-US" sz="2200" dirty="0"/>
              <a:t> </a:t>
            </a:r>
            <a:r>
              <a:rPr lang="en-US" sz="2200" dirty="0">
                <a:solidFill>
                  <a:schemeClr val="accent1"/>
                </a:solidFill>
              </a:rPr>
              <a:t>Monday, Oct 24</a:t>
            </a:r>
            <a:r>
              <a:rPr lang="en-US" sz="2200" baseline="30000" dirty="0">
                <a:solidFill>
                  <a:schemeClr val="accent1"/>
                </a:solidFill>
              </a:rPr>
              <a:t>th</a:t>
            </a:r>
            <a:r>
              <a:rPr lang="en-US" sz="2200" dirty="0">
                <a:solidFill>
                  <a:schemeClr val="accent1"/>
                </a:solidFill>
              </a:rPr>
              <a:t> </a:t>
            </a:r>
            <a:r>
              <a:rPr lang="en-US" sz="2200" dirty="0">
                <a:solidFill>
                  <a:schemeClr val="tx1"/>
                </a:solidFill>
              </a:rPr>
              <a:t>–</a:t>
            </a:r>
            <a:r>
              <a:rPr lang="en-US" sz="2200" dirty="0">
                <a:solidFill>
                  <a:srgbClr val="FF0000"/>
                </a:solidFill>
              </a:rPr>
              <a:t> </a:t>
            </a:r>
            <a:r>
              <a:rPr lang="en-US" sz="2200" dirty="0"/>
              <a:t>Reports available for Self Service</a:t>
            </a:r>
          </a:p>
          <a:p>
            <a:endParaRPr lang="en-US" dirty="0"/>
          </a:p>
        </p:txBody>
      </p:sp>
      <p:sp>
        <p:nvSpPr>
          <p:cNvPr id="5" name="Title 4">
            <a:extLst>
              <a:ext uri="{FF2B5EF4-FFF2-40B4-BE49-F238E27FC236}">
                <a16:creationId xmlns:a16="http://schemas.microsoft.com/office/drawing/2014/main" id="{32A1C00E-51F4-40EE-A590-13C5769B8DA9}"/>
              </a:ext>
            </a:extLst>
          </p:cNvPr>
          <p:cNvSpPr>
            <a:spLocks noGrp="1"/>
          </p:cNvSpPr>
          <p:nvPr>
            <p:ph type="title" idx="4294967295"/>
          </p:nvPr>
        </p:nvSpPr>
        <p:spPr>
          <a:xfrm>
            <a:off x="0" y="152400"/>
            <a:ext cx="9144000" cy="1143000"/>
          </a:xfrm>
        </p:spPr>
        <p:txBody>
          <a:bodyPr>
            <a:normAutofit/>
          </a:bodyPr>
          <a:lstStyle/>
          <a:p>
            <a:pPr algn="ctr"/>
            <a:r>
              <a:rPr lang="en-US" sz="3000" dirty="0">
                <a:solidFill>
                  <a:schemeClr val="tx1"/>
                </a:solidFill>
              </a:rPr>
              <a:t>Important Dates</a:t>
            </a:r>
          </a:p>
        </p:txBody>
      </p:sp>
    </p:spTree>
    <p:extLst>
      <p:ext uri="{BB962C8B-B14F-4D97-AF65-F5344CB8AC3E}">
        <p14:creationId xmlns:p14="http://schemas.microsoft.com/office/powerpoint/2010/main" val="1154504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D95682-2B42-47AF-A72C-75BD469D3255}"/>
              </a:ext>
            </a:extLst>
          </p:cNvPr>
          <p:cNvSpPr>
            <a:spLocks noGrp="1"/>
          </p:cNvSpPr>
          <p:nvPr>
            <p:ph type="sldNum" sz="quarter" idx="12"/>
          </p:nvPr>
        </p:nvSpPr>
        <p:spPr/>
        <p:txBody>
          <a:bodyPr/>
          <a:lstStyle/>
          <a:p>
            <a:pPr>
              <a:defRPr/>
            </a:pPr>
            <a:fld id="{492661EC-E0B5-4F40-B7D9-EFB197B3666C}" type="slidenum">
              <a:rPr lang="en-US" sz="1900">
                <a:latin typeface="+mn-lt"/>
              </a:rPr>
              <a:pPr>
                <a:defRPr/>
              </a:pPr>
              <a:t>15</a:t>
            </a:fld>
            <a:endParaRPr lang="en-US" sz="1900" dirty="0">
              <a:latin typeface="+mn-lt"/>
            </a:endParaRPr>
          </a:p>
        </p:txBody>
      </p:sp>
      <p:sp>
        <p:nvSpPr>
          <p:cNvPr id="2" name="Content Placeholder 1">
            <a:extLst>
              <a:ext uri="{FF2B5EF4-FFF2-40B4-BE49-F238E27FC236}">
                <a16:creationId xmlns:a16="http://schemas.microsoft.com/office/drawing/2014/main" id="{F273B824-7437-4F6A-979A-69CD5F29E9B1}"/>
              </a:ext>
            </a:extLst>
          </p:cNvPr>
          <p:cNvSpPr>
            <a:spLocks noGrp="1"/>
          </p:cNvSpPr>
          <p:nvPr>
            <p:ph idx="4294967295"/>
          </p:nvPr>
        </p:nvSpPr>
        <p:spPr>
          <a:xfrm>
            <a:off x="691272" y="1371600"/>
            <a:ext cx="8229600" cy="5105400"/>
          </a:xfrm>
        </p:spPr>
        <p:txBody>
          <a:bodyPr>
            <a:normAutofit fontScale="85000" lnSpcReduction="20000"/>
          </a:bodyPr>
          <a:lstStyle/>
          <a:p>
            <a:r>
              <a:rPr lang="en-US" sz="1600" dirty="0"/>
              <a:t>During the time of October 1 – 5, Departments should suspend processing invoices for 2023 and focus on getting as much of FYE 2022 items processed to avoid large accruals.</a:t>
            </a:r>
          </a:p>
          <a:p>
            <a:endParaRPr lang="en-US" sz="1600" dirty="0"/>
          </a:p>
          <a:p>
            <a:r>
              <a:rPr lang="en-US" sz="1600" dirty="0"/>
              <a:t>Finance Shared Services will be processing all invoices as they come in until October 3rd at which point invoices received after the cutoff will be held until AP finishes processing FYE 2022 on October 7</a:t>
            </a:r>
            <a:r>
              <a:rPr lang="en-US" sz="1600" baseline="30000" dirty="0"/>
              <a:t>th</a:t>
            </a:r>
            <a:r>
              <a:rPr lang="en-US" sz="1600" dirty="0"/>
              <a:t>.</a:t>
            </a:r>
          </a:p>
          <a:p>
            <a:endParaRPr lang="en-US" sz="1600" dirty="0"/>
          </a:p>
          <a:p>
            <a:r>
              <a:rPr lang="en-US" sz="1600" dirty="0"/>
              <a:t>Departments must identify the applicable FY for all invoices processed between October 1</a:t>
            </a:r>
            <a:r>
              <a:rPr lang="en-US" sz="1600" baseline="30000" dirty="0"/>
              <a:t>st</a:t>
            </a:r>
            <a:r>
              <a:rPr lang="en-US" sz="1600" dirty="0"/>
              <a:t> and October 5</a:t>
            </a:r>
            <a:r>
              <a:rPr lang="en-US" sz="1600" baseline="30000" dirty="0"/>
              <a:t>th</a:t>
            </a:r>
            <a:r>
              <a:rPr lang="en-US" sz="1600" dirty="0"/>
              <a:t>, must be identified as FYE 2022 or FYE 2023.</a:t>
            </a:r>
          </a:p>
          <a:p>
            <a:pPr lvl="2"/>
            <a:r>
              <a:rPr lang="en-US" sz="1600" dirty="0"/>
              <a:t>Indicate in Comments </a:t>
            </a:r>
          </a:p>
          <a:p>
            <a:pPr lvl="2"/>
            <a:r>
              <a:rPr lang="en-US" sz="1600" dirty="0"/>
              <a:t>Indicate in Invoice Description </a:t>
            </a:r>
          </a:p>
          <a:p>
            <a:pPr marL="630936" lvl="2" indent="0">
              <a:buNone/>
            </a:pPr>
            <a:endParaRPr lang="en-US" sz="1600" dirty="0"/>
          </a:p>
          <a:p>
            <a:r>
              <a:rPr lang="en-US" sz="1600" dirty="0"/>
              <a:t>AP will be changing the Accounting Date for FY22 invoices between Oct 1 – Oct 5.</a:t>
            </a:r>
          </a:p>
          <a:p>
            <a:pPr marL="0" indent="0">
              <a:buNone/>
            </a:pPr>
            <a:endParaRPr lang="en-US" sz="1600" dirty="0"/>
          </a:p>
          <a:p>
            <a:r>
              <a:rPr lang="en-US" sz="1600" dirty="0"/>
              <a:t>FY 22 invoices that are not scanned by October 3</a:t>
            </a:r>
            <a:r>
              <a:rPr lang="en-US" sz="1600" baseline="30000" dirty="0"/>
              <a:t>rd</a:t>
            </a:r>
            <a:r>
              <a:rPr lang="en-US" sz="1600" dirty="0"/>
              <a:t> or approved by the department by October 5</a:t>
            </a:r>
            <a:r>
              <a:rPr lang="en-US" sz="1600" baseline="30000" dirty="0"/>
              <a:t>th</a:t>
            </a:r>
            <a:r>
              <a:rPr lang="en-US" sz="1600" dirty="0"/>
              <a:t> at noon, should be accrued.</a:t>
            </a:r>
          </a:p>
          <a:p>
            <a:endParaRPr lang="en-US" sz="1600" dirty="0"/>
          </a:p>
          <a:p>
            <a:r>
              <a:rPr lang="en-US" sz="1500" dirty="0"/>
              <a:t>To facilitate the PO Rollover Process: PO Vouchers (GAS, CON, &amp; REL) and adjustment vouchers not approved by the department by October 5</a:t>
            </a:r>
            <a:r>
              <a:rPr lang="en-US" sz="1500" baseline="30000" dirty="0"/>
              <a:t>th</a:t>
            </a:r>
            <a:r>
              <a:rPr lang="en-US" sz="1500" dirty="0"/>
              <a:t> will be DELETED. This includes vouchers in error. Once the PO Rollover takes place, previously deleted vouchers will be re-triggered.</a:t>
            </a:r>
          </a:p>
          <a:p>
            <a:endParaRPr lang="en-US" sz="1600" dirty="0"/>
          </a:p>
          <a:p>
            <a:endParaRPr lang="en-US" sz="1600" dirty="0"/>
          </a:p>
          <a:p>
            <a:endParaRPr lang="en-US" dirty="0"/>
          </a:p>
          <a:p>
            <a:endParaRPr lang="en-US" dirty="0"/>
          </a:p>
          <a:p>
            <a:endParaRPr lang="en-US" dirty="0"/>
          </a:p>
        </p:txBody>
      </p:sp>
      <p:sp>
        <p:nvSpPr>
          <p:cNvPr id="5" name="Title 4">
            <a:extLst>
              <a:ext uri="{FF2B5EF4-FFF2-40B4-BE49-F238E27FC236}">
                <a16:creationId xmlns:a16="http://schemas.microsoft.com/office/drawing/2014/main" id="{B89F01BA-7D6B-4016-BE92-A88E67D5724B}"/>
              </a:ext>
            </a:extLst>
          </p:cNvPr>
          <p:cNvSpPr>
            <a:spLocks noGrp="1"/>
          </p:cNvSpPr>
          <p:nvPr>
            <p:ph type="title" idx="4294967295"/>
          </p:nvPr>
        </p:nvSpPr>
        <p:spPr>
          <a:xfrm>
            <a:off x="0" y="178183"/>
            <a:ext cx="9144000" cy="792162"/>
          </a:xfrm>
        </p:spPr>
        <p:txBody>
          <a:bodyPr>
            <a:normAutofit/>
          </a:bodyPr>
          <a:lstStyle/>
          <a:p>
            <a:pPr algn="ctr"/>
            <a:r>
              <a:rPr lang="en-US" sz="3000" dirty="0"/>
              <a:t>Indicating Old vs New Year</a:t>
            </a:r>
          </a:p>
        </p:txBody>
      </p:sp>
    </p:spTree>
    <p:extLst>
      <p:ext uri="{BB962C8B-B14F-4D97-AF65-F5344CB8AC3E}">
        <p14:creationId xmlns:p14="http://schemas.microsoft.com/office/powerpoint/2010/main" val="2014395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82E3446-B8F1-44B4-B7E1-AD67577BDF99}"/>
              </a:ext>
            </a:extLst>
          </p:cNvPr>
          <p:cNvSpPr>
            <a:spLocks noGrp="1"/>
          </p:cNvSpPr>
          <p:nvPr>
            <p:ph type="ftr" sz="quarter" idx="11"/>
          </p:nvPr>
        </p:nvSpPr>
        <p:spPr/>
        <p:txBody>
          <a:bodyPr/>
          <a:lstStyle/>
          <a:p>
            <a:pPr>
              <a:defRPr/>
            </a:pPr>
            <a:r>
              <a:rPr lang="en-US" dirty="0"/>
              <a:t>Miami-Dade Finance Department</a:t>
            </a:r>
          </a:p>
        </p:txBody>
      </p:sp>
      <p:sp>
        <p:nvSpPr>
          <p:cNvPr id="4" name="Slide Number Placeholder 3">
            <a:extLst>
              <a:ext uri="{FF2B5EF4-FFF2-40B4-BE49-F238E27FC236}">
                <a16:creationId xmlns:a16="http://schemas.microsoft.com/office/drawing/2014/main" id="{D3A2587B-7587-4624-90EE-084DC73D6BF8}"/>
              </a:ext>
            </a:extLst>
          </p:cNvPr>
          <p:cNvSpPr>
            <a:spLocks noGrp="1"/>
          </p:cNvSpPr>
          <p:nvPr>
            <p:ph type="sldNum" sz="quarter" idx="12"/>
          </p:nvPr>
        </p:nvSpPr>
        <p:spPr/>
        <p:txBody>
          <a:bodyPr/>
          <a:lstStyle/>
          <a:p>
            <a:pPr>
              <a:defRPr/>
            </a:pPr>
            <a:fld id="{492661EC-E0B5-4F40-B7D9-EFB197B3666C}" type="slidenum">
              <a:rPr lang="en-US" sz="1900">
                <a:latin typeface="+mn-lt"/>
              </a:rPr>
              <a:pPr>
                <a:defRPr/>
              </a:pPr>
              <a:t>16</a:t>
            </a:fld>
            <a:endParaRPr lang="en-US" sz="1900" dirty="0">
              <a:latin typeface="+mn-lt"/>
            </a:endParaRPr>
          </a:p>
        </p:txBody>
      </p:sp>
      <p:sp>
        <p:nvSpPr>
          <p:cNvPr id="5" name="Title 4">
            <a:extLst>
              <a:ext uri="{FF2B5EF4-FFF2-40B4-BE49-F238E27FC236}">
                <a16:creationId xmlns:a16="http://schemas.microsoft.com/office/drawing/2014/main" id="{9164CFD1-F63B-490D-8395-85BBBB043741}"/>
              </a:ext>
            </a:extLst>
          </p:cNvPr>
          <p:cNvSpPr>
            <a:spLocks noGrp="1"/>
          </p:cNvSpPr>
          <p:nvPr>
            <p:ph type="title" idx="4294967295"/>
          </p:nvPr>
        </p:nvSpPr>
        <p:spPr>
          <a:xfrm>
            <a:off x="0" y="152400"/>
            <a:ext cx="9144000" cy="1143000"/>
          </a:xfrm>
        </p:spPr>
        <p:txBody>
          <a:bodyPr>
            <a:normAutofit/>
          </a:bodyPr>
          <a:lstStyle/>
          <a:p>
            <a:pPr algn="ctr"/>
            <a:r>
              <a:rPr lang="en-US" sz="3000" dirty="0"/>
              <a:t>Indicating Old vs New Year</a:t>
            </a:r>
          </a:p>
        </p:txBody>
      </p:sp>
      <p:pic>
        <p:nvPicPr>
          <p:cNvPr id="11" name="Picture 10">
            <a:extLst>
              <a:ext uri="{FF2B5EF4-FFF2-40B4-BE49-F238E27FC236}">
                <a16:creationId xmlns:a16="http://schemas.microsoft.com/office/drawing/2014/main" id="{89E57C3A-3830-463F-919D-54010941C32C}"/>
              </a:ext>
            </a:extLst>
          </p:cNvPr>
          <p:cNvPicPr>
            <a:picLocks noChangeAspect="1"/>
          </p:cNvPicPr>
          <p:nvPr/>
        </p:nvPicPr>
        <p:blipFill>
          <a:blip r:embed="rId2"/>
          <a:stretch>
            <a:fillRect/>
          </a:stretch>
        </p:blipFill>
        <p:spPr>
          <a:xfrm>
            <a:off x="430944" y="1295400"/>
            <a:ext cx="8388991" cy="5233258"/>
          </a:xfrm>
          <a:prstGeom prst="rect">
            <a:avLst/>
          </a:prstGeom>
        </p:spPr>
      </p:pic>
    </p:spTree>
    <p:extLst>
      <p:ext uri="{BB962C8B-B14F-4D97-AF65-F5344CB8AC3E}">
        <p14:creationId xmlns:p14="http://schemas.microsoft.com/office/powerpoint/2010/main" val="3717373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53C50A-317F-4045-A521-F2356FC8BEEB}"/>
              </a:ext>
            </a:extLst>
          </p:cNvPr>
          <p:cNvSpPr>
            <a:spLocks noGrp="1"/>
          </p:cNvSpPr>
          <p:nvPr>
            <p:ph type="sldNum" sz="quarter" idx="12"/>
          </p:nvPr>
        </p:nvSpPr>
        <p:spPr/>
        <p:txBody>
          <a:bodyPr/>
          <a:lstStyle/>
          <a:p>
            <a:pPr>
              <a:defRPr/>
            </a:pPr>
            <a:fld id="{492661EC-E0B5-4F40-B7D9-EFB197B3666C}" type="slidenum">
              <a:rPr lang="en-US" sz="1900">
                <a:latin typeface="+mn-lt"/>
              </a:rPr>
              <a:pPr>
                <a:defRPr/>
              </a:pPr>
              <a:t>17</a:t>
            </a:fld>
            <a:endParaRPr lang="en-US" sz="1900" dirty="0">
              <a:latin typeface="+mn-lt"/>
            </a:endParaRPr>
          </a:p>
        </p:txBody>
      </p:sp>
      <p:sp>
        <p:nvSpPr>
          <p:cNvPr id="2" name="Content Placeholder 1">
            <a:extLst>
              <a:ext uri="{FF2B5EF4-FFF2-40B4-BE49-F238E27FC236}">
                <a16:creationId xmlns:a16="http://schemas.microsoft.com/office/drawing/2014/main" id="{4F56C1FA-5FA0-4933-B794-EFA45EDCA769}"/>
              </a:ext>
            </a:extLst>
          </p:cNvPr>
          <p:cNvSpPr>
            <a:spLocks noGrp="1"/>
          </p:cNvSpPr>
          <p:nvPr>
            <p:ph idx="4294967295"/>
          </p:nvPr>
        </p:nvSpPr>
        <p:spPr>
          <a:xfrm>
            <a:off x="647700" y="1219200"/>
            <a:ext cx="8327858" cy="1247274"/>
          </a:xfrm>
        </p:spPr>
        <p:txBody>
          <a:bodyPr>
            <a:normAutofit fontScale="77500" lnSpcReduction="20000"/>
          </a:bodyPr>
          <a:lstStyle/>
          <a:p>
            <a:pPr marL="395478" indent="-285750">
              <a:buFont typeface="Wingdings 3" panose="05040102010807070707" pitchFamily="18" charset="2"/>
              <a:buChar char=""/>
            </a:pPr>
            <a:r>
              <a:rPr lang="en-US" sz="1800" dirty="0"/>
              <a:t>The deadline to submit AP Accruals via GL Journal entry is </a:t>
            </a:r>
            <a:r>
              <a:rPr lang="en-US" sz="1800" b="1" dirty="0">
                <a:solidFill>
                  <a:schemeClr val="accent1"/>
                </a:solidFill>
              </a:rPr>
              <a:t>Friday, October 14</a:t>
            </a:r>
            <a:r>
              <a:rPr lang="en-US" sz="1800" b="1" baseline="30000" dirty="0">
                <a:solidFill>
                  <a:schemeClr val="accent1"/>
                </a:solidFill>
              </a:rPr>
              <a:t>th</a:t>
            </a:r>
            <a:r>
              <a:rPr lang="en-US" sz="1800" dirty="0"/>
              <a:t>. As support for the GL Journal Entries, please attach the query used to determine the accruals and indicate which invoices are being accrued for. </a:t>
            </a:r>
          </a:p>
          <a:p>
            <a:pPr marL="395478" indent="-285750">
              <a:buFont typeface="Wingdings 3" panose="05040102010807070707" pitchFamily="18" charset="2"/>
              <a:buChar char=""/>
            </a:pPr>
            <a:r>
              <a:rPr lang="en-US" sz="1800" dirty="0">
                <a:ea typeface="Times New Roman" panose="02020603050405020304" pitchFamily="18" charset="0"/>
              </a:rPr>
              <a:t>We are in the process of designing a query which will include all AP items not fully approved. This query will list all potential AP Liabilities to be analyzed for accrual, which are currently found in the below existing queries. </a:t>
            </a:r>
            <a:endParaRPr lang="en-US" dirty="0"/>
          </a:p>
          <a:p>
            <a:endParaRPr lang="en-US" dirty="0">
              <a:solidFill>
                <a:srgbClr val="00B050"/>
              </a:solidFill>
            </a:endParaRPr>
          </a:p>
        </p:txBody>
      </p:sp>
      <p:sp>
        <p:nvSpPr>
          <p:cNvPr id="5" name="Title 4">
            <a:extLst>
              <a:ext uri="{FF2B5EF4-FFF2-40B4-BE49-F238E27FC236}">
                <a16:creationId xmlns:a16="http://schemas.microsoft.com/office/drawing/2014/main" id="{C7A0AF2C-D1CA-4040-9E02-B711B7D7EEAD}"/>
              </a:ext>
            </a:extLst>
          </p:cNvPr>
          <p:cNvSpPr>
            <a:spLocks noGrp="1"/>
          </p:cNvSpPr>
          <p:nvPr>
            <p:ph type="title" idx="4294967295"/>
          </p:nvPr>
        </p:nvSpPr>
        <p:spPr>
          <a:xfrm>
            <a:off x="0" y="198438"/>
            <a:ext cx="9144000" cy="715962"/>
          </a:xfrm>
        </p:spPr>
        <p:txBody>
          <a:bodyPr>
            <a:normAutofit/>
          </a:bodyPr>
          <a:lstStyle/>
          <a:p>
            <a:pPr algn="ctr"/>
            <a:r>
              <a:rPr lang="en-US" dirty="0"/>
              <a:t> </a:t>
            </a:r>
            <a:r>
              <a:rPr lang="en-US" sz="3000" dirty="0"/>
              <a:t>Accounts Payable Accruals</a:t>
            </a:r>
          </a:p>
        </p:txBody>
      </p:sp>
      <p:graphicFrame>
        <p:nvGraphicFramePr>
          <p:cNvPr id="8" name="Table 6">
            <a:extLst>
              <a:ext uri="{FF2B5EF4-FFF2-40B4-BE49-F238E27FC236}">
                <a16:creationId xmlns:a16="http://schemas.microsoft.com/office/drawing/2014/main" id="{91CE4180-6BC4-45CC-F83A-51CDCDE78850}"/>
              </a:ext>
            </a:extLst>
          </p:cNvPr>
          <p:cNvGraphicFramePr>
            <a:graphicFrameLocks noGrp="1"/>
          </p:cNvGraphicFramePr>
          <p:nvPr>
            <p:extLst>
              <p:ext uri="{D42A27DB-BD31-4B8C-83A1-F6EECF244321}">
                <p14:modId xmlns:p14="http://schemas.microsoft.com/office/powerpoint/2010/main" val="441896065"/>
              </p:ext>
            </p:extLst>
          </p:nvPr>
        </p:nvGraphicFramePr>
        <p:xfrm>
          <a:off x="2438400" y="2468597"/>
          <a:ext cx="4495800" cy="3489566"/>
        </p:xfrm>
        <a:graphic>
          <a:graphicData uri="http://schemas.openxmlformats.org/drawingml/2006/table">
            <a:tbl>
              <a:tblPr firstRow="1" bandRow="1">
                <a:tableStyleId>{5C22544A-7EE6-4342-B048-85BDC9FD1C3A}</a:tableStyleId>
              </a:tblPr>
              <a:tblGrid>
                <a:gridCol w="1731844">
                  <a:extLst>
                    <a:ext uri="{9D8B030D-6E8A-4147-A177-3AD203B41FA5}">
                      <a16:colId xmlns:a16="http://schemas.microsoft.com/office/drawing/2014/main" val="1859391110"/>
                    </a:ext>
                  </a:extLst>
                </a:gridCol>
                <a:gridCol w="2763956">
                  <a:extLst>
                    <a:ext uri="{9D8B030D-6E8A-4147-A177-3AD203B41FA5}">
                      <a16:colId xmlns:a16="http://schemas.microsoft.com/office/drawing/2014/main" val="3209541921"/>
                    </a:ext>
                  </a:extLst>
                </a:gridCol>
              </a:tblGrid>
              <a:tr h="450864">
                <a:tc>
                  <a:txBody>
                    <a:bodyPr/>
                    <a:lstStyle/>
                    <a:p>
                      <a:r>
                        <a:rPr lang="en-US" sz="1400" dirty="0"/>
                        <a:t>Voucher Status</a:t>
                      </a:r>
                    </a:p>
                  </a:txBody>
                  <a:tcPr/>
                </a:tc>
                <a:tc>
                  <a:txBody>
                    <a:bodyPr/>
                    <a:lstStyle/>
                    <a:p>
                      <a:r>
                        <a:rPr lang="en-US" sz="1400" dirty="0"/>
                        <a:t>Query </a:t>
                      </a:r>
                    </a:p>
                  </a:txBody>
                  <a:tcPr/>
                </a:tc>
                <a:extLst>
                  <a:ext uri="{0D108BD9-81ED-4DB2-BD59-A6C34878D82A}">
                    <a16:rowId xmlns:a16="http://schemas.microsoft.com/office/drawing/2014/main" val="2613898796"/>
                  </a:ext>
                </a:extLst>
              </a:tr>
              <a:tr h="889376">
                <a:tc>
                  <a:txBody>
                    <a:bodyPr/>
                    <a:lstStyle/>
                    <a:p>
                      <a:r>
                        <a:rPr lang="en-US" sz="1400" dirty="0"/>
                        <a:t>Pre-Edit Error &amp; Voucher Build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Quick Inv Pending VCH Build </a:t>
                      </a:r>
                    </a:p>
                    <a:p>
                      <a:endParaRPr lang="en-US" sz="1400" dirty="0"/>
                    </a:p>
                  </a:txBody>
                  <a:tcPr/>
                </a:tc>
                <a:extLst>
                  <a:ext uri="{0D108BD9-81ED-4DB2-BD59-A6C34878D82A}">
                    <a16:rowId xmlns:a16="http://schemas.microsoft.com/office/drawing/2014/main" val="2553941200"/>
                  </a:ext>
                </a:extLst>
              </a:tr>
              <a:tr h="889376">
                <a:tc>
                  <a:txBody>
                    <a:bodyPr/>
                    <a:lstStyle/>
                    <a:p>
                      <a:r>
                        <a:rPr lang="en-US" sz="1400" dirty="0"/>
                        <a:t>Unposted</a:t>
                      </a:r>
                    </a:p>
                  </a:txBody>
                  <a:tcPr/>
                </a:tc>
                <a:tc>
                  <a:txBody>
                    <a:bodyPr/>
                    <a:lstStyle/>
                    <a:p>
                      <a:pPr marL="0" lvl="1" indent="0" algn="l" defTabSz="914400" rtl="0" eaLnBrk="1" latinLnBrk="0" hangingPunct="1">
                        <a:buFont typeface="Arial" panose="020B0604020202020204" pitchFamily="34" charset="0"/>
                        <a:buNone/>
                      </a:pPr>
                      <a:r>
                        <a:rPr lang="en-US" sz="1400" kern="1200" dirty="0">
                          <a:solidFill>
                            <a:schemeClr val="dk1"/>
                          </a:solidFill>
                          <a:latin typeface="+mn-lt"/>
                          <a:ea typeface="+mn-ea"/>
                          <a:cs typeface="+mn-cs"/>
                        </a:rPr>
                        <a:t>Vouchers Pending Approval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984761581"/>
                  </a:ext>
                </a:extLst>
              </a:tr>
              <a:tr h="629975">
                <a:tc>
                  <a:txBody>
                    <a:bodyPr/>
                    <a:lstStyle/>
                    <a:p>
                      <a:r>
                        <a:rPr lang="en-US" sz="1400" dirty="0"/>
                        <a:t>Error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Vouchers in Error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065579205"/>
                  </a:ext>
                </a:extLst>
              </a:tr>
              <a:tr h="629975">
                <a:tc>
                  <a:txBody>
                    <a:bodyPr/>
                    <a:lstStyle/>
                    <a:p>
                      <a:r>
                        <a:rPr lang="en-US" sz="1400" dirty="0"/>
                        <a:t>Voucher Exceptions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Budget Check Errors</a:t>
                      </a:r>
                    </a:p>
                  </a:txBody>
                  <a:tcPr/>
                </a:tc>
                <a:extLst>
                  <a:ext uri="{0D108BD9-81ED-4DB2-BD59-A6C34878D82A}">
                    <a16:rowId xmlns:a16="http://schemas.microsoft.com/office/drawing/2014/main" val="367882692"/>
                  </a:ext>
                </a:extLst>
              </a:tr>
            </a:tbl>
          </a:graphicData>
        </a:graphic>
      </p:graphicFrame>
      <p:sp>
        <p:nvSpPr>
          <p:cNvPr id="10" name="TextBox 9">
            <a:extLst>
              <a:ext uri="{FF2B5EF4-FFF2-40B4-BE49-F238E27FC236}">
                <a16:creationId xmlns:a16="http://schemas.microsoft.com/office/drawing/2014/main" id="{B4D68A13-FB9A-9D67-29E7-512325A8A8B3}"/>
              </a:ext>
            </a:extLst>
          </p:cNvPr>
          <p:cNvSpPr txBox="1"/>
          <p:nvPr/>
        </p:nvSpPr>
        <p:spPr>
          <a:xfrm>
            <a:off x="876300" y="5958163"/>
            <a:ext cx="7391400" cy="692497"/>
          </a:xfrm>
          <a:prstGeom prst="rect">
            <a:avLst/>
          </a:prstGeom>
          <a:noFill/>
        </p:spPr>
        <p:txBody>
          <a:bodyPr wrap="square">
            <a:spAutoFit/>
          </a:bodyPr>
          <a:lstStyle/>
          <a:p>
            <a:pPr marL="109728">
              <a:buClr>
                <a:schemeClr val="accent1"/>
              </a:buClr>
            </a:pPr>
            <a:r>
              <a:rPr lang="en-US" sz="1300" b="1" dirty="0">
                <a:solidFill>
                  <a:schemeClr val="accent1"/>
                </a:solidFill>
                <a:latin typeface="+mn-lt"/>
                <a:ea typeface="Times New Roman" panose="02020603050405020304" pitchFamily="18" charset="0"/>
              </a:rPr>
              <a:t>*</a:t>
            </a:r>
            <a:r>
              <a:rPr lang="en-US" sz="1300" dirty="0">
                <a:latin typeface="+mn-lt"/>
              </a:rPr>
              <a:t>PO Vouchers (GAS, CON, &amp; REL) and adjustment vouchers not approved by the department by the deadline will be DELETED. Therefore, they will not appear in the queries beginning, 10/6/2022 until they are re-triggered after the </a:t>
            </a:r>
            <a:r>
              <a:rPr lang="en-US" sz="1300">
                <a:latin typeface="+mn-lt"/>
              </a:rPr>
              <a:t>PO Rollover. </a:t>
            </a:r>
            <a:endParaRPr lang="en-US" sz="1300" dirty="0">
              <a:latin typeface="+mn-lt"/>
              <a:ea typeface="Times New Roman" panose="02020603050405020304" pitchFamily="18" charset="0"/>
            </a:endParaRPr>
          </a:p>
        </p:txBody>
      </p:sp>
    </p:spTree>
    <p:extLst>
      <p:ext uri="{BB962C8B-B14F-4D97-AF65-F5344CB8AC3E}">
        <p14:creationId xmlns:p14="http://schemas.microsoft.com/office/powerpoint/2010/main" val="2586418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lang="en-US" sz="1900" dirty="0">
              <a:latin typeface="+mn-lt"/>
            </a:endParaRPr>
          </a:p>
        </p:txBody>
      </p:sp>
      <p:sp>
        <p:nvSpPr>
          <p:cNvPr id="2" name="Content Placeholder 1"/>
          <p:cNvSpPr>
            <a:spLocks noGrp="1"/>
          </p:cNvSpPr>
          <p:nvPr>
            <p:ph idx="4294967295"/>
          </p:nvPr>
        </p:nvSpPr>
        <p:spPr>
          <a:xfrm>
            <a:off x="0" y="1481138"/>
            <a:ext cx="8229600" cy="4525962"/>
          </a:xfrm>
        </p:spPr>
        <p:txBody>
          <a:bodyPr/>
          <a:lstStyle/>
          <a:p>
            <a:endParaRPr lang="en-US" dirty="0"/>
          </a:p>
          <a:p>
            <a:pPr marL="109728" indent="0">
              <a:buNone/>
            </a:pPr>
            <a:endParaRPr lang="en-US" dirty="0"/>
          </a:p>
          <a:p>
            <a:pPr marL="109728" indent="0">
              <a:buNone/>
            </a:pPr>
            <a:endParaRPr lang="en-US" dirty="0"/>
          </a:p>
          <a:p>
            <a:endParaRPr lang="en-US" dirty="0"/>
          </a:p>
          <a:p>
            <a:pPr marL="109728" indent="0">
              <a:buNone/>
            </a:pPr>
            <a:endParaRPr lang="en-US" dirty="0"/>
          </a:p>
          <a:p>
            <a:endParaRPr lang="en-US" dirty="0"/>
          </a:p>
          <a:p>
            <a:pPr marL="109728" indent="0">
              <a:buNone/>
            </a:pPr>
            <a:r>
              <a:rPr lang="en-US" dirty="0"/>
              <a:t>                            </a:t>
            </a:r>
          </a:p>
        </p:txBody>
      </p:sp>
      <p:sp>
        <p:nvSpPr>
          <p:cNvPr id="5" name="Title 4"/>
          <p:cNvSpPr>
            <a:spLocks noGrp="1"/>
          </p:cNvSpPr>
          <p:nvPr>
            <p:ph type="title" idx="4294967295"/>
          </p:nvPr>
        </p:nvSpPr>
        <p:spPr>
          <a:xfrm>
            <a:off x="914400" y="4495800"/>
            <a:ext cx="8229600" cy="1265238"/>
          </a:xfrm>
        </p:spPr>
        <p:txBody>
          <a:bodyPr>
            <a:normAutofit/>
          </a:bodyPr>
          <a:lstStyle/>
          <a:p>
            <a:r>
              <a:rPr lang="en-US" dirty="0"/>
              <a:t>SPECIAL SERVICES</a:t>
            </a:r>
            <a:br>
              <a:rPr lang="en-US" dirty="0"/>
            </a:br>
            <a:endParaRPr lang="en-US" sz="3100"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473267"/>
            <a:ext cx="2062162" cy="607408"/>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8406" y="914400"/>
            <a:ext cx="2714625" cy="1657350"/>
          </a:xfrm>
          <a:prstGeom prst="rect">
            <a:avLst/>
          </a:prstGeom>
        </p:spPr>
      </p:pic>
    </p:spTree>
    <p:extLst>
      <p:ext uri="{BB962C8B-B14F-4D97-AF65-F5344CB8AC3E}">
        <p14:creationId xmlns:p14="http://schemas.microsoft.com/office/powerpoint/2010/main" val="359314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lang="en-US" sz="1900" dirty="0">
              <a:latin typeface="+mn-lt"/>
            </a:endParaRPr>
          </a:p>
        </p:txBody>
      </p:sp>
      <p:sp>
        <p:nvSpPr>
          <p:cNvPr id="2" name="Content Placeholder 1"/>
          <p:cNvSpPr>
            <a:spLocks noGrp="1"/>
          </p:cNvSpPr>
          <p:nvPr>
            <p:ph idx="4294967295"/>
          </p:nvPr>
        </p:nvSpPr>
        <p:spPr>
          <a:xfrm>
            <a:off x="457200" y="1431557"/>
            <a:ext cx="8229600" cy="4525962"/>
          </a:xfrm>
        </p:spPr>
        <p:txBody>
          <a:bodyPr>
            <a:normAutofit fontScale="62500" lnSpcReduction="20000"/>
          </a:bodyPr>
          <a:lstStyle/>
          <a:p>
            <a:pPr>
              <a:buFont typeface="Wingdings 3" panose="05040102010807070707" pitchFamily="18" charset="2"/>
              <a:buChar char=""/>
            </a:pPr>
            <a:r>
              <a:rPr lang="en-US" sz="2900" dirty="0"/>
              <a:t>Prior to INFORMS, the Special Services Section used to process miscellaneous refunds less than $2,000 and Tax Collector (TC) refunds less than $10,000. This section now processes all type of refunds regardless of the amount. </a:t>
            </a:r>
          </a:p>
          <a:p>
            <a:pPr marL="452628" indent="-342900">
              <a:buFont typeface="Wingdings 3" panose="05040102010807070707" pitchFamily="18" charset="2"/>
              <a:buChar char=""/>
            </a:pPr>
            <a:endParaRPr lang="en-US" sz="2200" dirty="0"/>
          </a:p>
          <a:p>
            <a:pPr>
              <a:buFont typeface="Wingdings 3" panose="05040102010807070707" pitchFamily="18" charset="2"/>
              <a:buChar char=""/>
            </a:pPr>
            <a:r>
              <a:rPr lang="en-US" sz="2800" dirty="0"/>
              <a:t>Refunds may occur for numerous reasons such as: tax overpayments, refundable deposits for reservations at Parks &amp; Recreation facilities, witness fees, or any other miscellaneous refunds and payments such as the Save Our Senior checks. </a:t>
            </a:r>
          </a:p>
          <a:p>
            <a:pPr marL="566928" indent="-457200">
              <a:buFont typeface="Wingdings 3" panose="05040102010807070707" pitchFamily="18" charset="2"/>
              <a:buChar char=""/>
            </a:pPr>
            <a:endParaRPr lang="en-US" sz="2800" dirty="0"/>
          </a:p>
          <a:p>
            <a:pPr>
              <a:buFont typeface="Wingdings 3" panose="05040102010807070707" pitchFamily="18" charset="2"/>
              <a:buChar char=""/>
            </a:pPr>
            <a:r>
              <a:rPr lang="en-US" sz="2800" dirty="0"/>
              <a:t>Refund payments can only be issued via check, and they are processed in INFORMS as Single Payment Vouchers.</a:t>
            </a:r>
          </a:p>
          <a:p>
            <a:pPr>
              <a:buFont typeface="Wingdings 3" panose="05040102010807070707" pitchFamily="18" charset="2"/>
              <a:buChar char=""/>
            </a:pPr>
            <a:endParaRPr lang="en-US" sz="2800" dirty="0"/>
          </a:p>
          <a:p>
            <a:pPr>
              <a:buFont typeface="Wingdings 3" panose="05040102010807070707" pitchFamily="18" charset="2"/>
              <a:buChar char=""/>
            </a:pPr>
            <a:r>
              <a:rPr lang="en-US" sz="2800" dirty="0"/>
              <a:t>Single Payment Vouchers online INFORMS training: FIN201 – Accounts Payables: Create and Process non-PO Vouchers Guide, Lesson 2</a:t>
            </a:r>
            <a:r>
              <a:rPr lang="en-US" sz="2900" dirty="0"/>
              <a:t>. </a:t>
            </a:r>
            <a:r>
              <a:rPr lang="en-US" sz="2600" u="sng" dirty="0">
                <a:solidFill>
                  <a:schemeClr val="accent1"/>
                </a:solidFill>
                <a:hlinkClick r:id="rId2">
                  <a:extLst>
                    <a:ext uri="{A12FA001-AC4F-418D-AE19-62706E023703}">
                      <ahyp:hlinkClr xmlns:ahyp="http://schemas.microsoft.com/office/drawing/2018/hyperlinkcolor" val="tx"/>
                    </a:ext>
                  </a:extLst>
                </a:hlinkClick>
              </a:rPr>
              <a:t>https://www.miamidade.gov/global/humanresources/training/informs.page</a:t>
            </a:r>
            <a:r>
              <a:rPr lang="en-US" sz="2600" u="sng" dirty="0">
                <a:solidFill>
                  <a:schemeClr val="accent1"/>
                </a:solidFill>
              </a:rPr>
              <a:t> </a:t>
            </a:r>
            <a:r>
              <a:rPr lang="en-US" sz="2600" dirty="0">
                <a:solidFill>
                  <a:schemeClr val="accent1"/>
                </a:solidFill>
              </a:rPr>
              <a:t> </a:t>
            </a:r>
          </a:p>
          <a:p>
            <a:pPr marL="109728" indent="0">
              <a:buNone/>
            </a:pPr>
            <a:endParaRPr lang="en-US" sz="2800" dirty="0"/>
          </a:p>
          <a:p>
            <a:pPr>
              <a:buFont typeface="Wingdings" panose="05000000000000000000" pitchFamily="2" charset="2"/>
              <a:buChar char="§"/>
            </a:pPr>
            <a:endParaRPr lang="en-US" sz="2800" dirty="0">
              <a:solidFill>
                <a:srgbClr val="FF0000"/>
              </a:solidFill>
            </a:endParaRPr>
          </a:p>
        </p:txBody>
      </p:sp>
      <p:sp>
        <p:nvSpPr>
          <p:cNvPr id="5" name="Title 4"/>
          <p:cNvSpPr>
            <a:spLocks noGrp="1"/>
          </p:cNvSpPr>
          <p:nvPr>
            <p:ph type="title" idx="4294967295"/>
          </p:nvPr>
        </p:nvSpPr>
        <p:spPr>
          <a:xfrm>
            <a:off x="0" y="274638"/>
            <a:ext cx="9144000" cy="1143000"/>
          </a:xfrm>
        </p:spPr>
        <p:txBody>
          <a:bodyPr>
            <a:normAutofit/>
          </a:bodyPr>
          <a:lstStyle/>
          <a:p>
            <a:pPr algn="ctr"/>
            <a:r>
              <a:rPr lang="en-US" sz="3000" dirty="0"/>
              <a:t>Special Services Overview</a:t>
            </a:r>
          </a:p>
        </p:txBody>
      </p:sp>
    </p:spTree>
    <p:extLst>
      <p:ext uri="{BB962C8B-B14F-4D97-AF65-F5344CB8AC3E}">
        <p14:creationId xmlns:p14="http://schemas.microsoft.com/office/powerpoint/2010/main" val="185442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nSpc>
                <a:spcPct val="90000"/>
              </a:lnSpc>
              <a:spcAft>
                <a:spcPts val="600"/>
              </a:spcAft>
              <a:defRPr/>
            </a:pPr>
            <a:fld id="{492661EC-E0B5-4F40-B7D9-EFB197B3666C}" type="slidenum">
              <a:rPr lang="en-US" sz="1900">
                <a:latin typeface="+mn-lt"/>
              </a:rPr>
              <a:pPr>
                <a:lnSpc>
                  <a:spcPct val="90000"/>
                </a:lnSpc>
                <a:spcAft>
                  <a:spcPts val="600"/>
                </a:spcAft>
                <a:defRPr/>
              </a:pPr>
              <a:t>2</a:t>
            </a:fld>
            <a:endParaRPr lang="en-US" sz="1900" dirty="0">
              <a:latin typeface="+mn-lt"/>
            </a:endParaRPr>
          </a:p>
        </p:txBody>
      </p:sp>
      <p:sp>
        <p:nvSpPr>
          <p:cNvPr id="2" name="Content Placeholder 1"/>
          <p:cNvSpPr>
            <a:spLocks noGrp="1"/>
          </p:cNvSpPr>
          <p:nvPr>
            <p:ph idx="4294967295"/>
          </p:nvPr>
        </p:nvSpPr>
        <p:spPr>
          <a:xfrm>
            <a:off x="2286000" y="1752600"/>
            <a:ext cx="4933950" cy="3778250"/>
          </a:xfrm>
        </p:spPr>
        <p:txBody>
          <a:bodyPr>
            <a:normAutofit/>
          </a:bodyPr>
          <a:lstStyle/>
          <a:p>
            <a:endParaRPr lang="en-US" dirty="0"/>
          </a:p>
          <a:p>
            <a:r>
              <a:rPr lang="en-US" dirty="0"/>
              <a:t>Welcome/Introduction </a:t>
            </a:r>
          </a:p>
          <a:p>
            <a:r>
              <a:rPr lang="en-US" dirty="0"/>
              <a:t>Construction Payable </a:t>
            </a:r>
          </a:p>
          <a:p>
            <a:r>
              <a:rPr lang="en-US" dirty="0"/>
              <a:t>Accounts Payable</a:t>
            </a:r>
          </a:p>
          <a:p>
            <a:pPr lvl="1"/>
            <a:r>
              <a:rPr lang="en-US" dirty="0"/>
              <a:t>Key Dates </a:t>
            </a:r>
            <a:endParaRPr lang="en-US" sz="2000" dirty="0">
              <a:solidFill>
                <a:srgbClr val="FF0000"/>
              </a:solidFill>
            </a:endParaRPr>
          </a:p>
          <a:p>
            <a:pPr lvl="1"/>
            <a:r>
              <a:rPr lang="en-US" dirty="0"/>
              <a:t>Special Services/Travel</a:t>
            </a:r>
            <a:endParaRPr lang="en-US" sz="2400" dirty="0">
              <a:solidFill>
                <a:srgbClr val="FF0000"/>
              </a:solidFill>
            </a:endParaRPr>
          </a:p>
          <a:p>
            <a:pPr lvl="1"/>
            <a:r>
              <a:rPr lang="en-US" dirty="0"/>
              <a:t>P-Cards </a:t>
            </a:r>
            <a:endParaRPr lang="en-US" sz="2000" dirty="0">
              <a:solidFill>
                <a:srgbClr val="FF0000"/>
              </a:solidFill>
            </a:endParaRPr>
          </a:p>
          <a:p>
            <a:r>
              <a:rPr lang="en-US" dirty="0"/>
              <a:t>Adjournment  </a:t>
            </a:r>
          </a:p>
        </p:txBody>
      </p:sp>
      <p:sp>
        <p:nvSpPr>
          <p:cNvPr id="5" name="Title 4"/>
          <p:cNvSpPr>
            <a:spLocks noGrp="1"/>
          </p:cNvSpPr>
          <p:nvPr>
            <p:ph type="title" idx="4294967295"/>
          </p:nvPr>
        </p:nvSpPr>
        <p:spPr>
          <a:xfrm>
            <a:off x="0" y="228600"/>
            <a:ext cx="9144000" cy="1281112"/>
          </a:xfrm>
        </p:spPr>
        <p:txBody>
          <a:bodyPr>
            <a:normAutofit/>
          </a:bodyPr>
          <a:lstStyle/>
          <a:p>
            <a:pPr algn="ctr"/>
            <a:r>
              <a:rPr lang="en-US" sz="3000" dirty="0"/>
              <a:t>Agenda</a:t>
            </a:r>
          </a:p>
        </p:txBody>
      </p:sp>
    </p:spTree>
    <p:extLst>
      <p:ext uri="{BB962C8B-B14F-4D97-AF65-F5344CB8AC3E}">
        <p14:creationId xmlns:p14="http://schemas.microsoft.com/office/powerpoint/2010/main" val="2902427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E901B2-5564-4522-9D6A-D8B710B92C82}"/>
              </a:ext>
            </a:extLst>
          </p:cNvPr>
          <p:cNvSpPr>
            <a:spLocks noGrp="1"/>
          </p:cNvSpPr>
          <p:nvPr>
            <p:ph type="sldNum" sz="quarter" idx="12"/>
          </p:nvPr>
        </p:nvSpPr>
        <p:spPr/>
        <p:txBody>
          <a:bodyPr/>
          <a:lstStyle/>
          <a:p>
            <a:pPr>
              <a:defRPr/>
            </a:pPr>
            <a:fld id="{492661EC-E0B5-4F40-B7D9-EFB197B3666C}" type="slidenum">
              <a:rPr lang="en-US" sz="1900">
                <a:latin typeface="+mn-lt"/>
              </a:rPr>
              <a:pPr>
                <a:defRPr/>
              </a:pPr>
              <a:t>20</a:t>
            </a:fld>
            <a:endParaRPr lang="en-US" sz="1900" dirty="0">
              <a:latin typeface="+mn-lt"/>
            </a:endParaRPr>
          </a:p>
        </p:txBody>
      </p:sp>
      <p:sp>
        <p:nvSpPr>
          <p:cNvPr id="2" name="Content Placeholder 1">
            <a:extLst>
              <a:ext uri="{FF2B5EF4-FFF2-40B4-BE49-F238E27FC236}">
                <a16:creationId xmlns:a16="http://schemas.microsoft.com/office/drawing/2014/main" id="{32F61CB5-D236-4A36-A69A-4EF0295530C1}"/>
              </a:ext>
            </a:extLst>
          </p:cNvPr>
          <p:cNvSpPr>
            <a:spLocks noGrp="1"/>
          </p:cNvSpPr>
          <p:nvPr>
            <p:ph idx="4294967295"/>
          </p:nvPr>
        </p:nvSpPr>
        <p:spPr>
          <a:xfrm>
            <a:off x="719346" y="1544255"/>
            <a:ext cx="8077200" cy="4525962"/>
          </a:xfrm>
        </p:spPr>
        <p:txBody>
          <a:bodyPr>
            <a:normAutofit/>
          </a:bodyPr>
          <a:lstStyle/>
          <a:p>
            <a:r>
              <a:rPr lang="en-US" sz="1800" dirty="0"/>
              <a:t>Stop Payments/Cancellations, Affidavits &amp; documentation needs to be submitted to Special Services </a:t>
            </a:r>
            <a:r>
              <a:rPr lang="en-US" sz="1800" dirty="0">
                <a:solidFill>
                  <a:schemeClr val="tx1"/>
                </a:solidFill>
              </a:rPr>
              <a:t>by</a:t>
            </a:r>
            <a:r>
              <a:rPr lang="en-US" sz="1800" dirty="0">
                <a:solidFill>
                  <a:srgbClr val="FF0000"/>
                </a:solidFill>
              </a:rPr>
              <a:t> </a:t>
            </a:r>
            <a:r>
              <a:rPr lang="en-US" sz="1800" dirty="0">
                <a:solidFill>
                  <a:schemeClr val="accent1"/>
                </a:solidFill>
              </a:rPr>
              <a:t>Wednesday, September 21</a:t>
            </a:r>
            <a:r>
              <a:rPr lang="en-US" sz="1800" baseline="30000" dirty="0">
                <a:solidFill>
                  <a:schemeClr val="accent1"/>
                </a:solidFill>
              </a:rPr>
              <a:t>st</a:t>
            </a:r>
            <a:r>
              <a:rPr lang="en-US" sz="1800" dirty="0">
                <a:solidFill>
                  <a:schemeClr val="accent1"/>
                </a:solidFill>
              </a:rPr>
              <a:t>.  </a:t>
            </a:r>
          </a:p>
          <a:p>
            <a:pPr marL="0" indent="0">
              <a:buNone/>
            </a:pPr>
            <a:endParaRPr lang="en-US" sz="1800" dirty="0"/>
          </a:p>
          <a:p>
            <a:r>
              <a:rPr lang="en-US" sz="1800" dirty="0"/>
              <a:t>Single Payment Vouchers including reissues need to be fully approved at department level by </a:t>
            </a:r>
            <a:r>
              <a:rPr lang="en-US" sz="1800" dirty="0">
                <a:solidFill>
                  <a:schemeClr val="accent1"/>
                </a:solidFill>
              </a:rPr>
              <a:t>Monday, September 26</a:t>
            </a:r>
            <a:r>
              <a:rPr lang="en-US" sz="1800" baseline="30000" dirty="0">
                <a:solidFill>
                  <a:schemeClr val="accent1"/>
                </a:solidFill>
              </a:rPr>
              <a:t>th</a:t>
            </a:r>
            <a:r>
              <a:rPr lang="en-US" sz="1800" dirty="0">
                <a:solidFill>
                  <a:schemeClr val="accent1"/>
                </a:solidFill>
              </a:rPr>
              <a:t>.</a:t>
            </a:r>
          </a:p>
          <a:p>
            <a:pPr marL="0" indent="0">
              <a:buNone/>
            </a:pPr>
            <a:endParaRPr lang="en-US" sz="1800" dirty="0"/>
          </a:p>
          <a:p>
            <a:r>
              <a:rPr lang="en-US" sz="1800" dirty="0"/>
              <a:t>Please email all supporting documentation to: </a:t>
            </a:r>
            <a:r>
              <a:rPr lang="en-US" sz="1800" b="1" dirty="0"/>
              <a:t>(FIN) SSC Group.</a:t>
            </a:r>
            <a:endParaRPr lang="en-US" sz="1800" dirty="0"/>
          </a:p>
          <a:p>
            <a:endParaRPr lang="en-US" dirty="0"/>
          </a:p>
          <a:p>
            <a:pPr marL="109728" indent="0">
              <a:buNone/>
            </a:pPr>
            <a:endParaRPr lang="en-US" dirty="0"/>
          </a:p>
          <a:p>
            <a:pPr marL="109728" indent="0">
              <a:buNone/>
            </a:pPr>
            <a:endParaRPr lang="en-US" dirty="0"/>
          </a:p>
        </p:txBody>
      </p:sp>
      <p:sp>
        <p:nvSpPr>
          <p:cNvPr id="5" name="Title 4">
            <a:extLst>
              <a:ext uri="{FF2B5EF4-FFF2-40B4-BE49-F238E27FC236}">
                <a16:creationId xmlns:a16="http://schemas.microsoft.com/office/drawing/2014/main" id="{FE716EF6-D30E-4B39-9B8B-989EF02A82E7}"/>
              </a:ext>
            </a:extLst>
          </p:cNvPr>
          <p:cNvSpPr>
            <a:spLocks noGrp="1"/>
          </p:cNvSpPr>
          <p:nvPr>
            <p:ph type="title" idx="4294967295"/>
          </p:nvPr>
        </p:nvSpPr>
        <p:spPr>
          <a:xfrm>
            <a:off x="0" y="274638"/>
            <a:ext cx="9144000" cy="1143000"/>
          </a:xfrm>
        </p:spPr>
        <p:txBody>
          <a:bodyPr>
            <a:normAutofit/>
          </a:bodyPr>
          <a:lstStyle/>
          <a:p>
            <a:pPr algn="ctr"/>
            <a:r>
              <a:rPr lang="en-US" sz="3000" dirty="0"/>
              <a:t>Special Services – Important Dates</a:t>
            </a:r>
          </a:p>
        </p:txBody>
      </p:sp>
    </p:spTree>
    <p:extLst>
      <p:ext uri="{BB962C8B-B14F-4D97-AF65-F5344CB8AC3E}">
        <p14:creationId xmlns:p14="http://schemas.microsoft.com/office/powerpoint/2010/main" val="563570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2661EC-E0B5-4F40-B7D9-EFB197B3666C}" type="slidenum">
              <a:rPr lang="en-US" sz="1900">
                <a:latin typeface="+mn-lt"/>
              </a:rPr>
              <a:pPr>
                <a:defRPr/>
              </a:pPr>
              <a:t>21</a:t>
            </a:fld>
            <a:endParaRPr lang="en-US" sz="1900" dirty="0">
              <a:latin typeface="+mn-lt"/>
            </a:endParaRPr>
          </a:p>
        </p:txBody>
      </p:sp>
      <p:sp>
        <p:nvSpPr>
          <p:cNvPr id="5" name="Title 4"/>
          <p:cNvSpPr>
            <a:spLocks noGrp="1"/>
          </p:cNvSpPr>
          <p:nvPr>
            <p:ph type="title" idx="4294967295"/>
          </p:nvPr>
        </p:nvSpPr>
        <p:spPr>
          <a:xfrm>
            <a:off x="0" y="152400"/>
            <a:ext cx="9144000" cy="1143000"/>
          </a:xfrm>
        </p:spPr>
        <p:txBody>
          <a:bodyPr>
            <a:noAutofit/>
          </a:bodyPr>
          <a:lstStyle/>
          <a:p>
            <a:pPr algn="ctr"/>
            <a:r>
              <a:rPr lang="en-US" sz="3000" dirty="0">
                <a:solidFill>
                  <a:schemeClr val="tx1"/>
                </a:solidFill>
              </a:rPr>
              <a:t>Special Services – Reminders</a:t>
            </a:r>
          </a:p>
        </p:txBody>
      </p:sp>
      <p:sp>
        <p:nvSpPr>
          <p:cNvPr id="6" name="TextBox 5">
            <a:extLst>
              <a:ext uri="{FF2B5EF4-FFF2-40B4-BE49-F238E27FC236}">
                <a16:creationId xmlns:a16="http://schemas.microsoft.com/office/drawing/2014/main" id="{A90B3C1F-CC73-1699-1C10-54B481607BF2}"/>
              </a:ext>
            </a:extLst>
          </p:cNvPr>
          <p:cNvSpPr txBox="1"/>
          <p:nvPr/>
        </p:nvSpPr>
        <p:spPr>
          <a:xfrm>
            <a:off x="876300" y="1295400"/>
            <a:ext cx="7391400" cy="5940088"/>
          </a:xfrm>
          <a:prstGeom prst="rect">
            <a:avLst/>
          </a:prstGeom>
          <a:noFill/>
        </p:spPr>
        <p:txBody>
          <a:bodyPr wrap="square">
            <a:spAutoFit/>
          </a:bodyPr>
          <a:lstStyle/>
          <a:p>
            <a:r>
              <a:rPr lang="en-US" sz="1500" u="none" dirty="0">
                <a:solidFill>
                  <a:schemeClr val="tx1"/>
                </a:solidFill>
                <a:effectLst/>
                <a:latin typeface="+mn-lt"/>
                <a:ea typeface="+mn-ea"/>
              </a:rPr>
              <a:t>I</a:t>
            </a:r>
            <a:r>
              <a:rPr lang="en-US" sz="1500" u="none" baseline="0" dirty="0">
                <a:solidFill>
                  <a:schemeClr val="tx1"/>
                </a:solidFill>
                <a:effectLst/>
                <a:latin typeface="+mn-lt"/>
                <a:ea typeface="+mn-ea"/>
              </a:rPr>
              <a:t> - </a:t>
            </a:r>
            <a:r>
              <a:rPr lang="en-US" sz="1500" u="none" dirty="0">
                <a:solidFill>
                  <a:schemeClr val="tx1"/>
                </a:solidFill>
                <a:effectLst/>
                <a:latin typeface="+mn-lt"/>
                <a:ea typeface="+mn-ea"/>
              </a:rPr>
              <a:t>Original</a:t>
            </a:r>
            <a:r>
              <a:rPr lang="en-US" sz="1500" u="none" baseline="0" dirty="0">
                <a:solidFill>
                  <a:schemeClr val="tx1"/>
                </a:solidFill>
                <a:effectLst/>
                <a:latin typeface="+mn-lt"/>
                <a:ea typeface="+mn-ea"/>
              </a:rPr>
              <a:t> Refund </a:t>
            </a:r>
            <a:r>
              <a:rPr lang="en-US" sz="1500" u="none" baseline="0" dirty="0">
                <a:solidFill>
                  <a:schemeClr val="tx1"/>
                </a:solidFill>
                <a:effectLst/>
                <a:latin typeface="Century Gothic (Heading)"/>
              </a:rPr>
              <a:t>Payment</a:t>
            </a:r>
            <a:r>
              <a:rPr lang="en-US" sz="1500" u="none" baseline="0" dirty="0">
                <a:solidFill>
                  <a:schemeClr val="tx1"/>
                </a:solidFill>
                <a:effectLst/>
                <a:latin typeface="+mn-lt"/>
                <a:ea typeface="+mn-ea"/>
              </a:rPr>
              <a:t> Requests: </a:t>
            </a:r>
          </a:p>
          <a:p>
            <a:endParaRPr lang="en-US" sz="1500" dirty="0">
              <a:latin typeface="+mn-lt"/>
            </a:endParaRPr>
          </a:p>
          <a:p>
            <a:pPr marL="285750" indent="-285750">
              <a:buClr>
                <a:schemeClr val="accent1"/>
              </a:buClr>
              <a:buFont typeface="Wingdings 3" panose="05040102010807070707" pitchFamily="18" charset="2"/>
              <a:buChar char=""/>
            </a:pPr>
            <a:r>
              <a:rPr lang="en-US" sz="1300" b="0" dirty="0">
                <a:effectLst/>
                <a:latin typeface="+mn-lt"/>
                <a:ea typeface="Calibri" panose="020F0502020204030204" pitchFamily="34" charset="0"/>
              </a:rPr>
              <a:t>Departments initiate Single Payment Vouchers for refunds in Informs. </a:t>
            </a:r>
          </a:p>
          <a:p>
            <a:pPr marL="342900" indent="-342900">
              <a:buClr>
                <a:schemeClr val="accent1"/>
              </a:buClr>
              <a:buFont typeface="Wingdings 3" panose="05040102010807070707" pitchFamily="18" charset="2"/>
              <a:buChar char=""/>
            </a:pPr>
            <a:endParaRPr lang="en-US" sz="1000" dirty="0">
              <a:latin typeface="+mn-lt"/>
              <a:ea typeface="Calibri" panose="020F0502020204030204" pitchFamily="34" charset="0"/>
            </a:endParaRPr>
          </a:p>
          <a:p>
            <a:pPr marL="285750" indent="-285750">
              <a:buClr>
                <a:schemeClr val="accent1"/>
              </a:buClr>
              <a:buFont typeface="Wingdings 3" panose="05040102010807070707" pitchFamily="18" charset="2"/>
              <a:buChar char=""/>
            </a:pPr>
            <a:r>
              <a:rPr lang="en-US" sz="1300" b="0" dirty="0">
                <a:effectLst/>
                <a:latin typeface="+mn-lt"/>
                <a:ea typeface="Calibri" panose="020F0502020204030204" pitchFamily="34" charset="0"/>
              </a:rPr>
              <a:t>In order to Initiate this request, departments need to have at least two staff with the Dept. AP Processor and Dept. AP Approver roles. For segregation of duties, these roles should not be assigned to the same staff.</a:t>
            </a:r>
          </a:p>
          <a:p>
            <a:pPr marL="342900" indent="-342900">
              <a:buClr>
                <a:schemeClr val="accent1"/>
              </a:buClr>
              <a:buFont typeface="Wingdings 3" panose="05040102010807070707" pitchFamily="18" charset="2"/>
              <a:buChar char=""/>
            </a:pPr>
            <a:endParaRPr lang="en-US" sz="1000" b="0" dirty="0">
              <a:effectLst/>
              <a:latin typeface="+mn-lt"/>
              <a:ea typeface="Calibri" panose="020F0502020204030204" pitchFamily="34" charset="0"/>
            </a:endParaRPr>
          </a:p>
          <a:p>
            <a:pPr marL="285750" indent="-285750">
              <a:buClr>
                <a:schemeClr val="accent1"/>
              </a:buClr>
              <a:buFont typeface="Wingdings 3" panose="05040102010807070707" pitchFamily="18" charset="2"/>
              <a:buChar char=""/>
            </a:pPr>
            <a:r>
              <a:rPr lang="en-US" sz="1300" b="0" dirty="0">
                <a:effectLst/>
                <a:latin typeface="+mn-lt"/>
                <a:ea typeface="Calibri" panose="020F0502020204030204" pitchFamily="34" charset="0"/>
              </a:rPr>
              <a:t>Supporting documentation is uploaded and attached to the Single Payment Voucher when initiated at the Department level.</a:t>
            </a:r>
            <a:r>
              <a:rPr lang="en-US" sz="1300" b="0" dirty="0">
                <a:solidFill>
                  <a:srgbClr val="1F497D"/>
                </a:solidFill>
                <a:effectLst/>
                <a:latin typeface="+mn-lt"/>
                <a:ea typeface="Calibri" panose="020F0502020204030204" pitchFamily="34" charset="0"/>
              </a:rPr>
              <a:t> </a:t>
            </a:r>
            <a:r>
              <a:rPr lang="en-US" sz="1300" b="0" dirty="0">
                <a:effectLst/>
                <a:latin typeface="+mn-lt"/>
                <a:ea typeface="Calibri" panose="020F0502020204030204" pitchFamily="34" charset="0"/>
              </a:rPr>
              <a:t>Originals are kept by Depts.</a:t>
            </a:r>
            <a:br>
              <a:rPr lang="en-US" sz="1300" b="0" dirty="0">
                <a:effectLst/>
                <a:latin typeface="+mn-lt"/>
                <a:ea typeface="Calibri" panose="020F0502020204030204" pitchFamily="34" charset="0"/>
              </a:rPr>
            </a:br>
            <a:r>
              <a:rPr lang="en-US" sz="1300" b="0" dirty="0">
                <a:effectLst/>
                <a:latin typeface="+mn-lt"/>
                <a:ea typeface="Calibri" panose="020F0502020204030204" pitchFamily="34" charset="0"/>
              </a:rPr>
              <a:t>Single Payment Vouchers with NO supporting documentation or low-quality (must be legible) supporting documentation will be rejected.</a:t>
            </a:r>
          </a:p>
          <a:p>
            <a:pPr marL="285750" indent="-285750">
              <a:buClr>
                <a:schemeClr val="accent1"/>
              </a:buClr>
              <a:buFont typeface="Wingdings 3" panose="05040102010807070707" pitchFamily="18" charset="2"/>
              <a:buChar char=""/>
            </a:pPr>
            <a:endParaRPr lang="en-US" sz="1000" b="0" dirty="0">
              <a:effectLst/>
              <a:latin typeface="+mn-lt"/>
              <a:ea typeface="Calibri" panose="020F0502020204030204" pitchFamily="34" charset="0"/>
            </a:endParaRPr>
          </a:p>
          <a:p>
            <a:pPr marL="285750" marR="0" indent="-285750" algn="l" rtl="0" eaLnBrk="1" fontAlgn="t" latinLnBrk="0" hangingPunct="1">
              <a:spcBef>
                <a:spcPts val="0"/>
              </a:spcBef>
              <a:spcAft>
                <a:spcPts val="0"/>
              </a:spcAft>
              <a:buClr>
                <a:schemeClr val="accent1"/>
              </a:buClr>
              <a:buFont typeface="Wingdings 3" panose="05040102010807070707" pitchFamily="18" charset="2"/>
              <a:buChar char=""/>
            </a:pPr>
            <a:r>
              <a:rPr lang="en-US" sz="1300" b="0" u="none" strike="noStrike" kern="1200" dirty="0">
                <a:solidFill>
                  <a:srgbClr val="FFFFFF"/>
                </a:solidFill>
                <a:effectLst/>
                <a:latin typeface="+mn-lt"/>
                <a:ea typeface="Calibri" panose="020F0502020204030204" pitchFamily="34" charset="0"/>
              </a:rPr>
              <a:t>Central FIN Compliance Officer (SSC Staff) reviews and approves/denies Single Payment Vouchers and their corresponding support within INFORMS.</a:t>
            </a:r>
          </a:p>
          <a:p>
            <a:pPr marL="285750" marR="0" indent="-285750" algn="l" rtl="0" eaLnBrk="1" fontAlgn="t" latinLnBrk="0" hangingPunct="1">
              <a:spcBef>
                <a:spcPts val="0"/>
              </a:spcBef>
              <a:spcAft>
                <a:spcPts val="0"/>
              </a:spcAft>
              <a:buClr>
                <a:schemeClr val="accent1"/>
              </a:buClr>
              <a:buFont typeface="Wingdings 3" panose="05040102010807070707" pitchFamily="18" charset="2"/>
              <a:buChar char=""/>
            </a:pPr>
            <a:endParaRPr lang="en-US" sz="1000" b="0" u="none" strike="noStrike" kern="1200" dirty="0">
              <a:solidFill>
                <a:srgbClr val="FFFFFF"/>
              </a:solidFill>
              <a:effectLst/>
              <a:latin typeface="+mn-lt"/>
              <a:ea typeface="Calibri" panose="020F0502020204030204" pitchFamily="34" charset="0"/>
            </a:endParaRPr>
          </a:p>
          <a:p>
            <a:pPr marL="285750" indent="-285750" fontAlgn="t">
              <a:spcBef>
                <a:spcPts val="0"/>
              </a:spcBef>
              <a:spcAft>
                <a:spcPts val="0"/>
              </a:spcAft>
              <a:buClr>
                <a:schemeClr val="accent1"/>
              </a:buClr>
              <a:buFont typeface="Wingdings 3" panose="05040102010807070707" pitchFamily="18" charset="2"/>
              <a:buChar char=""/>
            </a:pPr>
            <a:r>
              <a:rPr lang="en-US" sz="1300" dirty="0">
                <a:effectLst/>
                <a:latin typeface="+mn-lt"/>
                <a:ea typeface="Calibri" panose="020F0502020204030204" pitchFamily="34" charset="0"/>
              </a:rPr>
              <a:t>Finance runs pay cycles in INFORMS on Wednesdays.  The pay cycle will pick up approved vouchers awaiting payment. </a:t>
            </a:r>
          </a:p>
          <a:p>
            <a:pPr marL="285750" indent="-285750" fontAlgn="t">
              <a:spcBef>
                <a:spcPts val="0"/>
              </a:spcBef>
              <a:spcAft>
                <a:spcPts val="0"/>
              </a:spcAft>
              <a:buClr>
                <a:schemeClr val="accent1"/>
              </a:buClr>
              <a:buFont typeface="Wingdings 3" panose="05040102010807070707" pitchFamily="18" charset="2"/>
              <a:buChar char=""/>
            </a:pPr>
            <a:endParaRPr lang="en-US" sz="1000" dirty="0">
              <a:effectLst/>
              <a:latin typeface="+mn-lt"/>
              <a:ea typeface="Calibri" panose="020F0502020204030204" pitchFamily="34" charset="0"/>
            </a:endParaRPr>
          </a:p>
          <a:p>
            <a:pPr marL="285750" indent="-285750" fontAlgn="t">
              <a:spcBef>
                <a:spcPts val="0"/>
              </a:spcBef>
              <a:spcAft>
                <a:spcPts val="0"/>
              </a:spcAft>
              <a:buClr>
                <a:schemeClr val="accent1"/>
              </a:buClr>
              <a:buFont typeface="Wingdings 3" panose="05040102010807070707" pitchFamily="18" charset="2"/>
              <a:buChar char=""/>
            </a:pPr>
            <a:r>
              <a:rPr lang="en-US" sz="1300" dirty="0">
                <a:effectLst/>
                <a:latin typeface="+mn-lt"/>
                <a:ea typeface="Calibri" panose="020F0502020204030204" pitchFamily="34" charset="0"/>
              </a:rPr>
              <a:t>No journal entries are required to post transactions to the system. Chart Fields are entered when the Single Payment Voucher is initiated. Departments can add multiple lines as needed. Further reclassifications, if any, are processed as journal vouchers in INFORMS.</a:t>
            </a:r>
          </a:p>
          <a:p>
            <a:pPr marL="285750" indent="-285750" fontAlgn="t">
              <a:spcBef>
                <a:spcPts val="0"/>
              </a:spcBef>
              <a:spcAft>
                <a:spcPts val="0"/>
              </a:spcAft>
              <a:buClr>
                <a:schemeClr val="accent1"/>
              </a:buClr>
              <a:buFont typeface="Wingdings 3" panose="05040102010807070707" pitchFamily="18" charset="2"/>
              <a:buChar char=""/>
            </a:pPr>
            <a:endParaRPr lang="en-US" sz="1000" dirty="0">
              <a:effectLst/>
              <a:latin typeface="+mn-lt"/>
              <a:ea typeface="Calibri" panose="020F0502020204030204" pitchFamily="34" charset="0"/>
            </a:endParaRPr>
          </a:p>
          <a:p>
            <a:pPr marL="285750" indent="-285750" fontAlgn="t">
              <a:spcBef>
                <a:spcPts val="0"/>
              </a:spcBef>
              <a:spcAft>
                <a:spcPts val="0"/>
              </a:spcAft>
              <a:buClr>
                <a:schemeClr val="accent1"/>
              </a:buClr>
              <a:buFont typeface="Wingdings 3" panose="05040102010807070707" pitchFamily="18" charset="2"/>
              <a:buChar char=""/>
            </a:pPr>
            <a:r>
              <a:rPr lang="en-US" sz="1300" dirty="0">
                <a:effectLst/>
                <a:latin typeface="+mn-lt"/>
                <a:ea typeface="Calibri" panose="020F0502020204030204" pitchFamily="34" charset="0"/>
              </a:rPr>
              <a:t>The "</a:t>
            </a:r>
            <a:r>
              <a:rPr lang="en-US" sz="1300" b="1" dirty="0">
                <a:effectLst/>
                <a:latin typeface="+mn-lt"/>
                <a:ea typeface="Calibri" panose="020F0502020204030204" pitchFamily="34" charset="0"/>
              </a:rPr>
              <a:t>Message Field</a:t>
            </a:r>
            <a:r>
              <a:rPr lang="en-US" sz="1300" dirty="0">
                <a:effectLst/>
                <a:latin typeface="+mn-lt"/>
                <a:ea typeface="Calibri" panose="020F0502020204030204" pitchFamily="34" charset="0"/>
              </a:rPr>
              <a:t>" located under Payment Options, in the Payments Tab of the Single Payment Voucher is </a:t>
            </a:r>
            <a:r>
              <a:rPr lang="en-US" sz="1300" b="1" u="sng" dirty="0">
                <a:effectLst/>
                <a:latin typeface="+mn-lt"/>
                <a:ea typeface="Calibri" panose="020F0502020204030204" pitchFamily="34" charset="0"/>
              </a:rPr>
              <a:t>required</a:t>
            </a:r>
            <a:r>
              <a:rPr lang="en-US" sz="1300" dirty="0">
                <a:effectLst/>
                <a:latin typeface="+mn-lt"/>
                <a:ea typeface="Calibri" panose="020F0502020204030204" pitchFamily="34" charset="0"/>
              </a:rPr>
              <a:t> as it is</a:t>
            </a:r>
            <a:r>
              <a:rPr lang="en-US" sz="1300" baseline="0" dirty="0">
                <a:effectLst/>
                <a:latin typeface="+mn-lt"/>
                <a:ea typeface="Calibri" panose="020F0502020204030204" pitchFamily="34" charset="0"/>
              </a:rPr>
              <a:t> printed as the remittance advise of the check.</a:t>
            </a:r>
            <a:endParaRPr lang="en-US" sz="1300" dirty="0">
              <a:effectLst/>
              <a:latin typeface="+mn-lt"/>
              <a:ea typeface="Calibri" panose="020F0502020204030204" pitchFamily="34" charset="0"/>
            </a:endParaRPr>
          </a:p>
          <a:p>
            <a:pPr marL="285750" marR="0" indent="-285750" algn="l" rtl="0" eaLnBrk="1" fontAlgn="t" latinLnBrk="0" hangingPunct="1">
              <a:spcBef>
                <a:spcPts val="0"/>
              </a:spcBef>
              <a:spcAft>
                <a:spcPts val="0"/>
              </a:spcAft>
              <a:buFont typeface="Arial" panose="020B0604020202020204" pitchFamily="34" charset="0"/>
              <a:buChar char="•"/>
            </a:pPr>
            <a:endParaRPr lang="en-US" sz="1400" b="0" i="0" u="none" strike="noStrike" dirty="0">
              <a:effectLst/>
              <a:latin typeface="+mn-lt"/>
            </a:endParaRPr>
          </a:p>
          <a:p>
            <a:endParaRPr lang="en-US" sz="1400" b="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endParaRPr lang="en-US" sz="1500" dirty="0"/>
          </a:p>
        </p:txBody>
      </p:sp>
    </p:spTree>
    <p:extLst>
      <p:ext uri="{BB962C8B-B14F-4D97-AF65-F5344CB8AC3E}">
        <p14:creationId xmlns:p14="http://schemas.microsoft.com/office/powerpoint/2010/main" val="1456696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2661EC-E0B5-4F40-B7D9-EFB197B3666C}" type="slidenum">
              <a:rPr lang="en-US" sz="1900">
                <a:latin typeface="+mn-lt"/>
              </a:rPr>
              <a:pPr>
                <a:defRPr/>
              </a:pPr>
              <a:t>22</a:t>
            </a:fld>
            <a:endParaRPr lang="en-US" sz="1900" dirty="0">
              <a:latin typeface="+mn-lt"/>
            </a:endParaRPr>
          </a:p>
        </p:txBody>
      </p:sp>
      <p:sp>
        <p:nvSpPr>
          <p:cNvPr id="5" name="Title 4"/>
          <p:cNvSpPr>
            <a:spLocks noGrp="1"/>
          </p:cNvSpPr>
          <p:nvPr>
            <p:ph type="title" idx="4294967295"/>
          </p:nvPr>
        </p:nvSpPr>
        <p:spPr>
          <a:xfrm>
            <a:off x="0" y="174824"/>
            <a:ext cx="9144000" cy="612959"/>
          </a:xfrm>
        </p:spPr>
        <p:txBody>
          <a:bodyPr>
            <a:noAutofit/>
          </a:bodyPr>
          <a:lstStyle/>
          <a:p>
            <a:pPr algn="ctr"/>
            <a:r>
              <a:rPr lang="en-US" sz="3000" dirty="0">
                <a:solidFill>
                  <a:schemeClr val="tx1"/>
                </a:solidFill>
              </a:rPr>
              <a:t>Special Services – Reminders</a:t>
            </a:r>
          </a:p>
        </p:txBody>
      </p:sp>
      <p:sp>
        <p:nvSpPr>
          <p:cNvPr id="21" name="Rectangle 6"/>
          <p:cNvSpPr>
            <a:spLocks noChangeArrowheads="1"/>
          </p:cNvSpPr>
          <p:nvPr/>
        </p:nvSpPr>
        <p:spPr bwMode="auto">
          <a:xfrm>
            <a:off x="-1153301" y="1449811"/>
            <a:ext cx="157686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3A043BCE-1D2F-7A5F-874A-216FE24B4E4E}"/>
              </a:ext>
            </a:extLst>
          </p:cNvPr>
          <p:cNvSpPr txBox="1"/>
          <p:nvPr/>
        </p:nvSpPr>
        <p:spPr>
          <a:xfrm>
            <a:off x="838200" y="1219200"/>
            <a:ext cx="8098868" cy="4924425"/>
          </a:xfrm>
          <a:prstGeom prst="rect">
            <a:avLst/>
          </a:prstGeom>
          <a:noFill/>
        </p:spPr>
        <p:txBody>
          <a:bodyPr wrap="square" rtlCol="0">
            <a:spAutoFit/>
          </a:bodyPr>
          <a:lstStyle/>
          <a:p>
            <a:r>
              <a:rPr lang="en-US" sz="1500" b="0" u="none" dirty="0">
                <a:solidFill>
                  <a:schemeClr val="tx1"/>
                </a:solidFill>
                <a:effectLst/>
                <a:latin typeface="+mj-lt"/>
                <a:ea typeface="+mn-ea"/>
              </a:rPr>
              <a:t>II - Checks Re-issued</a:t>
            </a:r>
            <a:r>
              <a:rPr lang="en-US" sz="1500" b="0" u="none" baseline="0" dirty="0">
                <a:solidFill>
                  <a:schemeClr val="tx1"/>
                </a:solidFill>
                <a:effectLst/>
                <a:latin typeface="+mj-lt"/>
                <a:ea typeface="+mn-ea"/>
              </a:rPr>
              <a:t> for Refund Payments Initiated in Informs: </a:t>
            </a:r>
          </a:p>
          <a:p>
            <a:endParaRPr lang="en-US" sz="1500" dirty="0">
              <a:latin typeface="+mj-lt"/>
            </a:endParaRPr>
          </a:p>
          <a:p>
            <a:pPr marL="285750" marR="0" lvl="0" indent="-285750" algn="l" defTabSz="342900" rtl="0" eaLnBrk="1" fontAlgn="auto" latinLnBrk="0" hangingPunct="1">
              <a:lnSpc>
                <a:spcPct val="100000"/>
              </a:lnSpc>
              <a:spcBef>
                <a:spcPts val="0"/>
              </a:spcBef>
              <a:spcAft>
                <a:spcPts val="0"/>
              </a:spcAft>
              <a:buClr>
                <a:schemeClr val="accent1"/>
              </a:buClr>
              <a:buSzTx/>
              <a:buFont typeface="Wingdings 3" panose="05040102010807070707" pitchFamily="18" charset="2"/>
              <a:buChar char=""/>
              <a:tabLst/>
              <a:defRPr/>
            </a:pPr>
            <a:r>
              <a:rPr lang="en-US" sz="1300" dirty="0">
                <a:effectLst/>
                <a:latin typeface="+mj-lt"/>
                <a:ea typeface="Calibri" panose="020F0502020204030204" pitchFamily="34" charset="0"/>
              </a:rPr>
              <a:t>Finance scans and emails Department affidavits received, and checks returned by mail.</a:t>
            </a:r>
          </a:p>
          <a:p>
            <a:pPr marL="742950" lvl="1" indent="-285750">
              <a:spcBef>
                <a:spcPts val="0"/>
              </a:spcBef>
              <a:spcAft>
                <a:spcPts val="0"/>
              </a:spcAft>
              <a:buClr>
                <a:schemeClr val="accent1"/>
              </a:buClr>
              <a:buFont typeface="Wingdings 3" panose="05040102010807070707" pitchFamily="18" charset="2"/>
              <a:buChar char=""/>
            </a:pPr>
            <a:r>
              <a:rPr lang="en-US" sz="1300" dirty="0">
                <a:effectLst/>
                <a:latin typeface="+mj-lt"/>
                <a:ea typeface="Calibri" panose="020F0502020204030204" pitchFamily="34" charset="0"/>
              </a:rPr>
              <a:t>Affidavit link: </a:t>
            </a:r>
            <a:r>
              <a:rPr lang="en-US" sz="1300" dirty="0">
                <a:latin typeface="+mj-lt"/>
                <a:cs typeface="Calibri" panose="020F0502020204030204" pitchFamily="34" charset="0"/>
                <a:hlinkClick r:id="rId2">
                  <a:extLst>
                    <a:ext uri="{A12FA001-AC4F-418D-AE19-62706E023703}">
                      <ahyp:hlinkClr xmlns:ahyp="http://schemas.microsoft.com/office/drawing/2018/hyperlinkcolor" val="tx"/>
                    </a:ext>
                  </a:extLst>
                </a:hlinkClick>
              </a:rPr>
              <a:t>lostckreplace.pdf (miamidade.gov)</a:t>
            </a:r>
            <a:endParaRPr lang="en-US" sz="1300" dirty="0">
              <a:latin typeface="+mj-lt"/>
              <a:cs typeface="Calibri" panose="020F0502020204030204" pitchFamily="34" charset="0"/>
            </a:endParaRPr>
          </a:p>
          <a:p>
            <a:pPr marL="628650" lvl="1" indent="-171450">
              <a:spcBef>
                <a:spcPts val="0"/>
              </a:spcBef>
              <a:spcAft>
                <a:spcPts val="0"/>
              </a:spcAft>
              <a:buClr>
                <a:schemeClr val="accent1"/>
              </a:buClr>
              <a:buFont typeface="Wingdings 3" panose="05040102010807070707" pitchFamily="18" charset="2"/>
              <a:buChar char=""/>
            </a:pPr>
            <a:endParaRPr lang="en-US" sz="1000" dirty="0">
              <a:effectLst/>
              <a:latin typeface="+mj-lt"/>
              <a:ea typeface="Calibri" panose="020F0502020204030204" pitchFamily="34" charset="0"/>
              <a:cs typeface="Calibri" panose="020F0502020204030204" pitchFamily="34" charset="0"/>
            </a:endParaRPr>
          </a:p>
          <a:p>
            <a:pPr marL="285750" indent="-285750">
              <a:buClr>
                <a:schemeClr val="accent1"/>
              </a:buClr>
              <a:buFont typeface="Wingdings 3" panose="05040102010807070707" pitchFamily="18" charset="2"/>
              <a:buChar char=""/>
            </a:pPr>
            <a:r>
              <a:rPr lang="en-US" sz="1300" dirty="0">
                <a:effectLst/>
                <a:latin typeface="+mj-lt"/>
                <a:ea typeface="Calibri" panose="020F0502020204030204" pitchFamily="34" charset="0"/>
              </a:rPr>
              <a:t>Departments review received affidavits and return checks, complete and provide FIN with the approved "Outstanding Checks-Cancelation/ Stop Payment Authorization Form".</a:t>
            </a:r>
          </a:p>
          <a:p>
            <a:pPr marL="742950" lvl="1" indent="-285750">
              <a:buClr>
                <a:schemeClr val="accent1"/>
              </a:buClr>
              <a:buFont typeface="Wingdings 3" panose="05040102010807070707" pitchFamily="18" charset="2"/>
              <a:buChar char=""/>
            </a:pPr>
            <a:r>
              <a:rPr lang="en-US" sz="1300" dirty="0">
                <a:effectLst/>
                <a:latin typeface="+mj-lt"/>
                <a:ea typeface="Calibri" panose="020F0502020204030204" pitchFamily="34" charset="0"/>
              </a:rPr>
              <a:t>Provide additional supporting documentation, when applicable. </a:t>
            </a:r>
          </a:p>
          <a:p>
            <a:pPr marL="628650" lvl="1" indent="-171450">
              <a:buClr>
                <a:schemeClr val="accent1"/>
              </a:buClr>
              <a:buFont typeface="Wingdings 3" panose="05040102010807070707" pitchFamily="18" charset="2"/>
              <a:buChar char=""/>
            </a:pPr>
            <a:endParaRPr lang="en-US" sz="1000" dirty="0">
              <a:effectLst/>
              <a:latin typeface="+mj-lt"/>
              <a:ea typeface="Calibri" panose="020F0502020204030204" pitchFamily="34" charset="0"/>
            </a:endParaRPr>
          </a:p>
          <a:p>
            <a:pPr marL="285750" indent="-285750">
              <a:buClr>
                <a:schemeClr val="accent1"/>
              </a:buClr>
              <a:buFont typeface="Wingdings 3" panose="05040102010807070707" pitchFamily="18" charset="2"/>
              <a:buChar char=""/>
            </a:pPr>
            <a:r>
              <a:rPr lang="en-US" sz="1300" dirty="0">
                <a:effectLst/>
                <a:latin typeface="+mj-lt"/>
                <a:ea typeface="Calibri" panose="020F0502020204030204" pitchFamily="34" charset="0"/>
              </a:rPr>
              <a:t>To ensure you are always using the most updated form, please always download it from below link: </a:t>
            </a:r>
            <a:r>
              <a:rPr lang="en-US" sz="1300" u="sng" dirty="0">
                <a:effectLst/>
                <a:latin typeface="+mj-lt"/>
                <a:ea typeface="Calibri" panose="020F0502020204030204" pitchFamily="34" charset="0"/>
                <a:hlinkClick r:id="rId3">
                  <a:extLst>
                    <a:ext uri="{A12FA001-AC4F-418D-AE19-62706E023703}">
                      <ahyp:hlinkClr xmlns:ahyp="http://schemas.microsoft.com/office/drawing/2018/hyperlinkcolor" val="tx"/>
                    </a:ext>
                  </a:extLst>
                </a:hlinkClick>
              </a:rPr>
              <a:t>https://www.miamidade.gov/finance/library/stoppaymentreq.pdf</a:t>
            </a:r>
            <a:endParaRPr lang="en-US" sz="1300" u="sng" dirty="0">
              <a:effectLst/>
              <a:latin typeface="+mj-lt"/>
              <a:ea typeface="Calibri" panose="020F0502020204030204" pitchFamily="34" charset="0"/>
            </a:endParaRPr>
          </a:p>
          <a:p>
            <a:pPr marL="171450" indent="-171450">
              <a:buClr>
                <a:schemeClr val="accent1"/>
              </a:buClr>
              <a:buFont typeface="Wingdings 3" panose="05040102010807070707" pitchFamily="18" charset="2"/>
              <a:buChar char=""/>
            </a:pPr>
            <a:endParaRPr lang="en-US" sz="1000" dirty="0">
              <a:effectLst/>
              <a:latin typeface="+mj-lt"/>
              <a:ea typeface="Calibri" panose="020F0502020204030204" pitchFamily="34" charset="0"/>
            </a:endParaRPr>
          </a:p>
          <a:p>
            <a:pPr marL="285750" indent="-285750">
              <a:buClr>
                <a:schemeClr val="accent1"/>
              </a:buClr>
              <a:buFont typeface="Wingdings 3" panose="05040102010807070707" pitchFamily="18" charset="2"/>
              <a:buChar char=""/>
            </a:pPr>
            <a:r>
              <a:rPr lang="en-US" sz="1300" dirty="0">
                <a:effectLst/>
                <a:latin typeface="+mj-lt"/>
                <a:ea typeface="Calibri" panose="020F0502020204030204" pitchFamily="34" charset="0"/>
              </a:rPr>
              <a:t>Central Finance reviews documentation from departments, voids the checks, and </a:t>
            </a:r>
            <a:r>
              <a:rPr lang="en-US" sz="1300" dirty="0">
                <a:latin typeface="+mj-lt"/>
                <a:ea typeface="Calibri" panose="020F0502020204030204" pitchFamily="34" charset="0"/>
              </a:rPr>
              <a:t>returns the fully approved package to departments to be used as supporting documentation for the </a:t>
            </a:r>
            <a:r>
              <a:rPr lang="en-US" sz="1300" dirty="0">
                <a:solidFill>
                  <a:schemeClr val="tx1"/>
                </a:solidFill>
                <a:effectLst/>
                <a:latin typeface="+mj-lt"/>
                <a:ea typeface="Calibri" panose="020F0502020204030204" pitchFamily="34" charset="0"/>
              </a:rPr>
              <a:t>re-issued vouchers.</a:t>
            </a:r>
          </a:p>
          <a:p>
            <a:pPr marL="285750" indent="-285750">
              <a:buClr>
                <a:schemeClr val="accent1"/>
              </a:buClr>
              <a:buFont typeface="Wingdings 3" panose="05040102010807070707" pitchFamily="18" charset="2"/>
              <a:buChar char=""/>
            </a:pPr>
            <a:endParaRPr lang="en-US" sz="1000" dirty="0">
              <a:solidFill>
                <a:schemeClr val="tx1"/>
              </a:solidFill>
              <a:effectLst/>
              <a:latin typeface="+mj-lt"/>
              <a:ea typeface="Calibri" panose="020F0502020204030204" pitchFamily="34" charset="0"/>
            </a:endParaRPr>
          </a:p>
          <a:p>
            <a:pPr marL="285750" marR="0" indent="-285750">
              <a:spcBef>
                <a:spcPts val="0"/>
              </a:spcBef>
              <a:spcAft>
                <a:spcPts val="0"/>
              </a:spcAft>
              <a:buClr>
                <a:schemeClr val="accent1"/>
              </a:buClr>
              <a:buFont typeface="Wingdings 3" panose="05040102010807070707" pitchFamily="18" charset="2"/>
              <a:buChar char=""/>
            </a:pPr>
            <a:r>
              <a:rPr lang="en-US" sz="1300" b="0" dirty="0">
                <a:solidFill>
                  <a:schemeClr val="tx1"/>
                </a:solidFill>
                <a:effectLst/>
                <a:latin typeface="+mj-lt"/>
                <a:ea typeface="Calibri" panose="020F0502020204030204" pitchFamily="34" charset="0"/>
              </a:rPr>
              <a:t>Finance will not void-reissue or total cancel any checks without properly approved supporting documentation.</a:t>
            </a:r>
          </a:p>
          <a:p>
            <a:pPr marL="285750" marR="0" indent="-285750">
              <a:spcBef>
                <a:spcPts val="0"/>
              </a:spcBef>
              <a:spcAft>
                <a:spcPts val="0"/>
              </a:spcAft>
              <a:buClr>
                <a:schemeClr val="accent1"/>
              </a:buClr>
              <a:buFont typeface="Wingdings 3" panose="05040102010807070707" pitchFamily="18" charset="2"/>
              <a:buChar char=""/>
            </a:pPr>
            <a:endParaRPr lang="en-US" sz="1000" b="0" dirty="0">
              <a:solidFill>
                <a:schemeClr val="tx1"/>
              </a:solidFill>
              <a:effectLst/>
              <a:latin typeface="+mj-lt"/>
              <a:ea typeface="Calibri" panose="020F0502020204030204" pitchFamily="34" charset="0"/>
            </a:endParaRPr>
          </a:p>
          <a:p>
            <a:pPr marL="285750" indent="-285750">
              <a:buClr>
                <a:schemeClr val="accent1"/>
              </a:buClr>
              <a:buFont typeface="Wingdings 3" panose="05040102010807070707" pitchFamily="18" charset="2"/>
              <a:buChar char=""/>
            </a:pPr>
            <a:r>
              <a:rPr lang="en-US" sz="1300" dirty="0">
                <a:solidFill>
                  <a:schemeClr val="tx1"/>
                </a:solidFill>
                <a:effectLst/>
                <a:latin typeface="+mj-lt"/>
                <a:ea typeface="Calibri" panose="020F0502020204030204" pitchFamily="34" charset="0"/>
              </a:rPr>
              <a:t>Documents uploaded into INFORMS are stored in Documentum which is considered the official records repository. Originals are kept by the Departments.</a:t>
            </a:r>
          </a:p>
          <a:p>
            <a:pPr marL="285750" indent="-285750">
              <a:buClr>
                <a:schemeClr val="accent1"/>
              </a:buClr>
              <a:buFont typeface="Wingdings 3" panose="05040102010807070707" pitchFamily="18" charset="2"/>
              <a:buChar char=""/>
            </a:pPr>
            <a:endParaRPr lang="en-US" sz="1300" dirty="0">
              <a:solidFill>
                <a:schemeClr val="tx1"/>
              </a:solidFill>
              <a:effectLst/>
              <a:latin typeface="+mj-lt"/>
              <a:ea typeface="Calibri" panose="020F0502020204030204" pitchFamily="34" charset="0"/>
            </a:endParaRPr>
          </a:p>
          <a:p>
            <a:pPr marL="285750" indent="-285750">
              <a:buClr>
                <a:schemeClr val="accent1"/>
              </a:buClr>
              <a:buFont typeface="Wingdings 3" panose="05040102010807070707" pitchFamily="18" charset="2"/>
              <a:buChar char=""/>
            </a:pPr>
            <a:r>
              <a:rPr lang="en-US" sz="1300" dirty="0">
                <a:solidFill>
                  <a:schemeClr val="tx1"/>
                </a:solidFill>
                <a:effectLst/>
                <a:latin typeface="+mj-lt"/>
                <a:ea typeface="Calibri" panose="020F0502020204030204" pitchFamily="34" charset="0"/>
              </a:rPr>
              <a:t>No GL journal entries are needed for re-issues. The voucher generated for the original payment request is used. For total cancellations, entries are reversed when vouchers are canceled. </a:t>
            </a:r>
          </a:p>
          <a:p>
            <a:pPr marL="285750" indent="-285750">
              <a:buFont typeface="Arial" panose="020B0604020202020204" pitchFamily="34" charset="0"/>
              <a:buChar char="•"/>
            </a:pPr>
            <a:endParaRPr lang="en-US" sz="1300" dirty="0"/>
          </a:p>
        </p:txBody>
      </p:sp>
    </p:spTree>
    <p:extLst>
      <p:ext uri="{BB962C8B-B14F-4D97-AF65-F5344CB8AC3E}">
        <p14:creationId xmlns:p14="http://schemas.microsoft.com/office/powerpoint/2010/main" val="2168843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2661EC-E0B5-4F40-B7D9-EFB197B3666C}" type="slidenum">
              <a:rPr lang="en-US" sz="1900">
                <a:latin typeface="+mn-lt"/>
              </a:rPr>
              <a:pPr>
                <a:defRPr/>
              </a:pPr>
              <a:t>23</a:t>
            </a:fld>
            <a:endParaRPr lang="en-US" sz="1900" dirty="0">
              <a:latin typeface="+mn-lt"/>
            </a:endParaRPr>
          </a:p>
        </p:txBody>
      </p:sp>
      <p:sp>
        <p:nvSpPr>
          <p:cNvPr id="5" name="Title 4"/>
          <p:cNvSpPr>
            <a:spLocks noGrp="1"/>
          </p:cNvSpPr>
          <p:nvPr>
            <p:ph type="title" idx="4294967295"/>
          </p:nvPr>
        </p:nvSpPr>
        <p:spPr>
          <a:xfrm>
            <a:off x="0" y="169494"/>
            <a:ext cx="9144000" cy="743885"/>
          </a:xfrm>
        </p:spPr>
        <p:txBody>
          <a:bodyPr>
            <a:noAutofit/>
          </a:bodyPr>
          <a:lstStyle/>
          <a:p>
            <a:pPr algn="ctr"/>
            <a:r>
              <a:rPr lang="en-US" sz="3000" dirty="0">
                <a:solidFill>
                  <a:schemeClr val="tx1"/>
                </a:solidFill>
              </a:rPr>
              <a:t>Special Services – Reminders</a:t>
            </a:r>
          </a:p>
        </p:txBody>
      </p:sp>
      <p:sp>
        <p:nvSpPr>
          <p:cNvPr id="21" name="Rectangle 6"/>
          <p:cNvSpPr>
            <a:spLocks noChangeArrowheads="1"/>
          </p:cNvSpPr>
          <p:nvPr/>
        </p:nvSpPr>
        <p:spPr bwMode="auto">
          <a:xfrm>
            <a:off x="-1153301" y="1449811"/>
            <a:ext cx="157686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2"/>
          <p:cNvSpPr>
            <a:spLocks noChangeArrowheads="1"/>
          </p:cNvSpPr>
          <p:nvPr/>
        </p:nvSpPr>
        <p:spPr bwMode="auto">
          <a:xfrm>
            <a:off x="805674" y="1134844"/>
            <a:ext cx="7939466"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r>
              <a:rPr lang="en-US" sz="1500" dirty="0">
                <a:latin typeface="+mn-lt"/>
              </a:rPr>
              <a:t>III - Checks Re-issue for Refund Payments Initiated in SSCRA (Legacy):</a:t>
            </a:r>
          </a:p>
          <a:p>
            <a:pPr eaLnBrk="0" hangingPunct="0"/>
            <a:endParaRPr lang="en-US" sz="400" dirty="0">
              <a:solidFill>
                <a:schemeClr val="accent1"/>
              </a:solidFill>
              <a:latin typeface="+mn-lt"/>
            </a:endParaRPr>
          </a:p>
          <a:p>
            <a:pPr eaLnBrk="0" hangingPunct="0"/>
            <a:r>
              <a:rPr lang="en-US" altLang="en-US" sz="1200" dirty="0">
                <a:solidFill>
                  <a:schemeClr val="accent1"/>
                </a:solidFill>
                <a:latin typeface="+mn-lt"/>
                <a:ea typeface="Calibri" panose="020F0502020204030204" pitchFamily="34" charset="0"/>
              </a:rPr>
              <a:t>These instructions apply only to SSC checks outstanding as of 03/31/2022</a:t>
            </a:r>
            <a:r>
              <a:rPr lang="en-US" altLang="en-US" sz="1100" dirty="0">
                <a:solidFill>
                  <a:schemeClr val="accent1"/>
                </a:solidFill>
                <a:latin typeface="+mn-lt"/>
                <a:ea typeface="Calibri" panose="020F0502020204030204" pitchFamily="34" charset="0"/>
              </a:rPr>
              <a:t> </a:t>
            </a:r>
          </a:p>
          <a:p>
            <a:pPr eaLnBrk="0" hangingPunct="0"/>
            <a:endParaRPr lang="en-US" altLang="en-US" sz="1100" dirty="0">
              <a:latin typeface="+mn-lt"/>
              <a:ea typeface="Calibri" panose="020F0502020204030204" pitchFamily="34" charset="0"/>
            </a:endParaRPr>
          </a:p>
          <a:p>
            <a:pPr marL="171450" indent="-171450" eaLnBrk="0" hangingPunct="0">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The review process, required paperwork, and steps to cancel/void checks remains the same as before conversion to INFORMS.</a:t>
            </a:r>
          </a:p>
          <a:p>
            <a:pPr eaLnBrk="0" hangingPunct="0">
              <a:buClr>
                <a:schemeClr val="accent1"/>
              </a:buClr>
            </a:pPr>
            <a:endParaRPr lang="en-US" sz="1000" dirty="0">
              <a:solidFill>
                <a:schemeClr val="tx1"/>
              </a:solidFill>
              <a:effectLst/>
              <a:latin typeface="+mn-lt"/>
              <a:ea typeface="Calibri" panose="020F0502020204030204" pitchFamily="34" charset="0"/>
            </a:endParaRPr>
          </a:p>
          <a:p>
            <a:pPr marL="171450" indent="-171450" eaLnBrk="0" hangingPunct="0">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Once the cancelation/stop payment form is approved by FIN Approvers and the check is voided with the bank, SSC staff will email back to the Departments the approved documents and bank confirmation of the checks being voided/cancelled. Finance will prepare and post to INFORMS the required reversing journal entries. </a:t>
            </a:r>
          </a:p>
          <a:p>
            <a:pPr eaLnBrk="0" hangingPunct="0">
              <a:buClr>
                <a:schemeClr val="accent1"/>
              </a:buClr>
            </a:pPr>
            <a:endParaRPr lang="en-US" sz="1000" dirty="0">
              <a:solidFill>
                <a:schemeClr val="tx1"/>
              </a:solidFill>
              <a:effectLst/>
              <a:latin typeface="+mn-lt"/>
              <a:ea typeface="Calibri" panose="020F0502020204030204" pitchFamily="34" charset="0"/>
            </a:endParaRPr>
          </a:p>
          <a:p>
            <a:pPr marL="171450" marR="0" indent="-171450">
              <a:spcBef>
                <a:spcPts val="0"/>
              </a:spcBef>
              <a:spcAft>
                <a:spcPts val="0"/>
              </a:spcAft>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 Departments will initiate re-issues in INFORMS the same way as original requests originated in INFORMS (section I). Departments must upload as attachments the supporting documentation for the re-issue: i.e.  fully approved cancellation/ stop payment form, affidavit from payee(s) if applicable, bank confirmation of voided/cancelled check (required) and any other supporting documentation.</a:t>
            </a:r>
          </a:p>
          <a:p>
            <a:pPr marL="628650" lvl="1" indent="-171450">
              <a:spcBef>
                <a:spcPts val="0"/>
              </a:spcBef>
              <a:spcAft>
                <a:spcPts val="0"/>
              </a:spcAft>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DO NOT initiate a re-issue until Finance provides confirmation that the check to be reissued was voided at the bank. Failure to do this may result in duplicated payments and/or double accounting or rejection by FIN of the reissue.</a:t>
            </a:r>
            <a:endParaRPr lang="en-US" sz="1200" dirty="0">
              <a:latin typeface="+mn-lt"/>
              <a:ea typeface="Calibri" panose="020F0502020204030204" pitchFamily="34" charset="0"/>
            </a:endParaRPr>
          </a:p>
          <a:p>
            <a:pPr lvl="1">
              <a:spcBef>
                <a:spcPts val="0"/>
              </a:spcBef>
              <a:spcAft>
                <a:spcPts val="0"/>
              </a:spcAft>
              <a:buClr>
                <a:schemeClr val="accent1"/>
              </a:buClr>
            </a:pPr>
            <a:endParaRPr lang="en-US" sz="1000" dirty="0">
              <a:solidFill>
                <a:schemeClr val="tx1"/>
              </a:solidFill>
              <a:effectLst/>
              <a:latin typeface="+mn-lt"/>
              <a:ea typeface="Calibri" panose="020F0502020204030204" pitchFamily="34" charset="0"/>
            </a:endParaRPr>
          </a:p>
          <a:p>
            <a:pPr marL="171450" indent="-171450">
              <a:spcBef>
                <a:spcPts val="0"/>
              </a:spcBef>
              <a:spcAft>
                <a:spcPts val="0"/>
              </a:spcAft>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To be consistent, and to be able to track re-issues of checks outstanding as of 3/31/22, please use this format in INFORMS for the </a:t>
            </a:r>
            <a:r>
              <a:rPr lang="en-US" sz="1200" b="1" dirty="0">
                <a:solidFill>
                  <a:schemeClr val="accent1"/>
                </a:solidFill>
                <a:effectLst/>
                <a:latin typeface="+mn-lt"/>
                <a:ea typeface="Calibri" panose="020F0502020204030204" pitchFamily="34" charset="0"/>
              </a:rPr>
              <a:t>invoice number: original CHECK#-REISSUE</a:t>
            </a:r>
            <a:r>
              <a:rPr lang="en-US" sz="1200" dirty="0">
                <a:solidFill>
                  <a:schemeClr val="tx1"/>
                </a:solidFill>
                <a:effectLst/>
                <a:latin typeface="+mn-lt"/>
                <a:ea typeface="Calibri" panose="020F0502020204030204" pitchFamily="34" charset="0"/>
              </a:rPr>
              <a:t>, e.g. 123456-REISSUE.</a:t>
            </a:r>
          </a:p>
          <a:p>
            <a:pPr marL="171450" indent="-171450">
              <a:spcBef>
                <a:spcPts val="0"/>
              </a:spcBef>
              <a:spcAft>
                <a:spcPts val="0"/>
              </a:spcAft>
              <a:buClr>
                <a:schemeClr val="accent1"/>
              </a:buClr>
              <a:buFont typeface="Wingdings 3" panose="05040102010807070707" pitchFamily="18" charset="2"/>
              <a:buChar char=""/>
            </a:pPr>
            <a:endParaRPr lang="en-US" sz="1000" dirty="0">
              <a:solidFill>
                <a:schemeClr val="tx1"/>
              </a:solidFill>
              <a:effectLst/>
              <a:latin typeface="+mn-lt"/>
              <a:ea typeface="Calibri" panose="020F0502020204030204" pitchFamily="34" charset="0"/>
            </a:endParaRPr>
          </a:p>
          <a:p>
            <a:pPr marL="171450" indent="-171450">
              <a:spcBef>
                <a:spcPts val="0"/>
              </a:spcBef>
              <a:spcAft>
                <a:spcPts val="0"/>
              </a:spcAft>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For reissues, the remittance advice</a:t>
            </a:r>
            <a:r>
              <a:rPr lang="en-US" sz="1200" baseline="0" dirty="0">
                <a:solidFill>
                  <a:schemeClr val="tx1"/>
                </a:solidFill>
                <a:effectLst/>
                <a:latin typeface="+mn-lt"/>
                <a:ea typeface="Calibri" panose="020F0502020204030204" pitchFamily="34" charset="0"/>
              </a:rPr>
              <a:t> </a:t>
            </a:r>
            <a:r>
              <a:rPr lang="en-US" sz="1200" dirty="0">
                <a:solidFill>
                  <a:schemeClr val="tx1"/>
                </a:solidFill>
                <a:effectLst/>
                <a:latin typeface="+mn-lt"/>
                <a:ea typeface="Calibri" panose="020F0502020204030204" pitchFamily="34" charset="0"/>
              </a:rPr>
              <a:t>entered in the Message field of the Payments tab, should be the same description as the original issue. </a:t>
            </a:r>
            <a:r>
              <a:rPr lang="en-US" sz="1200" i="1" dirty="0">
                <a:solidFill>
                  <a:schemeClr val="tx1"/>
                </a:solidFill>
                <a:effectLst/>
                <a:latin typeface="+mn-lt"/>
                <a:ea typeface="Calibri" panose="020F0502020204030204" pitchFamily="34" charset="0"/>
              </a:rPr>
              <a:t>Refer</a:t>
            </a:r>
            <a:r>
              <a:rPr lang="en-US" sz="1200" i="1" baseline="0" dirty="0">
                <a:solidFill>
                  <a:schemeClr val="tx1"/>
                </a:solidFill>
                <a:effectLst/>
                <a:latin typeface="+mn-lt"/>
                <a:ea typeface="Calibri" panose="020F0502020204030204" pitchFamily="34" charset="0"/>
              </a:rPr>
              <a:t> to section I for more information of the Message Field.</a:t>
            </a:r>
          </a:p>
          <a:p>
            <a:pPr>
              <a:spcBef>
                <a:spcPts val="0"/>
              </a:spcBef>
              <a:spcAft>
                <a:spcPts val="0"/>
              </a:spcAft>
              <a:buClr>
                <a:schemeClr val="accent1"/>
              </a:buClr>
            </a:pPr>
            <a:endParaRPr lang="en-US" sz="1000" i="1" dirty="0">
              <a:solidFill>
                <a:schemeClr val="tx1"/>
              </a:solidFill>
              <a:effectLst/>
              <a:latin typeface="+mn-lt"/>
              <a:ea typeface="Calibri" panose="020F0502020204030204" pitchFamily="34" charset="0"/>
            </a:endParaRPr>
          </a:p>
          <a:p>
            <a:pPr marL="171450" indent="-171450">
              <a:spcBef>
                <a:spcPts val="0"/>
              </a:spcBef>
              <a:spcAft>
                <a:spcPts val="0"/>
              </a:spcAft>
              <a:buClr>
                <a:schemeClr val="accent1"/>
              </a:buClr>
              <a:buFont typeface="Wingdings 3" panose="05040102010807070707" pitchFamily="18" charset="2"/>
              <a:buChar char=""/>
            </a:pPr>
            <a:r>
              <a:rPr lang="en-US" sz="1200" dirty="0">
                <a:solidFill>
                  <a:schemeClr val="tx1"/>
                </a:solidFill>
                <a:effectLst/>
                <a:latin typeface="+mn-lt"/>
                <a:ea typeface="Calibri" panose="020F0502020204030204" pitchFamily="34" charset="0"/>
              </a:rPr>
              <a:t>The SSC Group will send independent emails to the departments with the supporting documentation of checks already voided and ready to be re-issue in informs.</a:t>
            </a:r>
            <a:r>
              <a:rPr lang="en-US" sz="1200" baseline="0" dirty="0">
                <a:solidFill>
                  <a:schemeClr val="tx1"/>
                </a:solidFill>
                <a:effectLst/>
                <a:latin typeface="+mn-lt"/>
                <a:ea typeface="Calibri" panose="020F0502020204030204" pitchFamily="34" charset="0"/>
              </a:rPr>
              <a:t> Departments should initiate the Single Vouchers in Informs.</a:t>
            </a:r>
            <a:endParaRPr lang="en-US" sz="1200" dirty="0">
              <a:solidFill>
                <a:schemeClr val="tx1"/>
              </a:solidFill>
              <a:effectLst/>
              <a:latin typeface="+mn-lt"/>
              <a:ea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US" sz="1200" dirty="0">
              <a:solidFill>
                <a:schemeClr val="tx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06034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2331243"/>
            <a:ext cx="7772400" cy="1830388"/>
          </a:xfrm>
        </p:spPr>
        <p:txBody>
          <a:bodyPr/>
          <a:lstStyle/>
          <a:p>
            <a:br>
              <a:rPr lang="en-US" dirty="0"/>
            </a:br>
            <a:r>
              <a:rPr lang="en-US" dirty="0"/>
              <a:t>TRAVEL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381000"/>
            <a:ext cx="2857500" cy="1781175"/>
          </a:xfrm>
          <a:prstGeom prst="rect">
            <a:avLst/>
          </a:prstGeom>
        </p:spPr>
      </p:pic>
      <p:sp>
        <p:nvSpPr>
          <p:cNvPr id="3" name="Slide Number Placeholder 3">
            <a:extLst>
              <a:ext uri="{FF2B5EF4-FFF2-40B4-BE49-F238E27FC236}">
                <a16:creationId xmlns:a16="http://schemas.microsoft.com/office/drawing/2014/main" id="{C035E830-5654-531F-BB9F-FF79D9CEE803}"/>
              </a:ext>
            </a:extLst>
          </p:cNvPr>
          <p:cNvSpPr>
            <a:spLocks noGrp="1"/>
          </p:cNvSpPr>
          <p:nvPr>
            <p:ph type="sldNum" sz="quarter" idx="12"/>
          </p:nvPr>
        </p:nvSpPr>
        <p:spPr>
          <a:xfrm>
            <a:off x="398860" y="787783"/>
            <a:ext cx="584825" cy="365125"/>
          </a:xfrm>
        </p:spPr>
        <p:txBody>
          <a:bodyPr/>
          <a:lstStyle/>
          <a:p>
            <a:pPr>
              <a:defRPr/>
            </a:pPr>
            <a:fld id="{492661EC-E0B5-4F40-B7D9-EFB197B3666C}" type="slidenum">
              <a:rPr lang="en-US" sz="1900">
                <a:latin typeface="+mn-lt"/>
              </a:rPr>
              <a:pPr>
                <a:defRPr/>
              </a:pPr>
              <a:t>24</a:t>
            </a:fld>
            <a:endParaRPr lang="en-US" sz="1900" dirty="0">
              <a:latin typeface="+mn-lt"/>
            </a:endParaRPr>
          </a:p>
        </p:txBody>
      </p:sp>
    </p:spTree>
    <p:extLst>
      <p:ext uri="{BB962C8B-B14F-4D97-AF65-F5344CB8AC3E}">
        <p14:creationId xmlns:p14="http://schemas.microsoft.com/office/powerpoint/2010/main" val="1333307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FD5D-871D-42D9-97DC-2691F9CC229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7F1E4F-1CFF-5643-939E-217C01CDF565}"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lang="en-US" sz="1900" dirty="0">
              <a:latin typeface="+mn-lt"/>
            </a:endParaRPr>
          </a:p>
        </p:txBody>
      </p:sp>
      <p:sp>
        <p:nvSpPr>
          <p:cNvPr id="4" name="TextBox 3">
            <a:extLst>
              <a:ext uri="{FF2B5EF4-FFF2-40B4-BE49-F238E27FC236}">
                <a16:creationId xmlns:a16="http://schemas.microsoft.com/office/drawing/2014/main" id="{EFCBBBA8-77E3-454D-94D8-BF26A94D8162}"/>
              </a:ext>
            </a:extLst>
          </p:cNvPr>
          <p:cNvSpPr txBox="1"/>
          <p:nvPr/>
        </p:nvSpPr>
        <p:spPr>
          <a:xfrm>
            <a:off x="0" y="283963"/>
            <a:ext cx="9144000" cy="553998"/>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000" b="0" i="0" strike="noStrike" kern="1200" cap="none" spc="0" normalizeH="0" baseline="0" noProof="0" dirty="0">
                <a:ln>
                  <a:noFill/>
                </a:ln>
                <a:solidFill>
                  <a:prstClr val="white"/>
                </a:solidFill>
                <a:effectLst/>
                <a:uLnTx/>
                <a:uFillTx/>
                <a:latin typeface="Century Gothic (Headings)"/>
                <a:ea typeface="+mn-ea"/>
                <a:cs typeface="+mn-cs"/>
              </a:rPr>
              <a:t>What is New in Travel?</a:t>
            </a:r>
          </a:p>
        </p:txBody>
      </p:sp>
      <p:sp>
        <p:nvSpPr>
          <p:cNvPr id="5" name="Rectangle 5">
            <a:extLst>
              <a:ext uri="{FF2B5EF4-FFF2-40B4-BE49-F238E27FC236}">
                <a16:creationId xmlns:a16="http://schemas.microsoft.com/office/drawing/2014/main" id="{D2F6B1C4-A9B5-4DA0-ABC7-6EED4FDA84FC}"/>
              </a:ext>
            </a:extLst>
          </p:cNvPr>
          <p:cNvSpPr txBox="1">
            <a:spLocks noChangeArrowheads="1"/>
          </p:cNvSpPr>
          <p:nvPr/>
        </p:nvSpPr>
        <p:spPr>
          <a:xfrm>
            <a:off x="398860" y="970345"/>
            <a:ext cx="8305800" cy="5761922"/>
          </a:xfrm>
          <a:prstGeom prst="rect">
            <a:avLst/>
          </a:prstGeom>
        </p:spPr>
        <p:txBody>
          <a:bodyPr vert="horz" lIns="91440" tIns="45720" rIns="91440" bIns="45720" rtlCol="0">
            <a:normAutofit fontScale="85000" lnSpcReduction="20000"/>
          </a:bodyPr>
          <a:lst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a:lstStyle>
          <a:p>
            <a:pPr marL="342900" marR="0" lvl="1" indent="0" algn="just" defTabSz="342900" rtl="0" eaLnBrk="1" fontAlgn="auto" latinLnBrk="0" hangingPunct="1">
              <a:lnSpc>
                <a:spcPct val="110000"/>
              </a:lnSpc>
              <a:spcBef>
                <a:spcPts val="750"/>
              </a:spcBef>
              <a:spcAft>
                <a:spcPts val="0"/>
              </a:spcAft>
              <a:buClr>
                <a:srgbClr val="FF3300"/>
              </a:buClr>
              <a:buSzTx/>
              <a:buNone/>
              <a:tabLst/>
              <a:defRPr/>
            </a:pPr>
            <a:endParaRPr kumimoji="0" lang="en-US" sz="235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R="0" lvl="1" algn="just" defTabSz="342900" rtl="0" eaLnBrk="1" fontAlgn="auto" latinLnBrk="0" hangingPunct="1">
              <a:lnSpc>
                <a:spcPct val="110000"/>
              </a:lnSpc>
              <a:spcBef>
                <a:spcPts val="750"/>
              </a:spcBef>
              <a:spcAft>
                <a:spcPts val="0"/>
              </a:spcAft>
              <a:buSzTx/>
              <a:buFont typeface="Wingdings 3" panose="05040102010807070707" pitchFamily="18" charset="2"/>
              <a:buChar char=""/>
              <a:tabLst/>
              <a:defRPr/>
            </a:pP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The Travel &amp; Expense module went live on July 1</a:t>
            </a:r>
            <a:r>
              <a:rPr kumimoji="0" lang="en-US" sz="1900" i="0" u="none" strike="noStrike" kern="1200" cap="none" spc="0" normalizeH="0" baseline="30000" noProof="0" dirty="0">
                <a:ln>
                  <a:noFill/>
                </a:ln>
                <a:solidFill>
                  <a:schemeClr val="tx1"/>
                </a:solidFill>
                <a:effectLst/>
                <a:uLnTx/>
                <a:uFillTx/>
                <a:latin typeface="Century Gothic" panose="020B0502020202020204"/>
                <a:ea typeface="+mn-ea"/>
                <a:cs typeface="+mn-cs"/>
              </a:rPr>
              <a:t>st</a:t>
            </a: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 2022.</a:t>
            </a:r>
          </a:p>
          <a:p>
            <a:pPr marR="0" lvl="1" algn="just" defTabSz="342900" rtl="0" eaLnBrk="1" fontAlgn="auto" latinLnBrk="0" hangingPunct="1">
              <a:lnSpc>
                <a:spcPct val="110000"/>
              </a:lnSpc>
              <a:spcBef>
                <a:spcPts val="750"/>
              </a:spcBef>
              <a:spcAft>
                <a:spcPts val="0"/>
              </a:spcAft>
              <a:buSzTx/>
              <a:buFont typeface="Wingdings 3" panose="05040102010807070707" pitchFamily="18" charset="2"/>
              <a:buChar char=""/>
              <a:tabLst/>
              <a:defRPr/>
            </a:pP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The transition to INFORMS does NOT represent a change to the Travel Policies and Procedures. This transition is only changing the way travel requests are prepared and approved, from a paper submission to an electronic approval flow within INFORMS.</a:t>
            </a:r>
          </a:p>
          <a:p>
            <a:pPr marR="0" lvl="1" algn="just" defTabSz="342900" rtl="0" eaLnBrk="1" fontAlgn="auto" latinLnBrk="0" hangingPunct="1">
              <a:lnSpc>
                <a:spcPct val="110000"/>
              </a:lnSpc>
              <a:spcBef>
                <a:spcPts val="750"/>
              </a:spcBef>
              <a:spcAft>
                <a:spcPts val="0"/>
              </a:spcAft>
              <a:buSzTx/>
              <a:buFont typeface="Wingdings 3" panose="05040102010807070707" pitchFamily="18" charset="2"/>
              <a:buChar char=""/>
              <a:tabLst/>
              <a:defRPr/>
            </a:pP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Finance has sent notification emails to the Departments’ AP and Travel Liaisons about some updates to the Travel business process. To receive a copy of the emails, please contract the Travel Group (</a:t>
            </a: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hlinkClick r:id="rId2">
                  <a:extLst>
                    <a:ext uri="{A12FA001-AC4F-418D-AE19-62706E023703}">
                      <ahyp:hlinkClr xmlns:ahyp="http://schemas.microsoft.com/office/drawing/2018/hyperlinkcolor" val="tx"/>
                    </a:ext>
                  </a:extLst>
                </a:hlinkClick>
              </a:rPr>
              <a:t>fin-tg@miamidade.gov</a:t>
            </a: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a:t>
            </a:r>
          </a:p>
          <a:p>
            <a:pPr marR="0" lvl="1" algn="just" defTabSz="342900" rtl="0" eaLnBrk="1" fontAlgn="auto" latinLnBrk="0" hangingPunct="1">
              <a:lnSpc>
                <a:spcPct val="110000"/>
              </a:lnSpc>
              <a:spcBef>
                <a:spcPts val="750"/>
              </a:spcBef>
              <a:spcAft>
                <a:spcPts val="0"/>
              </a:spcAft>
              <a:buSzTx/>
              <a:buFont typeface="Wingdings 3" panose="05040102010807070707" pitchFamily="18" charset="2"/>
              <a:buChar char=""/>
              <a:tabLst/>
              <a:defRPr/>
            </a:pPr>
            <a:endPar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endParaRPr>
          </a:p>
          <a:p>
            <a:pPr marL="342900" marR="0" lvl="1" indent="0" algn="ctr" defTabSz="342900" rtl="0" eaLnBrk="1" fontAlgn="auto" latinLnBrk="0" hangingPunct="1">
              <a:lnSpc>
                <a:spcPct val="110000"/>
              </a:lnSpc>
              <a:spcBef>
                <a:spcPts val="750"/>
              </a:spcBef>
              <a:spcAft>
                <a:spcPts val="0"/>
              </a:spcAft>
              <a:buSzTx/>
              <a:buNone/>
              <a:tabLst/>
              <a:defRPr/>
            </a:pP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Online Resources </a:t>
            </a:r>
          </a:p>
          <a:p>
            <a:pPr lvl="1" algn="just" fontAlgn="auto">
              <a:lnSpc>
                <a:spcPct val="110000"/>
              </a:lnSpc>
              <a:buFont typeface="Wingdings 3" panose="05040102010807070707" pitchFamily="18" charset="2"/>
              <a:buChar char=""/>
            </a:pP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BPW Recording and PowerPoint Presentation</a:t>
            </a:r>
          </a:p>
          <a:p>
            <a:pPr marL="685800" lvl="2" indent="0" algn="just" fontAlgn="auto">
              <a:lnSpc>
                <a:spcPct val="110000"/>
              </a:lnSpc>
              <a:buNone/>
            </a:pPr>
            <a:r>
              <a:rPr kumimoji="0" lang="en-US" sz="1750" i="0" u="none" strike="noStrike" kern="1200" cap="none" spc="0" normalizeH="0" baseline="0" noProof="0" dirty="0">
                <a:ln>
                  <a:noFill/>
                </a:ln>
                <a:solidFill>
                  <a:schemeClr val="accent1"/>
                </a:solidFill>
                <a:effectLst/>
                <a:uLnTx/>
                <a:uFillTx/>
                <a:latin typeface="Century Gothic" panose="020B0502020202020204"/>
                <a:ea typeface="+mn-ea"/>
                <a:cs typeface="+mn-cs"/>
                <a:hlinkClick r:id="rId3">
                  <a:extLst>
                    <a:ext uri="{A12FA001-AC4F-418D-AE19-62706E023703}">
                      <ahyp:hlinkClr xmlns:ahyp="http://schemas.microsoft.com/office/drawing/2018/hyperlinkcolor" val="tx"/>
                    </a:ext>
                  </a:extLst>
                </a:hlinkClick>
              </a:rPr>
              <a:t>https://secure.miamidade.gov/employee/informs/business-process-workshop-rollout-2.page</a:t>
            </a:r>
            <a:endParaRPr kumimoji="0" lang="en-US" sz="1750" i="0" u="none" strike="noStrike" kern="1200" cap="none" spc="0" normalizeH="0" baseline="0" noProof="0" dirty="0">
              <a:ln>
                <a:noFill/>
              </a:ln>
              <a:solidFill>
                <a:schemeClr val="accent1"/>
              </a:solidFill>
              <a:effectLst/>
              <a:uLnTx/>
              <a:uFillTx/>
              <a:latin typeface="Century Gothic" panose="020B0502020202020204"/>
              <a:ea typeface="+mn-ea"/>
              <a:cs typeface="+mn-cs"/>
            </a:endParaRPr>
          </a:p>
          <a:p>
            <a:pPr marR="0" lvl="1" algn="just" defTabSz="342900" rtl="0" eaLnBrk="1" fontAlgn="auto" latinLnBrk="0" hangingPunct="1">
              <a:lnSpc>
                <a:spcPct val="110000"/>
              </a:lnSpc>
              <a:spcBef>
                <a:spcPts val="750"/>
              </a:spcBef>
              <a:spcAft>
                <a:spcPts val="0"/>
              </a:spcAft>
              <a:buSzTx/>
              <a:buFont typeface="Wingdings 3" panose="05040102010807070707" pitchFamily="18" charset="2"/>
              <a:buChar char=""/>
              <a:tabLst/>
              <a:defRPr/>
            </a:pPr>
            <a:r>
              <a:rPr kumimoji="0" lang="en-US" sz="1900" i="0" u="none" strike="noStrike" kern="1200" cap="none" spc="0" normalizeH="0" baseline="0" noProof="0" dirty="0">
                <a:ln>
                  <a:noFill/>
                </a:ln>
                <a:solidFill>
                  <a:schemeClr val="tx1"/>
                </a:solidFill>
                <a:effectLst/>
                <a:uLnTx/>
                <a:uFillTx/>
                <a:latin typeface="Century Gothic" panose="020B0502020202020204"/>
                <a:ea typeface="+mn-ea"/>
                <a:cs typeface="+mn-cs"/>
              </a:rPr>
              <a:t>Training Materials</a:t>
            </a:r>
          </a:p>
          <a:p>
            <a:pPr lvl="2" algn="just" fontAlgn="auto">
              <a:lnSpc>
                <a:spcPct val="110000"/>
              </a:lnSpc>
              <a:buFont typeface="Wingdings 3" panose="05040102010807070707" pitchFamily="18" charset="2"/>
              <a:buChar char=""/>
            </a:pPr>
            <a:r>
              <a:rPr kumimoji="0" lang="en-US" sz="1750" i="0" u="none" strike="noStrike" kern="1200" cap="none" spc="0" normalizeH="0" baseline="0" noProof="0" dirty="0">
                <a:ln>
                  <a:noFill/>
                </a:ln>
                <a:solidFill>
                  <a:schemeClr val="tx1"/>
                </a:solidFill>
                <a:effectLst/>
                <a:uLnTx/>
                <a:uFillTx/>
                <a:latin typeface="Century Gothic" panose="020B0502020202020204"/>
                <a:ea typeface="+mn-ea"/>
                <a:cs typeface="+mn-cs"/>
              </a:rPr>
              <a:t>	FIN 214 – Travel and Expenses: Travel Authorization</a:t>
            </a:r>
          </a:p>
          <a:p>
            <a:pPr lvl="2" algn="just" fontAlgn="auto">
              <a:lnSpc>
                <a:spcPct val="110000"/>
              </a:lnSpc>
              <a:buFont typeface="Wingdings 3" panose="05040102010807070707" pitchFamily="18" charset="2"/>
              <a:buChar char=""/>
            </a:pPr>
            <a:r>
              <a:rPr kumimoji="0" lang="en-US" sz="1750" i="0" u="none" strike="noStrike" kern="1200" cap="none" spc="0" normalizeH="0" baseline="0" noProof="0" dirty="0">
                <a:ln>
                  <a:noFill/>
                </a:ln>
                <a:solidFill>
                  <a:schemeClr val="tx1"/>
                </a:solidFill>
                <a:effectLst/>
                <a:uLnTx/>
                <a:uFillTx/>
                <a:latin typeface="Century Gothic" panose="020B0502020202020204"/>
                <a:ea typeface="+mn-ea"/>
                <a:cs typeface="+mn-cs"/>
              </a:rPr>
              <a:t>	FIN 215 – Travel and Expense Report</a:t>
            </a:r>
          </a:p>
          <a:p>
            <a:pPr marL="685800" lvl="2" indent="0" algn="just" fontAlgn="auto">
              <a:lnSpc>
                <a:spcPct val="110000"/>
              </a:lnSpc>
              <a:buNone/>
            </a:pPr>
            <a:r>
              <a:rPr kumimoji="0" lang="en-US" sz="1750" i="0" u="none" strike="noStrike" kern="1200" cap="none" spc="0" normalizeH="0" baseline="0" noProof="0" dirty="0">
                <a:ln>
                  <a:noFill/>
                </a:ln>
                <a:solidFill>
                  <a:schemeClr val="accent1"/>
                </a:solidFill>
                <a:effectLst/>
                <a:uLnTx/>
                <a:uFillTx/>
                <a:latin typeface="Century Gothic" panose="020B0502020202020204"/>
                <a:ea typeface="+mn-ea"/>
                <a:cs typeface="+mn-cs"/>
                <a:hlinkClick r:id="rId4">
                  <a:extLst>
                    <a:ext uri="{A12FA001-AC4F-418D-AE19-62706E023703}">
                      <ahyp:hlinkClr xmlns:ahyp="http://schemas.microsoft.com/office/drawing/2018/hyperlinkcolor" val="tx"/>
                    </a:ext>
                  </a:extLst>
                </a:hlinkClick>
              </a:rPr>
              <a:t>https://www.miamidade.gov/global/humanresources/training/materials-rollout-2.page</a:t>
            </a:r>
            <a:endParaRPr kumimoji="0" lang="en-US" sz="1750" i="0" u="none" strike="noStrike" kern="1200" cap="none" spc="0" normalizeH="0" baseline="0" noProof="0" dirty="0">
              <a:ln>
                <a:noFill/>
              </a:ln>
              <a:solidFill>
                <a:schemeClr val="accent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73539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Slide Number Placeholder 5"/>
          <p:cNvSpPr>
            <a:spLocks noGrp="1"/>
          </p:cNvSpPr>
          <p:nvPr>
            <p:ph type="sldNum" sz="quarter" idx="12"/>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E3454B-AE03-49E9-8BC0-3D9D8F731B99}"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lang="en-US" sz="1900" dirty="0">
              <a:latin typeface="+mn-lt"/>
            </a:endParaRPr>
          </a:p>
        </p:txBody>
      </p:sp>
      <p:sp>
        <p:nvSpPr>
          <p:cNvPr id="92165" name="Rectangle 5"/>
          <p:cNvSpPr>
            <a:spLocks noGrp="1" noChangeArrowheads="1"/>
          </p:cNvSpPr>
          <p:nvPr>
            <p:ph idx="4294967295"/>
          </p:nvPr>
        </p:nvSpPr>
        <p:spPr>
          <a:xfrm>
            <a:off x="457200" y="1809199"/>
            <a:ext cx="8229600" cy="4261018"/>
          </a:xfrm>
        </p:spPr>
        <p:txBody>
          <a:bodyPr>
            <a:normAutofit lnSpcReduction="10000"/>
          </a:bodyPr>
          <a:lstStyle/>
          <a:p>
            <a:pPr lvl="1" algn="just" eaLnBrk="1" hangingPunct="1">
              <a:lnSpc>
                <a:spcPct val="110000"/>
              </a:lnSpc>
              <a:buFont typeface="Wingdings 3" panose="05040102010807070707" pitchFamily="18" charset="2"/>
              <a:buChar char=""/>
            </a:pPr>
            <a:r>
              <a:rPr lang="en-US" sz="1500" b="1" dirty="0">
                <a:solidFill>
                  <a:schemeClr val="tx1"/>
                </a:solidFill>
              </a:rPr>
              <a:t>All Fiscal Year 2022 County travel need to be fully approved by </a:t>
            </a:r>
            <a:r>
              <a:rPr lang="en-US" sz="1500" b="1" dirty="0">
                <a:solidFill>
                  <a:schemeClr val="accent1"/>
                </a:solidFill>
              </a:rPr>
              <a:t>Wednesday, September 21,2022</a:t>
            </a:r>
            <a:r>
              <a:rPr lang="en-US" sz="1500" b="1" dirty="0">
                <a:solidFill>
                  <a:schemeClr val="tx1"/>
                </a:solidFill>
              </a:rPr>
              <a:t>.</a:t>
            </a:r>
          </a:p>
          <a:p>
            <a:pPr lvl="1" algn="just" eaLnBrk="1" hangingPunct="1">
              <a:lnSpc>
                <a:spcPct val="110000"/>
              </a:lnSpc>
              <a:buFont typeface="Wingdings 3" panose="05040102010807070707" pitchFamily="18" charset="2"/>
              <a:buChar char=""/>
            </a:pPr>
            <a:endParaRPr lang="en-US" sz="1500" b="1" dirty="0">
              <a:solidFill>
                <a:schemeClr val="tx1"/>
              </a:solidFill>
            </a:endParaRPr>
          </a:p>
          <a:p>
            <a:pPr lvl="1" algn="just">
              <a:lnSpc>
                <a:spcPct val="110000"/>
              </a:lnSpc>
              <a:buFont typeface="Wingdings 3" panose="05040102010807070707" pitchFamily="18" charset="2"/>
              <a:buChar char=""/>
            </a:pPr>
            <a:r>
              <a:rPr lang="en-US" sz="1500" dirty="0">
                <a:solidFill>
                  <a:schemeClr val="tx1"/>
                </a:solidFill>
              </a:rPr>
              <a:t>Travels processed </a:t>
            </a:r>
            <a:r>
              <a:rPr lang="en-US" sz="1500" u="sng" dirty="0">
                <a:solidFill>
                  <a:schemeClr val="tx1"/>
                </a:solidFill>
              </a:rPr>
              <a:t>outside</a:t>
            </a:r>
            <a:r>
              <a:rPr lang="en-US" sz="1500" dirty="0">
                <a:solidFill>
                  <a:schemeClr val="tx1"/>
                </a:solidFill>
              </a:rPr>
              <a:t> of Informs: Please forward to AP Finance all Travel Expense Reports (TER) and related supporting documentation. Travels occurring on/or before September 30 - place a 2022 notation on Travel Request Form (TRF) and/or on Travel Expense Reports (TER) if “old year” expense (FYE 2022) or “new year” expense (FYE 2023), for proper posting of expenditure.</a:t>
            </a:r>
          </a:p>
          <a:p>
            <a:pPr lvl="1" algn="just">
              <a:lnSpc>
                <a:spcPct val="110000"/>
              </a:lnSpc>
              <a:buFont typeface="Wingdings 3" panose="05040102010807070707" pitchFamily="18" charset="2"/>
              <a:buChar char=""/>
            </a:pPr>
            <a:endParaRPr lang="en-US" sz="1500" dirty="0">
              <a:solidFill>
                <a:schemeClr val="tx1"/>
              </a:solidFill>
            </a:endParaRPr>
          </a:p>
          <a:p>
            <a:pPr lvl="1" algn="just">
              <a:lnSpc>
                <a:spcPct val="110000"/>
              </a:lnSpc>
              <a:buFont typeface="Wingdings 3" panose="05040102010807070707" pitchFamily="18" charset="2"/>
              <a:buChar char=""/>
            </a:pPr>
            <a:r>
              <a:rPr lang="en-US" sz="1500" dirty="0">
                <a:solidFill>
                  <a:schemeClr val="tx1"/>
                </a:solidFill>
              </a:rPr>
              <a:t>Travels processed in INFORMS: Please ensure all Expense Reports (ER) are fully approved at the Department Level, and their related supporting documentation is attached to the request.</a:t>
            </a:r>
          </a:p>
          <a:p>
            <a:pPr lvl="1" algn="just">
              <a:lnSpc>
                <a:spcPct val="110000"/>
              </a:lnSpc>
              <a:buFont typeface="Wingdings 3" panose="05040102010807070707" pitchFamily="18" charset="2"/>
              <a:buChar char=""/>
            </a:pPr>
            <a:endParaRPr lang="en-US" sz="1500" dirty="0">
              <a:solidFill>
                <a:schemeClr val="tx1"/>
              </a:solidFill>
            </a:endParaRPr>
          </a:p>
          <a:p>
            <a:pPr lvl="1" algn="just">
              <a:lnSpc>
                <a:spcPct val="110000"/>
              </a:lnSpc>
              <a:buFont typeface="Wingdings 3" panose="05040102010807070707" pitchFamily="18" charset="2"/>
              <a:buChar char=""/>
            </a:pPr>
            <a:r>
              <a:rPr lang="en-US" sz="1500" dirty="0">
                <a:solidFill>
                  <a:schemeClr val="tx1"/>
                </a:solidFill>
              </a:rPr>
              <a:t>We will be sending email reminders by department of pending close-outs by traveler.</a:t>
            </a:r>
          </a:p>
          <a:p>
            <a:pPr marL="393192" lvl="1" indent="0" algn="just" eaLnBrk="1" hangingPunct="1">
              <a:lnSpc>
                <a:spcPct val="110000"/>
              </a:lnSpc>
              <a:buNone/>
            </a:pPr>
            <a:endParaRPr lang="en-US" sz="1300" dirty="0"/>
          </a:p>
          <a:p>
            <a:pPr lvl="1" algn="just" eaLnBrk="1" hangingPunct="1">
              <a:lnSpc>
                <a:spcPct val="110000"/>
              </a:lnSpc>
              <a:buClr>
                <a:srgbClr val="FF3300"/>
              </a:buClr>
              <a:buFontTx/>
              <a:buNone/>
            </a:pPr>
            <a:endParaRPr lang="en-US" sz="2000" b="1" dirty="0"/>
          </a:p>
        </p:txBody>
      </p:sp>
      <p:sp>
        <p:nvSpPr>
          <p:cNvPr id="2" name="Title 4">
            <a:extLst>
              <a:ext uri="{FF2B5EF4-FFF2-40B4-BE49-F238E27FC236}">
                <a16:creationId xmlns:a16="http://schemas.microsoft.com/office/drawing/2014/main" id="{4369322E-B51E-8E1C-1F00-BB4B0C14E01F}"/>
              </a:ext>
            </a:extLst>
          </p:cNvPr>
          <p:cNvSpPr txBox="1">
            <a:spLocks/>
          </p:cNvSpPr>
          <p:nvPr/>
        </p:nvSpPr>
        <p:spPr>
          <a:xfrm>
            <a:off x="0" y="228315"/>
            <a:ext cx="91440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3000" dirty="0"/>
              <a:t>Travel – Important Dates</a:t>
            </a:r>
          </a:p>
        </p:txBody>
      </p:sp>
    </p:spTree>
    <p:extLst>
      <p:ext uri="{BB962C8B-B14F-4D97-AF65-F5344CB8AC3E}">
        <p14:creationId xmlns:p14="http://schemas.microsoft.com/office/powerpoint/2010/main" val="107089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fade">
                                      <p:cBhvr>
                                        <p:cTn id="7" dur="1000">
                                          <p:stCondLst>
                                            <p:cond delay="0"/>
                                          </p:stCondLst>
                                        </p:cTn>
                                        <p:tgtEl>
                                          <p:spTgt spid="9216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65">
                                            <p:txEl>
                                              <p:pRg st="2" end="2"/>
                                            </p:txEl>
                                          </p:spTgt>
                                        </p:tgtEl>
                                        <p:attrNameLst>
                                          <p:attrName>style.visibility</p:attrName>
                                        </p:attrNameLst>
                                      </p:cBhvr>
                                      <p:to>
                                        <p:strVal val="visible"/>
                                      </p:to>
                                    </p:set>
                                    <p:animEffect transition="in" filter="fade">
                                      <p:cBhvr>
                                        <p:cTn id="10" dur="1000">
                                          <p:stCondLst>
                                            <p:cond delay="0"/>
                                          </p:stCondLst>
                                        </p:cTn>
                                        <p:tgtEl>
                                          <p:spTgt spid="9216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2165">
                                            <p:txEl>
                                              <p:pRg st="4" end="4"/>
                                            </p:txEl>
                                          </p:spTgt>
                                        </p:tgtEl>
                                        <p:attrNameLst>
                                          <p:attrName>style.visibility</p:attrName>
                                        </p:attrNameLst>
                                      </p:cBhvr>
                                      <p:to>
                                        <p:strVal val="visible"/>
                                      </p:to>
                                    </p:set>
                                    <p:animEffect transition="in" filter="fade">
                                      <p:cBhvr>
                                        <p:cTn id="13" dur="1000">
                                          <p:stCondLst>
                                            <p:cond delay="0"/>
                                          </p:stCondLst>
                                        </p:cTn>
                                        <p:tgtEl>
                                          <p:spTgt spid="92165">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2165">
                                            <p:txEl>
                                              <p:pRg st="6" end="6"/>
                                            </p:txEl>
                                          </p:spTgt>
                                        </p:tgtEl>
                                        <p:attrNameLst>
                                          <p:attrName>style.visibility</p:attrName>
                                        </p:attrNameLst>
                                      </p:cBhvr>
                                      <p:to>
                                        <p:strVal val="visible"/>
                                      </p:to>
                                    </p:set>
                                    <p:animEffect transition="in" filter="fade">
                                      <p:cBhvr>
                                        <p:cTn id="16" dur="1000">
                                          <p:stCondLst>
                                            <p:cond delay="0"/>
                                          </p:stCondLst>
                                        </p:cTn>
                                        <p:tgtEl>
                                          <p:spTgt spid="9216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lang="en-US" sz="1900" dirty="0">
              <a:latin typeface="+mn-lt"/>
            </a:endParaRPr>
          </a:p>
        </p:txBody>
      </p:sp>
      <p:sp>
        <p:nvSpPr>
          <p:cNvPr id="2" name="Content Placeholder 1"/>
          <p:cNvSpPr>
            <a:spLocks noGrp="1"/>
          </p:cNvSpPr>
          <p:nvPr>
            <p:ph idx="4294967295"/>
          </p:nvPr>
        </p:nvSpPr>
        <p:spPr>
          <a:xfrm>
            <a:off x="691272" y="1828800"/>
            <a:ext cx="8229600" cy="4525962"/>
          </a:xfrm>
        </p:spPr>
        <p:txBody>
          <a:bodyPr>
            <a:normAutofit fontScale="85000" lnSpcReduction="20000"/>
          </a:bodyPr>
          <a:lstStyle/>
          <a:p>
            <a:pPr algn="just">
              <a:buFont typeface="Wingdings 3" panose="05040102010807070707" pitchFamily="18" charset="2"/>
              <a:buChar char=""/>
            </a:pPr>
            <a:r>
              <a:rPr lang="en-US" sz="1800" u="sng" dirty="0">
                <a:solidFill>
                  <a:schemeClr val="tx1"/>
                </a:solidFill>
              </a:rPr>
              <a:t>Cash Advances: </a:t>
            </a:r>
            <a:r>
              <a:rPr lang="en-US" sz="1800" dirty="0">
                <a:solidFill>
                  <a:schemeClr val="tx1"/>
                </a:solidFill>
              </a:rPr>
              <a:t>A comment </a:t>
            </a:r>
            <a:r>
              <a:rPr lang="en-US" sz="1800" u="sng" dirty="0">
                <a:solidFill>
                  <a:schemeClr val="tx1"/>
                </a:solidFill>
              </a:rPr>
              <a:t>MUST</a:t>
            </a:r>
            <a:r>
              <a:rPr lang="en-US" sz="1800" dirty="0">
                <a:solidFill>
                  <a:schemeClr val="tx1"/>
                </a:solidFill>
              </a:rPr>
              <a:t> be added to the Travel Authorization.</a:t>
            </a:r>
          </a:p>
          <a:p>
            <a:pPr algn="just">
              <a:buFont typeface="Wingdings 3" panose="05040102010807070707" pitchFamily="18" charset="2"/>
              <a:buChar char=""/>
            </a:pPr>
            <a:endParaRPr lang="en-US" sz="1200" dirty="0">
              <a:solidFill>
                <a:schemeClr val="tx1"/>
              </a:solidFill>
            </a:endParaRPr>
          </a:p>
          <a:p>
            <a:pPr algn="just">
              <a:buFont typeface="Wingdings 3" panose="05040102010807070707" pitchFamily="18" charset="2"/>
              <a:buChar char=""/>
            </a:pPr>
            <a:r>
              <a:rPr lang="en-US" sz="1800" u="sng" dirty="0"/>
              <a:t>Conference hotel exceeding the daily maximum </a:t>
            </a:r>
            <a:r>
              <a:rPr lang="en-US" sz="1800" dirty="0"/>
              <a:t>– The allowable lodging rate may be exceeded if proof of </a:t>
            </a:r>
            <a:r>
              <a:rPr lang="en-US" sz="1800" dirty="0">
                <a:solidFill>
                  <a:schemeClr val="tx1"/>
                </a:solidFill>
              </a:rPr>
              <a:t>conference hotel location is attached to the travel request. If lodging is not at a conference hotel and exceeds the maximum allowable rate, a justification memo from the Department Director/designee needs to be attached to the travel documents stating why it is in the best interest of the County to pay for the traveler to stay at the selected hotel</a:t>
            </a:r>
            <a:r>
              <a:rPr lang="en-US" sz="1800" dirty="0"/>
              <a:t>.</a:t>
            </a:r>
          </a:p>
          <a:p>
            <a:pPr algn="just">
              <a:buFont typeface="Wingdings 3" panose="05040102010807070707" pitchFamily="18" charset="2"/>
              <a:buChar char=""/>
            </a:pPr>
            <a:endParaRPr lang="en-US" sz="1200" dirty="0"/>
          </a:p>
          <a:p>
            <a:pPr algn="just">
              <a:buFont typeface="Wingdings 3" panose="05040102010807070707" pitchFamily="18" charset="2"/>
              <a:buChar char=""/>
            </a:pPr>
            <a:r>
              <a:rPr lang="en-US" sz="1800" u="sng" dirty="0"/>
              <a:t>Definition of MDC Immediate Vicinity </a:t>
            </a:r>
            <a:r>
              <a:rPr lang="en-US" sz="1800" dirty="0"/>
              <a:t>- Lodging expense reimbursements are not provided for travel within the immediate vicinity of Miami Dade</a:t>
            </a:r>
            <a:r>
              <a:rPr lang="en-US" sz="1800" dirty="0">
                <a:solidFill>
                  <a:schemeClr val="tx1"/>
                </a:solidFill>
              </a:rPr>
              <a:t> County, defined as the area between West Palm Beach and Marathon Key. </a:t>
            </a:r>
          </a:p>
          <a:p>
            <a:pPr algn="just">
              <a:buFont typeface="Wingdings 3" panose="05040102010807070707" pitchFamily="18" charset="2"/>
              <a:buChar char=""/>
            </a:pPr>
            <a:endParaRPr lang="en-US" sz="1200" dirty="0">
              <a:solidFill>
                <a:schemeClr val="tx1"/>
              </a:solidFill>
            </a:endParaRPr>
          </a:p>
          <a:p>
            <a:pPr algn="just">
              <a:buFont typeface="Wingdings 3" panose="05040102010807070707" pitchFamily="18" charset="2"/>
              <a:buChar char=""/>
            </a:pPr>
            <a:r>
              <a:rPr lang="en-US" sz="1800" u="sng" dirty="0">
                <a:solidFill>
                  <a:schemeClr val="tx1"/>
                </a:solidFill>
              </a:rPr>
              <a:t>Approvals </a:t>
            </a:r>
            <a:r>
              <a:rPr lang="en-US" sz="1800" dirty="0">
                <a:solidFill>
                  <a:schemeClr val="tx1"/>
                </a:solidFill>
              </a:rPr>
              <a:t>– Travel requests are now approved electronically through INFORMS. Departments must complete and submit a security form every time their security access needs to be updated. Travel documents are no longer routed to OMB Budget Analysts. They are systematically budget checked. </a:t>
            </a:r>
          </a:p>
          <a:p>
            <a:pPr algn="just">
              <a:buFont typeface="Wingdings 3" panose="05040102010807070707" pitchFamily="18" charset="2"/>
              <a:buChar char=""/>
            </a:pPr>
            <a:endParaRPr lang="en-US" sz="1200" dirty="0">
              <a:solidFill>
                <a:schemeClr val="tx1"/>
              </a:solidFill>
            </a:endParaRPr>
          </a:p>
          <a:p>
            <a:pPr algn="just">
              <a:buFont typeface="Wingdings 3" panose="05040102010807070707" pitchFamily="18" charset="2"/>
              <a:buChar char=""/>
            </a:pPr>
            <a:r>
              <a:rPr lang="en-US" sz="1800" u="sng" dirty="0">
                <a:solidFill>
                  <a:schemeClr val="tx1"/>
                </a:solidFill>
              </a:rPr>
              <a:t>Approval &amp; Submittal </a:t>
            </a:r>
            <a:r>
              <a:rPr lang="en-US" sz="1800" dirty="0">
                <a:solidFill>
                  <a:schemeClr val="tx1"/>
                </a:solidFill>
              </a:rPr>
              <a:t>-Travel Authorizations must be approved before the travel occurs and/or charges are incurred on the County’s Travel Card. </a:t>
            </a:r>
          </a:p>
          <a:p>
            <a:pPr>
              <a:buFont typeface="Arial" panose="020B0604020202020204" pitchFamily="34" charset="0"/>
              <a:buChar char="•"/>
            </a:pPr>
            <a:endParaRPr lang="en-US" sz="1800" dirty="0"/>
          </a:p>
          <a:p>
            <a:endParaRPr lang="en-US" dirty="0"/>
          </a:p>
        </p:txBody>
      </p:sp>
      <p:sp>
        <p:nvSpPr>
          <p:cNvPr id="6" name="Title 4">
            <a:extLst>
              <a:ext uri="{FF2B5EF4-FFF2-40B4-BE49-F238E27FC236}">
                <a16:creationId xmlns:a16="http://schemas.microsoft.com/office/drawing/2014/main" id="{82F2F5EF-4397-A49C-72E6-1A322F70ACA0}"/>
              </a:ext>
            </a:extLst>
          </p:cNvPr>
          <p:cNvSpPr txBox="1">
            <a:spLocks/>
          </p:cNvSpPr>
          <p:nvPr/>
        </p:nvSpPr>
        <p:spPr>
          <a:xfrm>
            <a:off x="0" y="216283"/>
            <a:ext cx="91440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3000" dirty="0"/>
              <a:t>Travel Policy &amp; Procedures </a:t>
            </a:r>
            <a:br>
              <a:rPr lang="en-US" sz="3200" dirty="0"/>
            </a:br>
            <a:r>
              <a:rPr lang="en-US" sz="3200" dirty="0"/>
              <a:t> </a:t>
            </a:r>
            <a:r>
              <a:rPr lang="en-US" sz="2800" dirty="0"/>
              <a:t>Key Reminders</a:t>
            </a:r>
          </a:p>
        </p:txBody>
      </p:sp>
    </p:spTree>
    <p:extLst>
      <p:ext uri="{BB962C8B-B14F-4D97-AF65-F5344CB8AC3E}">
        <p14:creationId xmlns:p14="http://schemas.microsoft.com/office/powerpoint/2010/main" val="1420874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lang="en-US" sz="1900" dirty="0">
              <a:latin typeface="+mn-lt"/>
            </a:endParaRPr>
          </a:p>
        </p:txBody>
      </p:sp>
      <p:sp>
        <p:nvSpPr>
          <p:cNvPr id="2" name="Content Placeholder 1"/>
          <p:cNvSpPr>
            <a:spLocks noGrp="1"/>
          </p:cNvSpPr>
          <p:nvPr>
            <p:ph idx="4294967295"/>
          </p:nvPr>
        </p:nvSpPr>
        <p:spPr>
          <a:xfrm>
            <a:off x="838200" y="1379336"/>
            <a:ext cx="8229600" cy="4945264"/>
          </a:xfrm>
        </p:spPr>
        <p:txBody>
          <a:bodyPr>
            <a:normAutofit fontScale="85000" lnSpcReduction="20000"/>
          </a:bodyPr>
          <a:lstStyle/>
          <a:p>
            <a:pPr>
              <a:buFont typeface="Wingdings 3" panose="05040102010807070707" pitchFamily="18" charset="2"/>
              <a:buChar char=""/>
            </a:pPr>
            <a:endParaRPr lang="en-US" sz="1800" dirty="0"/>
          </a:p>
          <a:p>
            <a:pPr>
              <a:buFont typeface="Wingdings 3" panose="05040102010807070707" pitchFamily="18" charset="2"/>
              <a:buChar char=""/>
            </a:pPr>
            <a:r>
              <a:rPr lang="en-US" sz="1800" u="sng" dirty="0"/>
              <a:t>Travel agent fees </a:t>
            </a:r>
            <a:r>
              <a:rPr lang="en-US" sz="1800" dirty="0"/>
              <a:t> - are NOT reimbursable expenses (except in extreme and unusual cases, which must be accompanied by a memo signed by the Department Director stating the savings and benefits to the County)</a:t>
            </a:r>
          </a:p>
          <a:p>
            <a:pPr>
              <a:buFont typeface="Wingdings 3" panose="05040102010807070707" pitchFamily="18" charset="2"/>
              <a:buChar char=""/>
            </a:pPr>
            <a:endParaRPr lang="en-US" sz="1200" dirty="0"/>
          </a:p>
          <a:p>
            <a:pPr>
              <a:buFont typeface="Wingdings 3" panose="05040102010807070707" pitchFamily="18" charset="2"/>
              <a:buChar char=""/>
            </a:pPr>
            <a:r>
              <a:rPr lang="en-US" sz="1800" dirty="0"/>
              <a:t>All Authorization forms initiated in INFORMS must include </a:t>
            </a:r>
            <a:r>
              <a:rPr lang="en-US" sz="1800" u="sng" dirty="0"/>
              <a:t>proof of three airfare quotes </a:t>
            </a:r>
            <a:r>
              <a:rPr lang="en-US" sz="1800" dirty="0"/>
              <a:t>demonstrating that the most economical fare was purchased.</a:t>
            </a:r>
          </a:p>
          <a:p>
            <a:pPr>
              <a:buFont typeface="Wingdings 3" panose="05040102010807070707" pitchFamily="18" charset="2"/>
              <a:buChar char=""/>
            </a:pPr>
            <a:endParaRPr lang="en-US" sz="1300" dirty="0"/>
          </a:p>
          <a:p>
            <a:pPr>
              <a:buFont typeface="Wingdings 3" panose="05040102010807070707" pitchFamily="18" charset="2"/>
              <a:buChar char=""/>
            </a:pPr>
            <a:r>
              <a:rPr lang="en-US" sz="1800" dirty="0"/>
              <a:t>Purchase of the </a:t>
            </a:r>
            <a:r>
              <a:rPr lang="en-US" sz="1800" u="sng" dirty="0"/>
              <a:t>Collision Damage Waiver insurance </a:t>
            </a:r>
            <a:r>
              <a:rPr lang="en-US" sz="1800" dirty="0"/>
              <a:t>is required on rental vehicles.</a:t>
            </a:r>
          </a:p>
          <a:p>
            <a:pPr>
              <a:buFont typeface="Wingdings 3" panose="05040102010807070707" pitchFamily="18" charset="2"/>
              <a:buChar char=""/>
            </a:pPr>
            <a:endParaRPr lang="en-US" sz="1400" dirty="0"/>
          </a:p>
          <a:p>
            <a:pPr>
              <a:buFont typeface="Wingdings 3" panose="05040102010807070707" pitchFamily="18" charset="2"/>
              <a:buChar char=""/>
            </a:pPr>
            <a:r>
              <a:rPr lang="en-US" sz="1800" u="sng" dirty="0"/>
              <a:t>Travel expenditures not allowed, include but are not limited to </a:t>
            </a:r>
            <a:r>
              <a:rPr lang="en-US" sz="1800" dirty="0"/>
              <a:t>- seat upgrades and/or seat reservations, airline upgrades, tips, porter charges, valet parking, etc. (Refer to pg. 46 of the Travel Policy and Procedures for further guidance)</a:t>
            </a:r>
          </a:p>
          <a:p>
            <a:pPr marL="281178" indent="-171450">
              <a:buFont typeface="Wingdings 3" panose="05040102010807070707" pitchFamily="18" charset="2"/>
              <a:buChar char=""/>
            </a:pPr>
            <a:endParaRPr lang="en-US" sz="1200" dirty="0">
              <a:solidFill>
                <a:srgbClr val="FF0000"/>
              </a:solidFill>
            </a:endParaRPr>
          </a:p>
          <a:p>
            <a:pPr>
              <a:buFont typeface="Wingdings 3" panose="05040102010807070707" pitchFamily="18" charset="2"/>
              <a:buChar char=""/>
            </a:pPr>
            <a:r>
              <a:rPr lang="en-US" sz="1800" dirty="0"/>
              <a:t>For travel related inquiry/request, email </a:t>
            </a:r>
            <a:r>
              <a:rPr lang="en-US" sz="1800" dirty="0">
                <a:solidFill>
                  <a:schemeClr val="tx1"/>
                </a:solidFill>
              </a:rPr>
              <a:t>(FIN) Travel Group.</a:t>
            </a:r>
          </a:p>
          <a:p>
            <a:pPr>
              <a:buFont typeface="Wingdings 3" panose="05040102010807070707" pitchFamily="18" charset="2"/>
              <a:buChar char=""/>
            </a:pPr>
            <a:endParaRPr lang="en-US" sz="1800" dirty="0">
              <a:solidFill>
                <a:schemeClr val="tx1"/>
              </a:solidFill>
            </a:endParaRPr>
          </a:p>
          <a:p>
            <a:pPr>
              <a:buFont typeface="Wingdings 3" panose="05040102010807070707" pitchFamily="18" charset="2"/>
              <a:buChar char=""/>
            </a:pPr>
            <a:r>
              <a:rPr lang="en-US" sz="1800" dirty="0"/>
              <a:t>It is the traveler’s and the department travel liaison’s responsibility to keep track of the approval flow of Travel Authorizations in INFORMS to ensure that the Travel Authorization is fully approved prior to the travel date. Travelers who travel without a proper approval are in violation of the County Travel Policy.</a:t>
            </a:r>
          </a:p>
          <a:p>
            <a:pPr>
              <a:buFont typeface="Wingdings 3" panose="05040102010807070707" pitchFamily="18" charset="2"/>
              <a:buChar char=""/>
            </a:pPr>
            <a:endParaRPr lang="en-US" sz="1800" dirty="0">
              <a:solidFill>
                <a:schemeClr val="tx1"/>
              </a:solidFill>
            </a:endParaRPr>
          </a:p>
          <a:p>
            <a:pPr marL="395478" indent="-285750">
              <a:buFont typeface="Arial" panose="020B0604020202020204" pitchFamily="34" charset="0"/>
              <a:buChar char="•"/>
            </a:pPr>
            <a:endParaRPr lang="en-US" sz="1200" dirty="0">
              <a:solidFill>
                <a:srgbClr val="FF0000"/>
              </a:solidFill>
            </a:endParaRPr>
          </a:p>
          <a:p>
            <a:pPr marL="395478" indent="-285750"/>
            <a:endParaRPr lang="en-US" sz="1800" dirty="0"/>
          </a:p>
          <a:p>
            <a:endParaRPr lang="en-US" sz="1800" dirty="0"/>
          </a:p>
          <a:p>
            <a:endParaRPr lang="en-US" sz="1800" dirty="0"/>
          </a:p>
          <a:p>
            <a:endParaRPr lang="en-US" dirty="0"/>
          </a:p>
        </p:txBody>
      </p:sp>
      <p:sp>
        <p:nvSpPr>
          <p:cNvPr id="6" name="Title 4">
            <a:extLst>
              <a:ext uri="{FF2B5EF4-FFF2-40B4-BE49-F238E27FC236}">
                <a16:creationId xmlns:a16="http://schemas.microsoft.com/office/drawing/2014/main" id="{8DE43A36-141D-30E5-162D-47F9D56EBDF0}"/>
              </a:ext>
            </a:extLst>
          </p:cNvPr>
          <p:cNvSpPr txBox="1">
            <a:spLocks/>
          </p:cNvSpPr>
          <p:nvPr/>
        </p:nvSpPr>
        <p:spPr>
          <a:xfrm>
            <a:off x="0" y="216283"/>
            <a:ext cx="91440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3000" dirty="0"/>
              <a:t>Travel Policy &amp; Procedures </a:t>
            </a:r>
            <a:br>
              <a:rPr lang="en-US" sz="3200" dirty="0"/>
            </a:br>
            <a:r>
              <a:rPr lang="en-US" sz="3200" dirty="0"/>
              <a:t> </a:t>
            </a:r>
            <a:r>
              <a:rPr lang="en-US" sz="2800" dirty="0"/>
              <a:t>Key Reminders</a:t>
            </a:r>
          </a:p>
        </p:txBody>
      </p:sp>
    </p:spTree>
    <p:extLst>
      <p:ext uri="{BB962C8B-B14F-4D97-AF65-F5344CB8AC3E}">
        <p14:creationId xmlns:p14="http://schemas.microsoft.com/office/powerpoint/2010/main" val="56698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lang="en-US" sz="1900" dirty="0">
              <a:latin typeface="+mn-lt"/>
            </a:endParaRPr>
          </a:p>
        </p:txBody>
      </p:sp>
      <p:sp>
        <p:nvSpPr>
          <p:cNvPr id="2" name="Content Placeholder 1"/>
          <p:cNvSpPr>
            <a:spLocks noGrp="1"/>
          </p:cNvSpPr>
          <p:nvPr>
            <p:ph idx="4294967295"/>
          </p:nvPr>
        </p:nvSpPr>
        <p:spPr>
          <a:xfrm>
            <a:off x="762000" y="1429670"/>
            <a:ext cx="8229600" cy="4330700"/>
          </a:xfrm>
        </p:spPr>
        <p:txBody>
          <a:bodyPr>
            <a:normAutofit/>
          </a:bodyPr>
          <a:lstStyle/>
          <a:p>
            <a:pPr>
              <a:buFont typeface="Arial" panose="020B0604020202020204" pitchFamily="34" charset="0"/>
              <a:buChar char="•"/>
            </a:pPr>
            <a:endParaRPr lang="en-US" sz="1800" dirty="0">
              <a:solidFill>
                <a:srgbClr val="FF0000"/>
              </a:solidFill>
            </a:endParaRPr>
          </a:p>
          <a:p>
            <a:pPr>
              <a:buFont typeface="Wingdings 3" panose="05040102010807070707" pitchFamily="18" charset="2"/>
              <a:buChar char=""/>
            </a:pPr>
            <a:r>
              <a:rPr lang="en-US" sz="1400" dirty="0">
                <a:solidFill>
                  <a:schemeClr val="tx1"/>
                </a:solidFill>
              </a:rPr>
              <a:t>System errors. Report ALL errors you encounter through a remedy ticket.</a:t>
            </a:r>
          </a:p>
          <a:p>
            <a:pPr>
              <a:buFont typeface="Wingdings 3" panose="05040102010807070707" pitchFamily="18" charset="2"/>
              <a:buChar char=""/>
            </a:pPr>
            <a:endParaRPr lang="en-US" sz="1000" dirty="0">
              <a:solidFill>
                <a:schemeClr val="tx1"/>
              </a:solidFill>
            </a:endParaRPr>
          </a:p>
          <a:p>
            <a:pPr>
              <a:buFont typeface="Wingdings 3" panose="05040102010807070707" pitchFamily="18" charset="2"/>
              <a:buChar char=""/>
            </a:pPr>
            <a:r>
              <a:rPr lang="en-US" sz="1400" dirty="0">
                <a:solidFill>
                  <a:schemeClr val="tx1"/>
                </a:solidFill>
              </a:rPr>
              <a:t>INFORMS Pre-paid expense definition: Expenses paid with County funds. Expenses paid by the traveler are NOT pre-paid expenses. They should be coded as ‘check’ and are considered for calculating travel advances. </a:t>
            </a:r>
          </a:p>
          <a:p>
            <a:pPr>
              <a:buFont typeface="Wingdings 3" panose="05040102010807070707" pitchFamily="18" charset="2"/>
              <a:buChar char=""/>
            </a:pPr>
            <a:endParaRPr lang="en-US" sz="1400" dirty="0"/>
          </a:p>
          <a:p>
            <a:pPr>
              <a:buFont typeface="Wingdings 3" panose="05040102010807070707" pitchFamily="18" charset="2"/>
              <a:buChar char=""/>
            </a:pPr>
            <a:r>
              <a:rPr lang="en-US" sz="1400" dirty="0"/>
              <a:t>Recommendation: designate a limited group individuals at the department level to </a:t>
            </a:r>
            <a:r>
              <a:rPr lang="en-US" sz="1400" u="sng" dirty="0"/>
              <a:t>specialize</a:t>
            </a:r>
            <a:r>
              <a:rPr lang="en-US" sz="1400" dirty="0"/>
              <a:t> in preparing travels in accordance with the MDC Travel Policy. </a:t>
            </a:r>
          </a:p>
          <a:p>
            <a:pPr>
              <a:buFont typeface="Wingdings 3" panose="05040102010807070707" pitchFamily="18" charset="2"/>
              <a:buChar char=""/>
            </a:pPr>
            <a:endParaRPr lang="en-US" sz="1400" dirty="0"/>
          </a:p>
          <a:p>
            <a:pPr>
              <a:buFont typeface="Wingdings 3" panose="05040102010807070707" pitchFamily="18" charset="2"/>
              <a:buChar char=""/>
            </a:pPr>
            <a:r>
              <a:rPr lang="en-US" sz="1400" dirty="0"/>
              <a:t>To reduce the number of errors: </a:t>
            </a:r>
            <a:r>
              <a:rPr lang="en-US" sz="1400" dirty="0">
                <a:solidFill>
                  <a:schemeClr val="tx1"/>
                </a:solidFill>
              </a:rPr>
              <a:t>train your staff by reviewing the resources available online, and guidance provided by central finance. </a:t>
            </a:r>
            <a:endParaRPr lang="en-US" sz="1400" strike="sngStrike" dirty="0">
              <a:solidFill>
                <a:schemeClr val="tx1"/>
              </a:solidFill>
            </a:endParaRPr>
          </a:p>
          <a:p>
            <a:pPr marL="395478" indent="-285750">
              <a:buFont typeface="Wingdings 3" panose="05040102010807070707" pitchFamily="18" charset="2"/>
              <a:buChar char=""/>
            </a:pPr>
            <a:endParaRPr lang="en-US" sz="1400" dirty="0"/>
          </a:p>
          <a:p>
            <a:pPr>
              <a:buFont typeface="Wingdings 3" panose="05040102010807070707" pitchFamily="18" charset="2"/>
              <a:buChar char=""/>
            </a:pPr>
            <a:r>
              <a:rPr lang="en-US" sz="1400" dirty="0"/>
              <a:t>Travel Policy and Procedures can be found at: </a:t>
            </a:r>
            <a:r>
              <a:rPr lang="en-US" sz="1400" u="sng" dirty="0">
                <a:solidFill>
                  <a:schemeClr val="accent1"/>
                </a:solidFill>
                <a:hlinkClick r:id="rId2">
                  <a:extLst>
                    <a:ext uri="{A12FA001-AC4F-418D-AE19-62706E023703}">
                      <ahyp:hlinkClr xmlns:ahyp="http://schemas.microsoft.com/office/drawing/2018/hyperlinkcolor" val="tx"/>
                    </a:ext>
                  </a:extLst>
                </a:hlinkClick>
              </a:rPr>
              <a:t>http://intra.miamidade.gov/managementandbudget/procedures.asp</a:t>
            </a:r>
            <a:r>
              <a:rPr lang="en-US" sz="1400" dirty="0">
                <a:solidFill>
                  <a:schemeClr val="accent1"/>
                </a:solidFill>
              </a:rPr>
              <a:t>  </a:t>
            </a:r>
          </a:p>
          <a:p>
            <a:pPr>
              <a:buFont typeface="Arial" panose="020B0604020202020204" pitchFamily="34" charset="0"/>
              <a:buChar char="•"/>
            </a:pPr>
            <a:endParaRPr lang="en-US" sz="1800" dirty="0"/>
          </a:p>
          <a:p>
            <a:endParaRPr lang="en-US" sz="1800" dirty="0"/>
          </a:p>
          <a:p>
            <a:endParaRPr lang="en-US" dirty="0"/>
          </a:p>
        </p:txBody>
      </p:sp>
      <p:sp>
        <p:nvSpPr>
          <p:cNvPr id="6" name="Title 4">
            <a:extLst>
              <a:ext uri="{FF2B5EF4-FFF2-40B4-BE49-F238E27FC236}">
                <a16:creationId xmlns:a16="http://schemas.microsoft.com/office/drawing/2014/main" id="{CDF59869-277F-50AA-4788-25F80FCBA00E}"/>
              </a:ext>
            </a:extLst>
          </p:cNvPr>
          <p:cNvSpPr txBox="1">
            <a:spLocks/>
          </p:cNvSpPr>
          <p:nvPr/>
        </p:nvSpPr>
        <p:spPr>
          <a:xfrm>
            <a:off x="0" y="274638"/>
            <a:ext cx="91440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3000" dirty="0"/>
              <a:t>Travel Policy &amp; Procedures </a:t>
            </a:r>
            <a:br>
              <a:rPr lang="en-US" sz="3200" dirty="0"/>
            </a:br>
            <a:r>
              <a:rPr lang="en-US" sz="3200" dirty="0"/>
              <a:t> </a:t>
            </a:r>
            <a:r>
              <a:rPr lang="en-US" sz="2800" dirty="0"/>
              <a:t>Issues Delaying the Travel Process</a:t>
            </a:r>
          </a:p>
        </p:txBody>
      </p:sp>
    </p:spTree>
    <p:extLst>
      <p:ext uri="{BB962C8B-B14F-4D97-AF65-F5344CB8AC3E}">
        <p14:creationId xmlns:p14="http://schemas.microsoft.com/office/powerpoint/2010/main" val="32071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nSpc>
                <a:spcPct val="90000"/>
              </a:lnSpc>
              <a:spcAft>
                <a:spcPts val="600"/>
              </a:spcAft>
              <a:defRPr/>
            </a:pPr>
            <a:fld id="{492661EC-E0B5-4F40-B7D9-EFB197B3666C}" type="slidenum">
              <a:rPr lang="en-US" sz="1900">
                <a:latin typeface="+mn-lt"/>
              </a:rPr>
              <a:pPr>
                <a:lnSpc>
                  <a:spcPct val="90000"/>
                </a:lnSpc>
                <a:spcAft>
                  <a:spcPts val="600"/>
                </a:spcAft>
                <a:defRPr/>
              </a:pPr>
              <a:t>3</a:t>
            </a:fld>
            <a:endParaRPr lang="en-US" sz="1900" dirty="0">
              <a:latin typeface="+mn-lt"/>
            </a:endParaRPr>
          </a:p>
        </p:txBody>
      </p:sp>
      <p:sp>
        <p:nvSpPr>
          <p:cNvPr id="2" name="Content Placeholder 1"/>
          <p:cNvSpPr>
            <a:spLocks noGrp="1"/>
          </p:cNvSpPr>
          <p:nvPr>
            <p:ph idx="4294967295"/>
          </p:nvPr>
        </p:nvSpPr>
        <p:spPr>
          <a:xfrm>
            <a:off x="1295400" y="1981200"/>
            <a:ext cx="6934200" cy="3810000"/>
          </a:xfrm>
        </p:spPr>
        <p:txBody>
          <a:bodyPr>
            <a:normAutofit fontScale="32500" lnSpcReduction="20000"/>
          </a:bodyPr>
          <a:lstStyle/>
          <a:p>
            <a:pPr marL="109728" indent="0">
              <a:buNone/>
            </a:pPr>
            <a:endParaRPr lang="en-US" dirty="0"/>
          </a:p>
          <a:p>
            <a:pPr marL="109728" indent="0">
              <a:buNone/>
            </a:pPr>
            <a:endParaRPr lang="en-US" sz="2400" dirty="0"/>
          </a:p>
          <a:p>
            <a:r>
              <a:rPr lang="en-US" sz="3300" dirty="0"/>
              <a:t>Welcome</a:t>
            </a:r>
          </a:p>
          <a:p>
            <a:endParaRPr lang="en-US" sz="3300" dirty="0"/>
          </a:p>
          <a:p>
            <a:r>
              <a:rPr lang="en-US" sz="3300" dirty="0"/>
              <a:t>Please submit all questions through the Teams chat so they can be compiled and distributed to all attendees.</a:t>
            </a:r>
          </a:p>
          <a:p>
            <a:pPr marL="109728" indent="0">
              <a:buNone/>
            </a:pPr>
            <a:endParaRPr lang="en-US" sz="3300" b="1" dirty="0"/>
          </a:p>
          <a:p>
            <a:r>
              <a:rPr lang="en-US" sz="3300" dirty="0"/>
              <a:t>Temporarily located on 25</a:t>
            </a:r>
            <a:r>
              <a:rPr lang="en-US" sz="3300" baseline="30000" dirty="0"/>
              <a:t>th</a:t>
            </a:r>
            <a:r>
              <a:rPr lang="en-US" sz="3300" dirty="0"/>
              <a:t> floor</a:t>
            </a:r>
          </a:p>
          <a:p>
            <a:pPr marL="109728" indent="0">
              <a:buNone/>
            </a:pPr>
            <a:endParaRPr lang="en-US" sz="3300" dirty="0"/>
          </a:p>
          <a:p>
            <a:r>
              <a:rPr lang="en-US" sz="3300" dirty="0"/>
              <a:t>Official Days for Cashiering Services – TUES &amp; THUR</a:t>
            </a:r>
          </a:p>
          <a:p>
            <a:pPr marL="109728" indent="0">
              <a:buNone/>
            </a:pPr>
            <a:endParaRPr lang="en-US" sz="3300" dirty="0"/>
          </a:p>
          <a:p>
            <a:r>
              <a:rPr lang="en-US" sz="3300" dirty="0"/>
              <a:t>Payment Runs:</a:t>
            </a:r>
          </a:p>
          <a:p>
            <a:pPr marL="109728" indent="0">
              <a:buNone/>
            </a:pPr>
            <a:r>
              <a:rPr lang="en-US" sz="3300" dirty="0"/>
              <a:t>	ACH – MON - FRI</a:t>
            </a:r>
          </a:p>
          <a:p>
            <a:pPr marL="109728" indent="0">
              <a:buNone/>
            </a:pPr>
            <a:r>
              <a:rPr lang="en-US" sz="3300" dirty="0"/>
              <a:t>	CHECKS GOA – TUES &amp; THUR</a:t>
            </a:r>
          </a:p>
          <a:p>
            <a:pPr marL="109728" indent="0">
              <a:buNone/>
            </a:pPr>
            <a:r>
              <a:rPr lang="en-US" sz="3300" dirty="0"/>
              <a:t>	CHECKS SSC – WED</a:t>
            </a:r>
          </a:p>
          <a:p>
            <a:pPr marL="109728" indent="0">
              <a:buNone/>
            </a:pPr>
            <a:r>
              <a:rPr lang="en-US" sz="3300" dirty="0"/>
              <a:t>	TRAVEL ADVANCES &amp; REIMBURSEMENTS - WED</a:t>
            </a:r>
            <a:br>
              <a:rPr lang="en-US" sz="3300" dirty="0"/>
            </a:br>
            <a:br>
              <a:rPr lang="en-US" dirty="0"/>
            </a:br>
            <a:br>
              <a:rPr lang="en-US" dirty="0"/>
            </a:br>
            <a:endParaRPr lang="en-US" dirty="0"/>
          </a:p>
          <a:p>
            <a:pPr marL="109728" indent="0">
              <a:buNone/>
            </a:pPr>
            <a:endParaRPr lang="en-US" dirty="0"/>
          </a:p>
          <a:p>
            <a:endParaRPr lang="en-US" dirty="0"/>
          </a:p>
          <a:p>
            <a:endParaRPr lang="en-US" dirty="0"/>
          </a:p>
          <a:p>
            <a:endParaRPr lang="en-US" dirty="0"/>
          </a:p>
          <a:p>
            <a:pPr marL="109728" indent="0">
              <a:buNone/>
            </a:pPr>
            <a:endParaRPr lang="en-US" dirty="0"/>
          </a:p>
          <a:p>
            <a:pPr lvl="1"/>
            <a:endParaRPr lang="en-US" dirty="0"/>
          </a:p>
          <a:p>
            <a:pPr lvl="1"/>
            <a:endParaRPr lang="en-US" dirty="0"/>
          </a:p>
          <a:p>
            <a:pPr lvl="1"/>
            <a:endParaRPr lang="en-US" dirty="0"/>
          </a:p>
        </p:txBody>
      </p:sp>
      <p:sp>
        <p:nvSpPr>
          <p:cNvPr id="5" name="Title 4"/>
          <p:cNvSpPr>
            <a:spLocks noGrp="1"/>
          </p:cNvSpPr>
          <p:nvPr>
            <p:ph type="title" idx="4294967295"/>
          </p:nvPr>
        </p:nvSpPr>
        <p:spPr>
          <a:xfrm>
            <a:off x="0" y="274638"/>
            <a:ext cx="9144000" cy="1143000"/>
          </a:xfrm>
        </p:spPr>
        <p:txBody>
          <a:bodyPr>
            <a:normAutofit/>
          </a:bodyPr>
          <a:lstStyle/>
          <a:p>
            <a:pPr algn="ctr"/>
            <a:r>
              <a:rPr lang="en-US" sz="3000" dirty="0"/>
              <a:t>Introduction</a:t>
            </a:r>
          </a:p>
        </p:txBody>
      </p:sp>
    </p:spTree>
    <p:extLst>
      <p:ext uri="{BB962C8B-B14F-4D97-AF65-F5344CB8AC3E}">
        <p14:creationId xmlns:p14="http://schemas.microsoft.com/office/powerpoint/2010/main" val="2047058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lang="en-US" sz="1900" dirty="0">
              <a:latin typeface="+mn-lt"/>
            </a:endParaRPr>
          </a:p>
        </p:txBody>
      </p:sp>
      <p:sp>
        <p:nvSpPr>
          <p:cNvPr id="2" name="Content Placeholder 1"/>
          <p:cNvSpPr>
            <a:spLocks noGrp="1"/>
          </p:cNvSpPr>
          <p:nvPr>
            <p:ph idx="4294967295"/>
          </p:nvPr>
        </p:nvSpPr>
        <p:spPr>
          <a:xfrm>
            <a:off x="609600" y="1291012"/>
            <a:ext cx="8229600" cy="639771"/>
          </a:xfrm>
        </p:spPr>
        <p:txBody>
          <a:bodyPr>
            <a:normAutofit/>
          </a:bodyPr>
          <a:lstStyle/>
          <a:p>
            <a:pPr marL="0" indent="0" algn="ctr">
              <a:buNone/>
            </a:pPr>
            <a:r>
              <a:rPr lang="en-US" sz="1800" dirty="0">
                <a:solidFill>
                  <a:schemeClr val="tx1"/>
                </a:solidFill>
              </a:rPr>
              <a:t>Helpful queries available in Query Viewer</a:t>
            </a:r>
          </a:p>
          <a:p>
            <a:endParaRPr lang="en-US" sz="1800" dirty="0"/>
          </a:p>
          <a:p>
            <a:pPr marL="0" indent="0">
              <a:buNone/>
            </a:pPr>
            <a:endParaRPr lang="en-US" sz="1800" dirty="0"/>
          </a:p>
          <a:p>
            <a:endParaRPr lang="en-US" dirty="0"/>
          </a:p>
        </p:txBody>
      </p:sp>
      <p:sp>
        <p:nvSpPr>
          <p:cNvPr id="5" name="Title 4"/>
          <p:cNvSpPr>
            <a:spLocks noGrp="1"/>
          </p:cNvSpPr>
          <p:nvPr>
            <p:ph type="title" idx="4294967295"/>
          </p:nvPr>
        </p:nvSpPr>
        <p:spPr>
          <a:xfrm>
            <a:off x="0" y="198429"/>
            <a:ext cx="9144000" cy="639771"/>
          </a:xfrm>
        </p:spPr>
        <p:txBody>
          <a:bodyPr>
            <a:normAutofit/>
          </a:bodyPr>
          <a:lstStyle/>
          <a:p>
            <a:pPr algn="ctr"/>
            <a:r>
              <a:rPr lang="en-US" sz="3000" dirty="0"/>
              <a:t>Travel &amp; Expenses Module Queries</a:t>
            </a:r>
          </a:p>
        </p:txBody>
      </p:sp>
      <p:pic>
        <p:nvPicPr>
          <p:cNvPr id="7" name="Picture 6">
            <a:extLst>
              <a:ext uri="{FF2B5EF4-FFF2-40B4-BE49-F238E27FC236}">
                <a16:creationId xmlns:a16="http://schemas.microsoft.com/office/drawing/2014/main" id="{BEB16F91-0C3F-40BC-84EE-665661F47BDD}"/>
              </a:ext>
            </a:extLst>
          </p:cNvPr>
          <p:cNvPicPr>
            <a:picLocks noChangeAspect="1"/>
          </p:cNvPicPr>
          <p:nvPr/>
        </p:nvPicPr>
        <p:blipFill>
          <a:blip r:embed="rId2"/>
          <a:stretch>
            <a:fillRect/>
          </a:stretch>
        </p:blipFill>
        <p:spPr>
          <a:xfrm>
            <a:off x="1143000" y="2171322"/>
            <a:ext cx="6961584" cy="504587"/>
          </a:xfrm>
          <a:prstGeom prst="rect">
            <a:avLst/>
          </a:prstGeom>
        </p:spPr>
      </p:pic>
      <p:pic>
        <p:nvPicPr>
          <p:cNvPr id="9" name="Picture 8">
            <a:extLst>
              <a:ext uri="{FF2B5EF4-FFF2-40B4-BE49-F238E27FC236}">
                <a16:creationId xmlns:a16="http://schemas.microsoft.com/office/drawing/2014/main" id="{714AE399-538E-4AAF-AEE4-EA93FBDC7D05}"/>
              </a:ext>
            </a:extLst>
          </p:cNvPr>
          <p:cNvPicPr>
            <a:picLocks noChangeAspect="1"/>
          </p:cNvPicPr>
          <p:nvPr/>
        </p:nvPicPr>
        <p:blipFill>
          <a:blip r:embed="rId3"/>
          <a:stretch>
            <a:fillRect/>
          </a:stretch>
        </p:blipFill>
        <p:spPr>
          <a:xfrm>
            <a:off x="1143000" y="2675909"/>
            <a:ext cx="6961584" cy="2189874"/>
          </a:xfrm>
          <a:prstGeom prst="rect">
            <a:avLst/>
          </a:prstGeom>
        </p:spPr>
      </p:pic>
    </p:spTree>
    <p:extLst>
      <p:ext uri="{BB962C8B-B14F-4D97-AF65-F5344CB8AC3E}">
        <p14:creationId xmlns:p14="http://schemas.microsoft.com/office/powerpoint/2010/main" val="117133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8559AF-0FB8-49FE-AD51-99AFC54660B6}"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lang="en-US" sz="1900" dirty="0">
              <a:latin typeface="+mn-lt"/>
            </a:endParaRPr>
          </a:p>
        </p:txBody>
      </p:sp>
      <p:sp>
        <p:nvSpPr>
          <p:cNvPr id="2" name="Title 1"/>
          <p:cNvSpPr>
            <a:spLocks noGrp="1"/>
          </p:cNvSpPr>
          <p:nvPr>
            <p:ph type="ctrTitle" idx="4294967295"/>
          </p:nvPr>
        </p:nvSpPr>
        <p:spPr>
          <a:xfrm>
            <a:off x="913209" y="2034321"/>
            <a:ext cx="7772400" cy="1830388"/>
          </a:xfrm>
        </p:spPr>
        <p:txBody>
          <a:bodyPr>
            <a:normAutofit fontScale="90000"/>
          </a:bodyPr>
          <a:lstStyle/>
          <a:p>
            <a:br>
              <a:rPr lang="en-US" dirty="0"/>
            </a:br>
            <a:br>
              <a:rPr lang="en-US" dirty="0"/>
            </a:br>
            <a:br>
              <a:rPr lang="en-US" dirty="0"/>
            </a:br>
            <a:r>
              <a:rPr lang="en-US" dirty="0"/>
              <a:t>Purchasing/Travel</a:t>
            </a:r>
            <a:br>
              <a:rPr lang="en-US" dirty="0"/>
            </a:br>
            <a:r>
              <a:rPr lang="en-US" dirty="0"/>
              <a:t>Cards</a:t>
            </a: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rot="382097">
            <a:off x="6390453" y="435898"/>
            <a:ext cx="1198761" cy="1254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4124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FD5D-871D-42D9-97DC-2691F9CC2290}"/>
              </a:ext>
            </a:extLst>
          </p:cNvPr>
          <p:cNvSpPr>
            <a:spLocks noGrp="1"/>
          </p:cNvSpPr>
          <p:nvPr>
            <p:ph type="sldNum" sz="quarter" idx="12"/>
          </p:nvPr>
        </p:nvSpPr>
        <p:spPr/>
        <p:txBody>
          <a:bodyPr/>
          <a:lstStyle/>
          <a:p>
            <a:fld id="{D57F1E4F-1CFF-5643-939E-217C01CDF565}" type="slidenum">
              <a:rPr lang="en-US" sz="1900">
                <a:latin typeface="+mn-lt"/>
              </a:rPr>
              <a:pPr/>
              <a:t>32</a:t>
            </a:fld>
            <a:endParaRPr lang="en-US" sz="1900" dirty="0">
              <a:latin typeface="+mn-lt"/>
            </a:endParaRPr>
          </a:p>
        </p:txBody>
      </p:sp>
      <p:sp>
        <p:nvSpPr>
          <p:cNvPr id="4" name="TextBox 3">
            <a:extLst>
              <a:ext uri="{FF2B5EF4-FFF2-40B4-BE49-F238E27FC236}">
                <a16:creationId xmlns:a16="http://schemas.microsoft.com/office/drawing/2014/main" id="{EFCBBBA8-77E3-454D-94D8-BF26A94D8162}"/>
              </a:ext>
            </a:extLst>
          </p:cNvPr>
          <p:cNvSpPr txBox="1"/>
          <p:nvPr/>
        </p:nvSpPr>
        <p:spPr>
          <a:xfrm>
            <a:off x="0" y="222215"/>
            <a:ext cx="9143999" cy="553998"/>
          </a:xfrm>
          <a:prstGeom prst="rect">
            <a:avLst/>
          </a:prstGeom>
          <a:noFill/>
        </p:spPr>
        <p:txBody>
          <a:bodyPr wrap="square">
            <a:spAutoFit/>
          </a:bodyPr>
          <a:lstStyle/>
          <a:p>
            <a:pPr algn="ctr"/>
            <a:r>
              <a:rPr lang="en-US" sz="3000" dirty="0">
                <a:latin typeface="Century Gothic (Headings)"/>
              </a:rPr>
              <a:t>What is New in P-Card?</a:t>
            </a:r>
          </a:p>
        </p:txBody>
      </p:sp>
      <p:sp>
        <p:nvSpPr>
          <p:cNvPr id="5" name="Rectangle 5">
            <a:extLst>
              <a:ext uri="{FF2B5EF4-FFF2-40B4-BE49-F238E27FC236}">
                <a16:creationId xmlns:a16="http://schemas.microsoft.com/office/drawing/2014/main" id="{D2F6B1C4-A9B5-4DA0-ABC7-6EED4FDA84FC}"/>
              </a:ext>
            </a:extLst>
          </p:cNvPr>
          <p:cNvSpPr txBox="1">
            <a:spLocks noChangeArrowheads="1"/>
          </p:cNvSpPr>
          <p:nvPr/>
        </p:nvSpPr>
        <p:spPr>
          <a:xfrm>
            <a:off x="398860" y="1066800"/>
            <a:ext cx="8083175" cy="5003417"/>
          </a:xfrm>
          <a:prstGeom prst="rect">
            <a:avLst/>
          </a:prstGeom>
        </p:spPr>
        <p:txBody>
          <a:bodyPr vert="horz" lIns="91440" tIns="45720" rIns="91440" bIns="45720" rtlCol="0">
            <a:normAutofit fontScale="40000" lnSpcReduction="20000"/>
          </a:bodyPr>
          <a:lst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a:lstStyle>
          <a:p>
            <a:pPr marL="342900" lvl="1" indent="0" algn="just" fontAlgn="auto">
              <a:lnSpc>
                <a:spcPct val="110000"/>
              </a:lnSpc>
              <a:buNone/>
            </a:pPr>
            <a:endParaRPr lang="en-US" sz="2350" b="1" dirty="0">
              <a:solidFill>
                <a:schemeClr val="tx1"/>
              </a:solidFill>
            </a:endParaRPr>
          </a:p>
          <a:p>
            <a:pPr lvl="1" algn="just" fontAlgn="auto">
              <a:lnSpc>
                <a:spcPct val="110000"/>
              </a:lnSpc>
              <a:buFont typeface="Wingdings 3" panose="05040102010807070707" pitchFamily="18" charset="2"/>
              <a:buChar char=""/>
            </a:pPr>
            <a:r>
              <a:rPr lang="en-US" sz="3300" dirty="0">
                <a:solidFill>
                  <a:schemeClr val="tx1"/>
                </a:solidFill>
              </a:rPr>
              <a:t>The Purchasing Card module went live on July 5</a:t>
            </a:r>
            <a:r>
              <a:rPr lang="en-US" sz="3300" baseline="30000" dirty="0">
                <a:solidFill>
                  <a:schemeClr val="tx1"/>
                </a:solidFill>
              </a:rPr>
              <a:t>th</a:t>
            </a:r>
            <a:r>
              <a:rPr lang="en-US" sz="3300" dirty="0">
                <a:solidFill>
                  <a:schemeClr val="tx1"/>
                </a:solidFill>
              </a:rPr>
              <a:t>, 2022</a:t>
            </a:r>
            <a:endParaRPr lang="en-US" sz="2500" dirty="0">
              <a:solidFill>
                <a:schemeClr val="tx1"/>
              </a:solidFill>
            </a:endParaRPr>
          </a:p>
          <a:p>
            <a:pPr lvl="1" algn="just" fontAlgn="auto">
              <a:lnSpc>
                <a:spcPct val="110000"/>
              </a:lnSpc>
              <a:buFont typeface="Wingdings 3" panose="05040102010807070707" pitchFamily="18" charset="2"/>
              <a:buChar char=""/>
            </a:pPr>
            <a:r>
              <a:rPr lang="en-US" sz="3300" dirty="0">
                <a:solidFill>
                  <a:schemeClr val="tx1"/>
                </a:solidFill>
              </a:rPr>
              <a:t>The transition to INFORMS does NOT represent a change to the P-Card Policies and Procedures. This transition is only changing the way p-card transactions are prepared, reconciled and approved, from a paper submission to electronically in INFORMS.</a:t>
            </a:r>
          </a:p>
          <a:p>
            <a:pPr lvl="1" algn="just" fontAlgn="auto">
              <a:lnSpc>
                <a:spcPct val="110000"/>
              </a:lnSpc>
              <a:buFont typeface="Wingdings 3" panose="05040102010807070707" pitchFamily="18" charset="2"/>
              <a:buChar char=""/>
            </a:pPr>
            <a:r>
              <a:rPr lang="en-US" sz="3300" dirty="0">
                <a:solidFill>
                  <a:schemeClr val="tx1"/>
                </a:solidFill>
              </a:rPr>
              <a:t>Starting on July 5</a:t>
            </a:r>
            <a:r>
              <a:rPr lang="en-US" sz="3300" baseline="30000" dirty="0">
                <a:solidFill>
                  <a:schemeClr val="tx1"/>
                </a:solidFill>
              </a:rPr>
              <a:t>th</a:t>
            </a:r>
            <a:r>
              <a:rPr lang="en-US" sz="3300" dirty="0">
                <a:solidFill>
                  <a:schemeClr val="tx1"/>
                </a:solidFill>
              </a:rPr>
              <a:t>, 2022 (Statement Date August 04</a:t>
            </a:r>
            <a:r>
              <a:rPr lang="en-US" sz="3300" baseline="30000" dirty="0">
                <a:solidFill>
                  <a:schemeClr val="tx1"/>
                </a:solidFill>
              </a:rPr>
              <a:t>th</a:t>
            </a:r>
            <a:r>
              <a:rPr lang="en-US" sz="3300" dirty="0">
                <a:solidFill>
                  <a:schemeClr val="tx1"/>
                </a:solidFill>
              </a:rPr>
              <a:t>, 2022), p-card transactions and their supporting documentation are reconciled and approved in INFORMS. Paper Reconciliations are not required starting with bank statement date August 04</a:t>
            </a:r>
            <a:r>
              <a:rPr lang="en-US" sz="3300" baseline="30000" dirty="0">
                <a:solidFill>
                  <a:schemeClr val="tx1"/>
                </a:solidFill>
              </a:rPr>
              <a:t>th</a:t>
            </a:r>
            <a:r>
              <a:rPr lang="en-US" sz="3300" dirty="0">
                <a:solidFill>
                  <a:schemeClr val="tx1"/>
                </a:solidFill>
              </a:rPr>
              <a:t>, 2022.</a:t>
            </a:r>
          </a:p>
          <a:p>
            <a:pPr lvl="1" algn="just" fontAlgn="auto">
              <a:lnSpc>
                <a:spcPct val="110000"/>
              </a:lnSpc>
              <a:buFont typeface="Wingdings 3" panose="05040102010807070707" pitchFamily="18" charset="2"/>
              <a:buChar char=""/>
            </a:pPr>
            <a:r>
              <a:rPr lang="en-US" sz="3300" dirty="0">
                <a:solidFill>
                  <a:schemeClr val="tx1"/>
                </a:solidFill>
              </a:rPr>
              <a:t>Finance is working on updating some business processes and the p-card application forms. A notification will be sent to the Department AP and P-Card liaisons.</a:t>
            </a:r>
          </a:p>
          <a:p>
            <a:pPr lvl="1" algn="just" fontAlgn="auto">
              <a:lnSpc>
                <a:spcPct val="110000"/>
              </a:lnSpc>
              <a:buFont typeface="Wingdings 3" panose="05040102010807070707" pitchFamily="18" charset="2"/>
              <a:buChar char=""/>
            </a:pPr>
            <a:r>
              <a:rPr lang="en-US" sz="3300" dirty="0">
                <a:solidFill>
                  <a:schemeClr val="tx1"/>
                </a:solidFill>
              </a:rPr>
              <a:t>P-Cards are now shipped from the bank to the address chosen by the cardholders/liaisons: cardholders’ home or Department address.</a:t>
            </a:r>
          </a:p>
          <a:p>
            <a:pPr lvl="1" algn="just" fontAlgn="auto">
              <a:lnSpc>
                <a:spcPct val="110000"/>
              </a:lnSpc>
              <a:buFont typeface="Wingdings 3" panose="05040102010807070707" pitchFamily="18" charset="2"/>
              <a:buChar char=""/>
            </a:pPr>
            <a:endParaRPr lang="en-US" sz="3300" dirty="0">
              <a:solidFill>
                <a:schemeClr val="tx1"/>
              </a:solidFill>
            </a:endParaRPr>
          </a:p>
          <a:p>
            <a:pPr marL="342900" lvl="1" indent="0" algn="ctr" fontAlgn="auto">
              <a:lnSpc>
                <a:spcPct val="110000"/>
              </a:lnSpc>
              <a:buNone/>
            </a:pPr>
            <a:endParaRPr lang="en-US" sz="3300" dirty="0">
              <a:solidFill>
                <a:schemeClr val="tx1"/>
              </a:solidFill>
            </a:endParaRPr>
          </a:p>
          <a:p>
            <a:pPr marL="342900" lvl="1" indent="0" algn="ctr" fontAlgn="auto">
              <a:lnSpc>
                <a:spcPct val="110000"/>
              </a:lnSpc>
              <a:buNone/>
            </a:pPr>
            <a:r>
              <a:rPr lang="en-US" sz="3300" b="1" dirty="0">
                <a:solidFill>
                  <a:schemeClr val="tx1"/>
                </a:solidFill>
              </a:rPr>
              <a:t>Online Resources</a:t>
            </a:r>
          </a:p>
          <a:p>
            <a:pPr lvl="1" algn="just" fontAlgn="auto">
              <a:lnSpc>
                <a:spcPct val="110000"/>
              </a:lnSpc>
              <a:buFont typeface="Wingdings 3" panose="05040102010807070707" pitchFamily="18" charset="2"/>
              <a:buChar char=""/>
            </a:pPr>
            <a:r>
              <a:rPr lang="en-US" sz="3300" dirty="0">
                <a:solidFill>
                  <a:schemeClr val="tx1"/>
                </a:solidFill>
              </a:rPr>
              <a:t>BPW Recording and PowerPoint Presentation</a:t>
            </a:r>
          </a:p>
          <a:p>
            <a:pPr marL="685800" lvl="2" indent="0" algn="just" fontAlgn="auto">
              <a:lnSpc>
                <a:spcPct val="110000"/>
              </a:lnSpc>
              <a:buNone/>
            </a:pPr>
            <a:r>
              <a:rPr lang="en-US" sz="3150" dirty="0">
                <a:solidFill>
                  <a:schemeClr val="accent1"/>
                </a:solidFill>
                <a:hlinkClick r:id="rId2">
                  <a:extLst>
                    <a:ext uri="{A12FA001-AC4F-418D-AE19-62706E023703}">
                      <ahyp:hlinkClr xmlns:ahyp="http://schemas.microsoft.com/office/drawing/2018/hyperlinkcolor" val="tx"/>
                    </a:ext>
                  </a:extLst>
                </a:hlinkClick>
              </a:rPr>
              <a:t>https://secure.miamidade.gov/employee/informs/business-process-workshop-rollout-2.page</a:t>
            </a:r>
            <a:endParaRPr lang="en-US" sz="3150" dirty="0">
              <a:solidFill>
                <a:schemeClr val="accent1"/>
              </a:solidFill>
            </a:endParaRPr>
          </a:p>
          <a:p>
            <a:pPr lvl="1" algn="just" fontAlgn="auto">
              <a:lnSpc>
                <a:spcPct val="110000"/>
              </a:lnSpc>
              <a:buFont typeface="Wingdings 3" panose="05040102010807070707" pitchFamily="18" charset="2"/>
              <a:buChar char=""/>
            </a:pPr>
            <a:r>
              <a:rPr lang="en-US" sz="3300" dirty="0">
                <a:solidFill>
                  <a:schemeClr val="tx1"/>
                </a:solidFill>
              </a:rPr>
              <a:t>Training Materials - FIN 213 – Reconcile and Approve P-Card Transactions</a:t>
            </a:r>
          </a:p>
          <a:p>
            <a:pPr marL="685800" lvl="2" indent="0" algn="just" fontAlgn="auto">
              <a:lnSpc>
                <a:spcPct val="110000"/>
              </a:lnSpc>
              <a:buNone/>
            </a:pPr>
            <a:r>
              <a:rPr lang="en-US" sz="3150" dirty="0">
                <a:solidFill>
                  <a:schemeClr val="accent1"/>
                </a:solidFill>
                <a:hlinkClick r:id="rId3">
                  <a:extLst>
                    <a:ext uri="{A12FA001-AC4F-418D-AE19-62706E023703}">
                      <ahyp:hlinkClr xmlns:ahyp="http://schemas.microsoft.com/office/drawing/2018/hyperlinkcolor" val="tx"/>
                    </a:ext>
                  </a:extLst>
                </a:hlinkClick>
              </a:rPr>
              <a:t>https://www.miamidade.gov/global/humanresources/training/materials-rollout-2.page</a:t>
            </a:r>
            <a:endParaRPr lang="en-US" sz="3150" dirty="0">
              <a:solidFill>
                <a:schemeClr val="accent1"/>
              </a:solidFill>
            </a:endParaRPr>
          </a:p>
        </p:txBody>
      </p:sp>
    </p:spTree>
    <p:extLst>
      <p:ext uri="{BB962C8B-B14F-4D97-AF65-F5344CB8AC3E}">
        <p14:creationId xmlns:p14="http://schemas.microsoft.com/office/powerpoint/2010/main" val="2606665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FD5D-871D-42D9-97DC-2691F9CC2290}"/>
              </a:ext>
            </a:extLst>
          </p:cNvPr>
          <p:cNvSpPr>
            <a:spLocks noGrp="1"/>
          </p:cNvSpPr>
          <p:nvPr>
            <p:ph type="sldNum" sz="quarter" idx="12"/>
          </p:nvPr>
        </p:nvSpPr>
        <p:spPr/>
        <p:txBody>
          <a:bodyPr/>
          <a:lstStyle/>
          <a:p>
            <a:fld id="{D57F1E4F-1CFF-5643-939E-217C01CDF565}" type="slidenum">
              <a:rPr lang="en-US" sz="1900">
                <a:latin typeface="+mn-lt"/>
              </a:rPr>
              <a:pPr/>
              <a:t>33</a:t>
            </a:fld>
            <a:endParaRPr lang="en-US" sz="1900" dirty="0">
              <a:latin typeface="+mn-lt"/>
            </a:endParaRPr>
          </a:p>
        </p:txBody>
      </p:sp>
      <p:sp>
        <p:nvSpPr>
          <p:cNvPr id="4" name="TextBox 3">
            <a:extLst>
              <a:ext uri="{FF2B5EF4-FFF2-40B4-BE49-F238E27FC236}">
                <a16:creationId xmlns:a16="http://schemas.microsoft.com/office/drawing/2014/main" id="{EFCBBBA8-77E3-454D-94D8-BF26A94D8162}"/>
              </a:ext>
            </a:extLst>
          </p:cNvPr>
          <p:cNvSpPr txBox="1"/>
          <p:nvPr/>
        </p:nvSpPr>
        <p:spPr>
          <a:xfrm>
            <a:off x="0" y="279952"/>
            <a:ext cx="9144000" cy="553998"/>
          </a:xfrm>
          <a:prstGeom prst="rect">
            <a:avLst/>
          </a:prstGeom>
          <a:noFill/>
        </p:spPr>
        <p:txBody>
          <a:bodyPr wrap="square">
            <a:spAutoFit/>
          </a:bodyPr>
          <a:lstStyle/>
          <a:p>
            <a:pPr algn="ctr"/>
            <a:r>
              <a:rPr lang="en-US" sz="3000" dirty="0">
                <a:latin typeface="Century Gothic (Headings)"/>
              </a:rPr>
              <a:t>What is New in P-Card?</a:t>
            </a:r>
          </a:p>
        </p:txBody>
      </p:sp>
      <p:sp>
        <p:nvSpPr>
          <p:cNvPr id="5" name="Rectangle 5">
            <a:extLst>
              <a:ext uri="{FF2B5EF4-FFF2-40B4-BE49-F238E27FC236}">
                <a16:creationId xmlns:a16="http://schemas.microsoft.com/office/drawing/2014/main" id="{D2F6B1C4-A9B5-4DA0-ABC7-6EED4FDA84FC}"/>
              </a:ext>
            </a:extLst>
          </p:cNvPr>
          <p:cNvSpPr txBox="1">
            <a:spLocks noChangeArrowheads="1"/>
          </p:cNvSpPr>
          <p:nvPr/>
        </p:nvSpPr>
        <p:spPr>
          <a:xfrm>
            <a:off x="427522" y="1219199"/>
            <a:ext cx="8083175" cy="5450681"/>
          </a:xfrm>
          <a:prstGeom prst="rect">
            <a:avLst/>
          </a:prstGeom>
        </p:spPr>
        <p:txBody>
          <a:bodyPr vert="horz" lIns="91440" tIns="45720" rIns="91440" bIns="45720" rtlCol="0">
            <a:normAutofit/>
          </a:bodyPr>
          <a:lst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a:lstStyle>
          <a:p>
            <a:pPr lvl="1" algn="just" fontAlgn="auto">
              <a:lnSpc>
                <a:spcPct val="110000"/>
              </a:lnSpc>
              <a:buFont typeface="Wingdings 3" panose="05040102010807070707" pitchFamily="18" charset="2"/>
              <a:buChar char=""/>
            </a:pPr>
            <a:r>
              <a:rPr lang="en-US" sz="1300" dirty="0">
                <a:solidFill>
                  <a:schemeClr val="tx1"/>
                </a:solidFill>
              </a:rPr>
              <a:t>P-Card roles are assigned to users upon requests from the Department by completing the INFORMS security form, found in the link below:</a:t>
            </a:r>
          </a:p>
          <a:p>
            <a:pPr marL="342900" lvl="1" indent="0" algn="just" fontAlgn="auto">
              <a:lnSpc>
                <a:spcPct val="110000"/>
              </a:lnSpc>
              <a:buNone/>
            </a:pPr>
            <a:r>
              <a:rPr lang="en-US" sz="1300" u="sng" dirty="0">
                <a:solidFill>
                  <a:schemeClr val="accent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https://www.miamidade.gov/technology/library/informs/security-form-solely-p-card-roles.pdf</a:t>
            </a:r>
            <a:endParaRPr lang="en-US" sz="1300" dirty="0">
              <a:solidFill>
                <a:schemeClr val="accent1"/>
              </a:solidFill>
            </a:endParaRPr>
          </a:p>
          <a:p>
            <a:pPr lvl="1" algn="just" fontAlgn="auto">
              <a:lnSpc>
                <a:spcPct val="110000"/>
              </a:lnSpc>
              <a:buFont typeface="Wingdings 3" panose="05040102010807070707" pitchFamily="18" charset="2"/>
              <a:buChar char=""/>
            </a:pPr>
            <a:r>
              <a:rPr lang="en-US" sz="1300" dirty="0">
                <a:solidFill>
                  <a:schemeClr val="tx1"/>
                </a:solidFill>
                <a:ea typeface="Calibri" panose="020F0502020204030204" pitchFamily="34" charset="0"/>
                <a:cs typeface="Times New Roman" panose="02020603050405020304" pitchFamily="18" charset="0"/>
              </a:rPr>
              <a:t>The Department p-card Reconciler role must be assigned to ALL new cardholders.</a:t>
            </a:r>
          </a:p>
          <a:p>
            <a:pPr lvl="1" algn="just" fontAlgn="auto">
              <a:lnSpc>
                <a:spcPct val="110000"/>
              </a:lnSpc>
              <a:buFont typeface="Wingdings 3" panose="05040102010807070707" pitchFamily="18" charset="2"/>
              <a:buChar char=""/>
            </a:pPr>
            <a:r>
              <a:rPr lang="en-US" sz="1300" dirty="0">
                <a:solidFill>
                  <a:schemeClr val="tx1"/>
                </a:solidFill>
                <a:ea typeface="Calibri" panose="020F0502020204030204" pitchFamily="34" charset="0"/>
                <a:cs typeface="Times New Roman" panose="02020603050405020304" pitchFamily="18" charset="0"/>
              </a:rPr>
              <a:t>Ensure page 2 of the form is properly completed (proxy assignation). List all cardholders this user (the p-card reconciler) will be reconciling, approving or reviewing for. </a:t>
            </a:r>
          </a:p>
          <a:p>
            <a:pPr lvl="1" algn="just" fontAlgn="auto">
              <a:lnSpc>
                <a:spcPct val="110000"/>
              </a:lnSpc>
              <a:buFont typeface="Arial" panose="020B0604020202020204" pitchFamily="34" charset="0"/>
              <a:buChar char="•"/>
            </a:pPr>
            <a:endParaRPr lang="en-US" sz="1300" u="sng" dirty="0">
              <a:solidFill>
                <a:schemeClr val="tx1"/>
              </a:solidFill>
              <a:ea typeface="Calibri" panose="020F0502020204030204" pitchFamily="34" charset="0"/>
              <a:cs typeface="Times New Roman" panose="02020603050405020304" pitchFamily="18" charset="0"/>
            </a:endParaRPr>
          </a:p>
          <a:p>
            <a:pPr lvl="1" algn="just" fontAlgn="auto">
              <a:lnSpc>
                <a:spcPct val="110000"/>
              </a:lnSpc>
              <a:buClr>
                <a:srgbClr val="FF3300"/>
              </a:buClr>
              <a:buFont typeface="Wingdings" panose="05000000000000000000" pitchFamily="2" charset="2"/>
              <a:buChar char="Ø"/>
            </a:pPr>
            <a:endParaRPr lang="en-US" sz="1700" b="1" dirty="0">
              <a:solidFill>
                <a:srgbClr val="FF66FF"/>
              </a:solidFill>
            </a:endParaRPr>
          </a:p>
          <a:p>
            <a:pPr marL="0" indent="0">
              <a:spcBef>
                <a:spcPts val="0"/>
              </a:spcBef>
              <a:spcAft>
                <a:spcPts val="0"/>
              </a:spcAft>
              <a:buNone/>
            </a:pPr>
            <a:endParaRPr lang="en-US" sz="1700" b="1" u="sng" dirty="0">
              <a:solidFill>
                <a:srgbClr val="0563C1"/>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700" b="1" u="sng" dirty="0">
              <a:solidFill>
                <a:srgbClr val="0563C1"/>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700" b="1" u="sng" dirty="0">
              <a:solidFill>
                <a:srgbClr val="FF66FF"/>
              </a:solidFill>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29766A07-FAFA-46A8-A485-8949FA22D588}"/>
              </a:ext>
            </a:extLst>
          </p:cNvPr>
          <p:cNvPicPr>
            <a:picLocks noChangeAspect="1"/>
          </p:cNvPicPr>
          <p:nvPr/>
        </p:nvPicPr>
        <p:blipFill>
          <a:blip r:embed="rId3"/>
          <a:stretch>
            <a:fillRect/>
          </a:stretch>
        </p:blipFill>
        <p:spPr>
          <a:xfrm>
            <a:off x="1219200" y="3429000"/>
            <a:ext cx="6539127" cy="2866113"/>
          </a:xfrm>
          <a:prstGeom prst="rect">
            <a:avLst/>
          </a:prstGeom>
        </p:spPr>
      </p:pic>
    </p:spTree>
    <p:extLst>
      <p:ext uri="{BB962C8B-B14F-4D97-AF65-F5344CB8AC3E}">
        <p14:creationId xmlns:p14="http://schemas.microsoft.com/office/powerpoint/2010/main" val="1965870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FD5D-871D-42D9-97DC-2691F9CC2290}"/>
              </a:ext>
            </a:extLst>
          </p:cNvPr>
          <p:cNvSpPr>
            <a:spLocks noGrp="1"/>
          </p:cNvSpPr>
          <p:nvPr>
            <p:ph type="sldNum" sz="quarter" idx="12"/>
          </p:nvPr>
        </p:nvSpPr>
        <p:spPr/>
        <p:txBody>
          <a:bodyPr/>
          <a:lstStyle/>
          <a:p>
            <a:fld id="{D57F1E4F-1CFF-5643-939E-217C01CDF565}" type="slidenum">
              <a:rPr lang="en-US" sz="1900">
                <a:latin typeface="+mn-lt"/>
              </a:rPr>
              <a:pPr/>
              <a:t>34</a:t>
            </a:fld>
            <a:endParaRPr lang="en-US" sz="1900" dirty="0">
              <a:latin typeface="+mn-lt"/>
            </a:endParaRPr>
          </a:p>
        </p:txBody>
      </p:sp>
      <p:sp>
        <p:nvSpPr>
          <p:cNvPr id="4" name="TextBox 3">
            <a:extLst>
              <a:ext uri="{FF2B5EF4-FFF2-40B4-BE49-F238E27FC236}">
                <a16:creationId xmlns:a16="http://schemas.microsoft.com/office/drawing/2014/main" id="{EFCBBBA8-77E3-454D-94D8-BF26A94D8162}"/>
              </a:ext>
            </a:extLst>
          </p:cNvPr>
          <p:cNvSpPr txBox="1"/>
          <p:nvPr/>
        </p:nvSpPr>
        <p:spPr>
          <a:xfrm>
            <a:off x="0" y="152400"/>
            <a:ext cx="9144000" cy="553998"/>
          </a:xfrm>
          <a:prstGeom prst="rect">
            <a:avLst/>
          </a:prstGeom>
          <a:noFill/>
        </p:spPr>
        <p:txBody>
          <a:bodyPr wrap="square">
            <a:spAutoFit/>
          </a:bodyPr>
          <a:lstStyle/>
          <a:p>
            <a:pPr algn="ctr"/>
            <a:r>
              <a:rPr lang="en-US" sz="3000" dirty="0">
                <a:latin typeface="Century Gothic (Headings)"/>
              </a:rPr>
              <a:t>P-Card Important Dates</a:t>
            </a:r>
          </a:p>
        </p:txBody>
      </p:sp>
      <p:sp>
        <p:nvSpPr>
          <p:cNvPr id="5" name="Rectangle 5">
            <a:extLst>
              <a:ext uri="{FF2B5EF4-FFF2-40B4-BE49-F238E27FC236}">
                <a16:creationId xmlns:a16="http://schemas.microsoft.com/office/drawing/2014/main" id="{D2F6B1C4-A9B5-4DA0-ABC7-6EED4FDA84FC}"/>
              </a:ext>
            </a:extLst>
          </p:cNvPr>
          <p:cNvSpPr txBox="1">
            <a:spLocks noChangeArrowheads="1"/>
          </p:cNvSpPr>
          <p:nvPr/>
        </p:nvSpPr>
        <p:spPr>
          <a:xfrm>
            <a:off x="427522" y="1295399"/>
            <a:ext cx="8083175" cy="5374481"/>
          </a:xfrm>
          <a:prstGeom prst="rect">
            <a:avLst/>
          </a:prstGeom>
        </p:spPr>
        <p:txBody>
          <a:bodyPr vert="horz" lIns="91440" tIns="45720" rIns="91440" bIns="45720" rtlCol="0">
            <a:normAutofit fontScale="92500"/>
          </a:bodyPr>
          <a:lst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a:lstStyle>
          <a:p>
            <a:pPr lvl="1" algn="just" fontAlgn="auto">
              <a:lnSpc>
                <a:spcPct val="110000"/>
              </a:lnSpc>
              <a:buFont typeface="Wingdings 3" panose="05040102010807070707" pitchFamily="18" charset="2"/>
              <a:buChar char=""/>
            </a:pPr>
            <a:r>
              <a:rPr lang="en-US" sz="1700" dirty="0">
                <a:solidFill>
                  <a:schemeClr val="tx1"/>
                </a:solidFill>
              </a:rPr>
              <a:t>September 4, 2022 is the last statement posted to INFORMS for FY22. </a:t>
            </a:r>
          </a:p>
          <a:p>
            <a:pPr lvl="1" algn="just" fontAlgn="auto">
              <a:lnSpc>
                <a:spcPct val="110000"/>
              </a:lnSpc>
              <a:buFont typeface="Wingdings 3" panose="05040102010807070707" pitchFamily="18" charset="2"/>
              <a:buChar char=""/>
            </a:pPr>
            <a:r>
              <a:rPr lang="en-US" sz="1700" dirty="0">
                <a:solidFill>
                  <a:schemeClr val="tx1"/>
                </a:solidFill>
              </a:rPr>
              <a:t>September 21, 2022 is the deadline for departments to update transactions to ‘verified’ status which will be closed and post to FY 22.</a:t>
            </a:r>
          </a:p>
          <a:p>
            <a:pPr lvl="1" algn="just" fontAlgn="auto">
              <a:lnSpc>
                <a:spcPct val="110000"/>
              </a:lnSpc>
              <a:buFont typeface="Wingdings 3" panose="05040102010807070707" pitchFamily="18" charset="2"/>
              <a:buChar char=""/>
            </a:pPr>
            <a:r>
              <a:rPr lang="en-US" sz="1700" dirty="0">
                <a:solidFill>
                  <a:schemeClr val="tx1"/>
                </a:solidFill>
              </a:rPr>
              <a:t>Transactions in ‘initial’ and ‘staged’ status after September 21, 2022 will be closed and posted to FY 2023. </a:t>
            </a:r>
          </a:p>
          <a:p>
            <a:pPr lvl="1" algn="just" fontAlgn="auto">
              <a:lnSpc>
                <a:spcPct val="110000"/>
              </a:lnSpc>
              <a:buFont typeface="Wingdings 3" panose="05040102010807070707" pitchFamily="18" charset="2"/>
              <a:buChar char=""/>
            </a:pPr>
            <a:r>
              <a:rPr lang="en-US" sz="1700" dirty="0">
                <a:solidFill>
                  <a:schemeClr val="tx1"/>
                </a:solidFill>
              </a:rPr>
              <a:t>October 11, 2022, noon, is the deadline for departments to approve Journal Vouchers (JVs) debiting the correct accounting chart fields and crediting below chart fields. Those JVs </a:t>
            </a:r>
            <a:r>
              <a:rPr lang="en-US" sz="1700" b="1" u="sng" dirty="0">
                <a:solidFill>
                  <a:schemeClr val="tx1"/>
                </a:solidFill>
              </a:rPr>
              <a:t>must be reversed </a:t>
            </a:r>
            <a:r>
              <a:rPr lang="en-US" sz="1700" dirty="0">
                <a:solidFill>
                  <a:schemeClr val="tx1"/>
                </a:solidFill>
              </a:rPr>
              <a:t>in new FY.</a:t>
            </a:r>
          </a:p>
          <a:p>
            <a:pPr lvl="2" algn="just" fontAlgn="auto">
              <a:lnSpc>
                <a:spcPct val="110000"/>
              </a:lnSpc>
              <a:buFont typeface="Wingdings 3" panose="05040102010807070707" pitchFamily="18" charset="2"/>
              <a:buChar char=""/>
            </a:pPr>
            <a:endParaRPr lang="en-US" sz="1550" dirty="0">
              <a:solidFill>
                <a:schemeClr val="tx1"/>
              </a:solidFill>
            </a:endParaRPr>
          </a:p>
          <a:p>
            <a:pPr lvl="1" algn="just" fontAlgn="auto">
              <a:lnSpc>
                <a:spcPct val="110000"/>
              </a:lnSpc>
              <a:buFont typeface="Wingdings 3" panose="05040102010807070707" pitchFamily="18" charset="2"/>
              <a:buChar char=""/>
            </a:pPr>
            <a:endParaRPr lang="en-US" sz="1700" u="sng" dirty="0">
              <a:solidFill>
                <a:schemeClr val="tx1"/>
              </a:solidFill>
              <a:ea typeface="Calibri" panose="020F0502020204030204" pitchFamily="34" charset="0"/>
              <a:cs typeface="Times New Roman" panose="02020603050405020304" pitchFamily="18" charset="0"/>
            </a:endParaRPr>
          </a:p>
          <a:p>
            <a:pPr lvl="1" algn="just" fontAlgn="auto">
              <a:lnSpc>
                <a:spcPct val="110000"/>
              </a:lnSpc>
              <a:buFont typeface="Wingdings 3" panose="05040102010807070707" pitchFamily="18" charset="2"/>
              <a:buChar char=""/>
            </a:pPr>
            <a:r>
              <a:rPr lang="en-US" sz="1700" dirty="0">
                <a:solidFill>
                  <a:schemeClr val="tx1"/>
                </a:solidFill>
              </a:rPr>
              <a:t>Transactions from September 5</a:t>
            </a:r>
            <a:r>
              <a:rPr lang="en-US" sz="1700" baseline="30000" dirty="0">
                <a:solidFill>
                  <a:schemeClr val="tx1"/>
                </a:solidFill>
              </a:rPr>
              <a:t>th</a:t>
            </a:r>
            <a:r>
              <a:rPr lang="en-US" sz="1700" dirty="0">
                <a:solidFill>
                  <a:schemeClr val="tx1"/>
                </a:solidFill>
              </a:rPr>
              <a:t> through September 30</a:t>
            </a:r>
            <a:r>
              <a:rPr lang="en-US" sz="1700" baseline="30000" dirty="0">
                <a:solidFill>
                  <a:schemeClr val="tx1"/>
                </a:solidFill>
              </a:rPr>
              <a:t>th</a:t>
            </a:r>
            <a:r>
              <a:rPr lang="en-US" sz="1700" dirty="0">
                <a:solidFill>
                  <a:schemeClr val="tx1"/>
                </a:solidFill>
              </a:rPr>
              <a:t> should be accrued via GL Journal entry by October 14, 2022. All accruals must be reversed in FY23.</a:t>
            </a:r>
          </a:p>
          <a:p>
            <a:pPr lvl="1" algn="just" fontAlgn="auto">
              <a:lnSpc>
                <a:spcPct val="110000"/>
              </a:lnSpc>
              <a:buFont typeface="Wingdings 3" panose="05040102010807070707" pitchFamily="18" charset="2"/>
              <a:buChar char=""/>
            </a:pPr>
            <a:r>
              <a:rPr lang="en-US" sz="1700" dirty="0">
                <a:solidFill>
                  <a:schemeClr val="tx1"/>
                </a:solidFill>
              </a:rPr>
              <a:t>October 4</a:t>
            </a:r>
            <a:r>
              <a:rPr lang="en-US" sz="1700" baseline="30000" dirty="0">
                <a:solidFill>
                  <a:schemeClr val="tx1"/>
                </a:solidFill>
              </a:rPr>
              <a:t>th</a:t>
            </a:r>
            <a:r>
              <a:rPr lang="en-US" sz="1700" dirty="0">
                <a:solidFill>
                  <a:schemeClr val="tx1"/>
                </a:solidFill>
              </a:rPr>
              <a:t>, 2022 is the first statement of the new FY and includes transactions dated September 5</a:t>
            </a:r>
            <a:r>
              <a:rPr lang="en-US" sz="1700" baseline="30000" dirty="0">
                <a:solidFill>
                  <a:schemeClr val="tx1"/>
                </a:solidFill>
              </a:rPr>
              <a:t>th</a:t>
            </a:r>
            <a:r>
              <a:rPr lang="en-US" sz="1700" dirty="0">
                <a:solidFill>
                  <a:schemeClr val="tx1"/>
                </a:solidFill>
              </a:rPr>
              <a:t> through October 4</a:t>
            </a:r>
            <a:r>
              <a:rPr lang="en-US" sz="1700" baseline="30000" dirty="0">
                <a:solidFill>
                  <a:schemeClr val="tx1"/>
                </a:solidFill>
              </a:rPr>
              <a:t>th</a:t>
            </a:r>
            <a:r>
              <a:rPr lang="en-US" sz="1700" dirty="0">
                <a:solidFill>
                  <a:schemeClr val="tx1"/>
                </a:solidFill>
              </a:rPr>
              <a:t>. These transactions will be closed and posted via the p-card module after FY22 is closed. </a:t>
            </a:r>
          </a:p>
          <a:p>
            <a:pPr lvl="1" algn="just" fontAlgn="auto">
              <a:lnSpc>
                <a:spcPct val="110000"/>
              </a:lnSpc>
              <a:buClr>
                <a:srgbClr val="FF3300"/>
              </a:buClr>
              <a:buFont typeface="Wingdings" panose="05000000000000000000" pitchFamily="2" charset="2"/>
              <a:buChar char="Ø"/>
            </a:pPr>
            <a:endParaRPr lang="en-US" sz="1700" b="1" dirty="0">
              <a:solidFill>
                <a:srgbClr val="FF66FF"/>
              </a:solidFill>
            </a:endParaRPr>
          </a:p>
          <a:p>
            <a:pPr marL="0" indent="0">
              <a:spcBef>
                <a:spcPts val="0"/>
              </a:spcBef>
              <a:spcAft>
                <a:spcPts val="0"/>
              </a:spcAft>
              <a:buNone/>
            </a:pPr>
            <a:endParaRPr lang="en-US" sz="1700" b="1" u="sng" dirty="0">
              <a:solidFill>
                <a:srgbClr val="0563C1"/>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700" b="1" u="sng" dirty="0">
              <a:solidFill>
                <a:srgbClr val="0563C1"/>
              </a:solidFill>
              <a:effectLst/>
              <a:ea typeface="Calibri" panose="020F0502020204030204" pitchFamily="34" charset="0"/>
              <a:cs typeface="Times New Roman" panose="02020603050405020304" pitchFamily="18" charset="0"/>
            </a:endParaRPr>
          </a:p>
          <a:p>
            <a:pPr marL="0" indent="0">
              <a:spcBef>
                <a:spcPts val="0"/>
              </a:spcBef>
              <a:spcAft>
                <a:spcPts val="0"/>
              </a:spcAft>
              <a:buNone/>
            </a:pPr>
            <a:endParaRPr lang="en-US" sz="1700" b="1" u="sng" dirty="0">
              <a:solidFill>
                <a:srgbClr val="FF66FF"/>
              </a:solidFill>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6F36F41C-D459-4359-93F4-5CE8E3D5C664}"/>
              </a:ext>
            </a:extLst>
          </p:cNvPr>
          <p:cNvPicPr>
            <a:picLocks noChangeAspect="1"/>
          </p:cNvPicPr>
          <p:nvPr/>
        </p:nvPicPr>
        <p:blipFill>
          <a:blip r:embed="rId2"/>
          <a:stretch>
            <a:fillRect/>
          </a:stretch>
        </p:blipFill>
        <p:spPr>
          <a:xfrm>
            <a:off x="1295400" y="3962400"/>
            <a:ext cx="5791200" cy="457199"/>
          </a:xfrm>
          <a:prstGeom prst="rect">
            <a:avLst/>
          </a:prstGeom>
        </p:spPr>
      </p:pic>
    </p:spTree>
    <p:extLst>
      <p:ext uri="{BB962C8B-B14F-4D97-AF65-F5344CB8AC3E}">
        <p14:creationId xmlns:p14="http://schemas.microsoft.com/office/powerpoint/2010/main" val="4053067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lang="en-US" sz="1900" dirty="0">
              <a:latin typeface="+mn-lt"/>
            </a:endParaRPr>
          </a:p>
        </p:txBody>
      </p:sp>
      <p:sp>
        <p:nvSpPr>
          <p:cNvPr id="2" name="Content Placeholder 1"/>
          <p:cNvSpPr>
            <a:spLocks noGrp="1"/>
          </p:cNvSpPr>
          <p:nvPr>
            <p:ph idx="4294967295"/>
          </p:nvPr>
        </p:nvSpPr>
        <p:spPr>
          <a:xfrm>
            <a:off x="457200" y="1508777"/>
            <a:ext cx="8229600" cy="4525962"/>
          </a:xfrm>
        </p:spPr>
        <p:txBody>
          <a:bodyPr>
            <a:normAutofit fontScale="92500" lnSpcReduction="20000"/>
          </a:bodyPr>
          <a:lstStyle/>
          <a:p>
            <a:pPr marL="109728" indent="0">
              <a:buNone/>
            </a:pPr>
            <a:r>
              <a:rPr lang="en-US" sz="1800" u="sng" dirty="0">
                <a:solidFill>
                  <a:schemeClr val="tx1"/>
                </a:solidFill>
              </a:rPr>
              <a:t>Certain types of purchases are strictly prohibited by the P-Card policy. Such purchases include, but are not limited to:</a:t>
            </a:r>
          </a:p>
          <a:p>
            <a:pPr marL="395478" indent="-285750">
              <a:buFont typeface="Arial" panose="020B0604020202020204" pitchFamily="34" charset="0"/>
              <a:buChar char="•"/>
            </a:pPr>
            <a:endParaRPr lang="en-US" sz="1800" dirty="0">
              <a:solidFill>
                <a:schemeClr val="tx1"/>
              </a:solidFill>
            </a:endParaRPr>
          </a:p>
          <a:p>
            <a:pPr>
              <a:buFont typeface="Wingdings 3" panose="05040102010807070707" pitchFamily="18" charset="2"/>
              <a:buChar char=""/>
            </a:pPr>
            <a:r>
              <a:rPr lang="en-US" sz="1600" dirty="0">
                <a:solidFill>
                  <a:schemeClr val="tx1"/>
                </a:solidFill>
              </a:rPr>
              <a:t>Personal purchases of any kind (personal purchases are defined as purchases of goods or services intended for non-work-related use or use other than for official County business) </a:t>
            </a:r>
          </a:p>
          <a:p>
            <a:pPr>
              <a:buFont typeface="Wingdings 3" panose="05040102010807070707" pitchFamily="18" charset="2"/>
              <a:buChar char=""/>
            </a:pPr>
            <a:r>
              <a:rPr lang="en-US" sz="1600" dirty="0">
                <a:solidFill>
                  <a:schemeClr val="tx1"/>
                </a:solidFill>
              </a:rPr>
              <a:t>Donations or gifts to a charity, gift to an entity, floral arrangements or  political contribution. </a:t>
            </a:r>
          </a:p>
          <a:p>
            <a:pPr>
              <a:buFont typeface="Wingdings 3" panose="05040102010807070707" pitchFamily="18" charset="2"/>
              <a:buChar char=""/>
            </a:pPr>
            <a:r>
              <a:rPr lang="en-US" sz="1600" dirty="0">
                <a:solidFill>
                  <a:schemeClr val="tx1"/>
                </a:solidFill>
              </a:rPr>
              <a:t>Fuel for personal cars, since use of personal vehicle expenses are compensated via mileage reimbursement, in accordance with A.O. 6-3. </a:t>
            </a:r>
          </a:p>
          <a:p>
            <a:pPr>
              <a:buFont typeface="Wingdings 3" panose="05040102010807070707" pitchFamily="18" charset="2"/>
              <a:buChar char=""/>
            </a:pPr>
            <a:r>
              <a:rPr lang="en-US" sz="1600" dirty="0">
                <a:solidFill>
                  <a:schemeClr val="tx1"/>
                </a:solidFill>
              </a:rPr>
              <a:t>Gift cards (unless allowed by specific programs and/or funding sources), stored value cards, calling cards, pre-paid cards or similar products </a:t>
            </a:r>
          </a:p>
          <a:p>
            <a:pPr>
              <a:buFont typeface="Wingdings 3" panose="05040102010807070707" pitchFamily="18" charset="2"/>
              <a:buChar char=""/>
            </a:pPr>
            <a:r>
              <a:rPr lang="en-US" sz="1600" dirty="0">
                <a:solidFill>
                  <a:schemeClr val="tx1"/>
                </a:solidFill>
              </a:rPr>
              <a:t>Entertainment type venues/establishments  </a:t>
            </a:r>
          </a:p>
          <a:p>
            <a:pPr>
              <a:buFont typeface="Wingdings 3" panose="05040102010807070707" pitchFamily="18" charset="2"/>
              <a:buChar char=""/>
            </a:pPr>
            <a:r>
              <a:rPr lang="en-US" sz="1600" dirty="0">
                <a:solidFill>
                  <a:schemeClr val="tx1"/>
                </a:solidFill>
              </a:rPr>
              <a:t>Food and/or beverages for internal meetings or employee gatherings are prohibited. Food and/or beverages for community events or meetings are permitted only if specifically allowed by funding source.</a:t>
            </a:r>
          </a:p>
          <a:p>
            <a:pPr>
              <a:buFont typeface="Wingdings 3" panose="05040102010807070707" pitchFamily="18" charset="2"/>
              <a:buChar char=""/>
            </a:pPr>
            <a:r>
              <a:rPr lang="en-US" sz="1600" dirty="0">
                <a:solidFill>
                  <a:schemeClr val="tx1"/>
                </a:solidFill>
              </a:rPr>
              <a:t>Alcoholic beverages </a:t>
            </a:r>
          </a:p>
          <a:p>
            <a:pPr>
              <a:buFont typeface="Wingdings 3" panose="05040102010807070707" pitchFamily="18" charset="2"/>
              <a:buChar char=""/>
            </a:pPr>
            <a:r>
              <a:rPr lang="en-US" sz="1600" dirty="0">
                <a:solidFill>
                  <a:schemeClr val="tx1"/>
                </a:solidFill>
              </a:rPr>
              <a:t>Tobacco products </a:t>
            </a:r>
          </a:p>
        </p:txBody>
      </p:sp>
      <p:sp>
        <p:nvSpPr>
          <p:cNvPr id="5" name="Title 4"/>
          <p:cNvSpPr>
            <a:spLocks noGrp="1"/>
          </p:cNvSpPr>
          <p:nvPr>
            <p:ph type="title" idx="4294967295"/>
          </p:nvPr>
        </p:nvSpPr>
        <p:spPr>
          <a:xfrm>
            <a:off x="0" y="216283"/>
            <a:ext cx="9144000" cy="1143000"/>
          </a:xfrm>
        </p:spPr>
        <p:txBody>
          <a:bodyPr>
            <a:normAutofit/>
          </a:bodyPr>
          <a:lstStyle/>
          <a:p>
            <a:pPr algn="ctr"/>
            <a:r>
              <a:rPr lang="en-US" sz="3000" dirty="0"/>
              <a:t>P-Card Policy Reminders – Prohibited Items</a:t>
            </a:r>
          </a:p>
        </p:txBody>
      </p:sp>
    </p:spTree>
    <p:extLst>
      <p:ext uri="{BB962C8B-B14F-4D97-AF65-F5344CB8AC3E}">
        <p14:creationId xmlns:p14="http://schemas.microsoft.com/office/powerpoint/2010/main" val="3033065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92661EC-E0B5-4F40-B7D9-EFB197B3666C}"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lang="en-US" sz="1900" dirty="0">
              <a:latin typeface="+mn-lt"/>
            </a:endParaRPr>
          </a:p>
        </p:txBody>
      </p:sp>
      <p:sp>
        <p:nvSpPr>
          <p:cNvPr id="2" name="Content Placeholder 1"/>
          <p:cNvSpPr>
            <a:spLocks noGrp="1"/>
          </p:cNvSpPr>
          <p:nvPr>
            <p:ph idx="4294967295"/>
          </p:nvPr>
        </p:nvSpPr>
        <p:spPr>
          <a:xfrm>
            <a:off x="533400" y="1478264"/>
            <a:ext cx="8229600" cy="4525962"/>
          </a:xfrm>
        </p:spPr>
        <p:txBody>
          <a:bodyPr>
            <a:normAutofit fontScale="92500"/>
          </a:bodyPr>
          <a:lstStyle/>
          <a:p>
            <a:pPr>
              <a:buClr>
                <a:srgbClr val="FF0000"/>
              </a:buClr>
              <a:buFont typeface="Lucida Sans Unicode" panose="020B0602030504020204" pitchFamily="34" charset="0"/>
              <a:buChar char="▶"/>
            </a:pPr>
            <a:endParaRPr lang="en-US" sz="1400" dirty="0"/>
          </a:p>
          <a:p>
            <a:pPr>
              <a:buFont typeface="Wingdings 3" panose="05040102010807070707" pitchFamily="18" charset="2"/>
              <a:buChar char=""/>
            </a:pPr>
            <a:r>
              <a:rPr lang="en-US" sz="1600" dirty="0"/>
              <a:t>Goods and services available on an existing County contract</a:t>
            </a:r>
          </a:p>
          <a:p>
            <a:pPr>
              <a:buFont typeface="Wingdings 3" panose="05040102010807070707" pitchFamily="18" charset="2"/>
              <a:buChar char=""/>
            </a:pPr>
            <a:r>
              <a:rPr lang="en-US" sz="1600" dirty="0"/>
              <a:t>Purchase of computers, iPhones, iPads and other wireless communication devices which are done via ITD, in accordance with A.O. 5-5.</a:t>
            </a:r>
          </a:p>
          <a:p>
            <a:pPr>
              <a:buFont typeface="Wingdings 3" panose="05040102010807070707" pitchFamily="18" charset="2"/>
              <a:buChar char=""/>
            </a:pPr>
            <a:r>
              <a:rPr lang="en-US" sz="1600" dirty="0"/>
              <a:t>Non- Emergency maintenance on County vehicles, handled by ISD Fleet Management Division.</a:t>
            </a:r>
          </a:p>
          <a:p>
            <a:pPr marL="109728" indent="0">
              <a:buClr>
                <a:srgbClr val="FF0000"/>
              </a:buClr>
              <a:buNone/>
            </a:pPr>
            <a:endParaRPr lang="en-US" sz="1600" dirty="0"/>
          </a:p>
          <a:p>
            <a:pPr marL="109728" indent="0">
              <a:buClr>
                <a:srgbClr val="FF0000"/>
              </a:buClr>
              <a:buNone/>
            </a:pPr>
            <a:r>
              <a:rPr lang="en-US" sz="1600" dirty="0"/>
              <a:t>Please </a:t>
            </a:r>
            <a:r>
              <a:rPr lang="en-US" sz="1600" dirty="0">
                <a:solidFill>
                  <a:schemeClr val="accent1"/>
                </a:solidFill>
              </a:rPr>
              <a:t>immediately notify </a:t>
            </a:r>
            <a:r>
              <a:rPr lang="en-US" sz="1600" dirty="0"/>
              <a:t>a Finance Department P-Card Administrator if a cardholder terminates employment with the County or transfers to another department.</a:t>
            </a:r>
          </a:p>
          <a:p>
            <a:pPr marL="109728" indent="0">
              <a:buClr>
                <a:srgbClr val="FF0000"/>
              </a:buClr>
              <a:buNone/>
            </a:pPr>
            <a:endParaRPr lang="en-US" sz="1600" dirty="0"/>
          </a:p>
          <a:p>
            <a:pPr marL="109728" indent="0">
              <a:buClr>
                <a:srgbClr val="FF0000"/>
              </a:buClr>
              <a:buNone/>
            </a:pPr>
            <a:r>
              <a:rPr lang="en-US" sz="1600" dirty="0"/>
              <a:t>Refer to the P-Card Policies and Procedures on the Finance Department website: </a:t>
            </a:r>
          </a:p>
          <a:p>
            <a:pPr marL="109728" indent="0">
              <a:buNone/>
            </a:pPr>
            <a:r>
              <a:rPr lang="en-US" sz="1400" dirty="0"/>
              <a:t> </a:t>
            </a:r>
          </a:p>
          <a:p>
            <a:pPr marL="109728" indent="0" algn="ctr">
              <a:buNone/>
            </a:pPr>
            <a:r>
              <a:rPr lang="en-US" sz="1800" u="sng" dirty="0">
                <a:solidFill>
                  <a:schemeClr val="accent1"/>
                </a:solidFill>
                <a:hlinkClick r:id="rId2">
                  <a:extLst>
                    <a:ext uri="{A12FA001-AC4F-418D-AE19-62706E023703}">
                      <ahyp:hlinkClr xmlns:ahyp="http://schemas.microsoft.com/office/drawing/2018/hyperlinkcolor" val="tx"/>
                    </a:ext>
                  </a:extLst>
                </a:hlinkClick>
              </a:rPr>
              <a:t>http://intra.miamidade.gov/finance/purchasing-card.asp</a:t>
            </a:r>
            <a:endParaRPr lang="en-US" sz="1800" dirty="0">
              <a:solidFill>
                <a:schemeClr val="accent1"/>
              </a:solidFill>
            </a:endParaRPr>
          </a:p>
          <a:p>
            <a:pPr marL="109728" indent="0">
              <a:buNone/>
            </a:pPr>
            <a:r>
              <a:rPr lang="en-US" sz="1400" dirty="0"/>
              <a:t> </a:t>
            </a:r>
          </a:p>
        </p:txBody>
      </p:sp>
      <p:sp>
        <p:nvSpPr>
          <p:cNvPr id="5" name="Title 4"/>
          <p:cNvSpPr>
            <a:spLocks noGrp="1"/>
          </p:cNvSpPr>
          <p:nvPr>
            <p:ph type="title" idx="4294967295"/>
          </p:nvPr>
        </p:nvSpPr>
        <p:spPr>
          <a:xfrm>
            <a:off x="0" y="274638"/>
            <a:ext cx="9144000" cy="1143000"/>
          </a:xfrm>
        </p:spPr>
        <p:txBody>
          <a:bodyPr>
            <a:normAutofit/>
          </a:bodyPr>
          <a:lstStyle/>
          <a:p>
            <a:pPr algn="ctr"/>
            <a:r>
              <a:rPr lang="en-US" sz="3000" dirty="0"/>
              <a:t>P-Card Policy Reminders – Prohibited Items</a:t>
            </a:r>
          </a:p>
        </p:txBody>
      </p:sp>
    </p:spTree>
    <p:extLst>
      <p:ext uri="{BB962C8B-B14F-4D97-AF65-F5344CB8AC3E}">
        <p14:creationId xmlns:p14="http://schemas.microsoft.com/office/powerpoint/2010/main" val="3168122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Slide Number Placeholder 4"/>
          <p:cNvSpPr>
            <a:spLocks noGrp="1"/>
          </p:cNvSpPr>
          <p:nvPr>
            <p:ph type="sldNum" sz="quarter" idx="12"/>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DDBC10-2FE4-45D2-B45F-FBC8B946254A}"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lang="en-US" sz="1900" dirty="0">
              <a:latin typeface="+mn-lt"/>
            </a:endParaRPr>
          </a:p>
        </p:txBody>
      </p:sp>
      <p:sp>
        <p:nvSpPr>
          <p:cNvPr id="93186" name="Content Placeholder 2"/>
          <p:cNvSpPr>
            <a:spLocks noGrp="1"/>
          </p:cNvSpPr>
          <p:nvPr>
            <p:ph idx="4294967295"/>
          </p:nvPr>
        </p:nvSpPr>
        <p:spPr>
          <a:xfrm>
            <a:off x="616744" y="1600200"/>
            <a:ext cx="7910512" cy="4837466"/>
          </a:xfrm>
        </p:spPr>
        <p:txBody>
          <a:bodyPr>
            <a:normAutofit fontScale="77500" lnSpcReduction="20000"/>
          </a:bodyPr>
          <a:lstStyle/>
          <a:p>
            <a:pPr algn="just">
              <a:buFont typeface="Wingdings 3" panose="05040102010807070707" pitchFamily="18" charset="2"/>
              <a:buChar char=""/>
            </a:pPr>
            <a:r>
              <a:rPr lang="en-US" sz="1600" dirty="0">
                <a:solidFill>
                  <a:schemeClr val="tx1"/>
                </a:solidFill>
              </a:rPr>
              <a:t>Review daily transactions carefully and question items that do not appear to be for the proper use of public funds and/or not eligible. </a:t>
            </a:r>
          </a:p>
          <a:p>
            <a:pPr algn="just">
              <a:buFont typeface="Wingdings 3" panose="05040102010807070707" pitchFamily="18" charset="2"/>
              <a:buChar char=""/>
            </a:pPr>
            <a:endParaRPr lang="en-US" sz="700" dirty="0">
              <a:solidFill>
                <a:schemeClr val="tx1"/>
              </a:solidFill>
            </a:endParaRPr>
          </a:p>
          <a:p>
            <a:pPr algn="just">
              <a:buFont typeface="Wingdings 3" panose="05040102010807070707" pitchFamily="18" charset="2"/>
              <a:buChar char=""/>
            </a:pPr>
            <a:r>
              <a:rPr lang="en-US" sz="1600" dirty="0">
                <a:solidFill>
                  <a:schemeClr val="tx1"/>
                </a:solidFill>
              </a:rPr>
              <a:t>Please make sure all transactions are reconciled/approved timely, right after they are loaded to INFORMS. </a:t>
            </a:r>
            <a:endParaRPr lang="en-US" sz="700" dirty="0">
              <a:solidFill>
                <a:schemeClr val="tx1"/>
              </a:solidFill>
            </a:endParaRPr>
          </a:p>
          <a:p>
            <a:pPr algn="just">
              <a:buFont typeface="Wingdings 3" panose="05040102010807070707" pitchFamily="18" charset="2"/>
              <a:buChar char=""/>
            </a:pPr>
            <a:r>
              <a:rPr lang="en-US" sz="1600" dirty="0">
                <a:solidFill>
                  <a:schemeClr val="tx1"/>
                </a:solidFill>
              </a:rPr>
              <a:t>When cards are used for travel related expenses, the Informs Travel Authorization needs to be properly authorized by the Department Director or designee and the Office of the Mayor prior to using the p-card to pay. The approved Travel Authorization is needed for override requests and must  be uploaded to INFORMS as supporting documentation of expenses paid with the p-card. The Travel Approval document must include the breakdown of the total expenses for the travel and the INFORMS approval path to show the date it was fully approved.</a:t>
            </a:r>
            <a:endParaRPr lang="en-US" sz="1600" strike="sngStrike" dirty="0">
              <a:solidFill>
                <a:schemeClr val="tx1"/>
              </a:solidFill>
            </a:endParaRPr>
          </a:p>
          <a:p>
            <a:pPr marL="281178" indent="-171450" algn="just">
              <a:buFont typeface="Wingdings 3" panose="05040102010807070707" pitchFamily="18" charset="2"/>
              <a:buChar char=""/>
            </a:pPr>
            <a:endParaRPr lang="en-US" sz="700" dirty="0">
              <a:solidFill>
                <a:schemeClr val="tx1"/>
              </a:solidFill>
            </a:endParaRPr>
          </a:p>
          <a:p>
            <a:pPr algn="just">
              <a:buFont typeface="Wingdings 3" panose="05040102010807070707" pitchFamily="18" charset="2"/>
              <a:buChar char=""/>
            </a:pPr>
            <a:r>
              <a:rPr lang="en-US" sz="1600" dirty="0">
                <a:solidFill>
                  <a:schemeClr val="tx1"/>
                </a:solidFill>
              </a:rPr>
              <a:t>If sales taxes were charged, please try to get reimbursed or provide proper documentation as support as to efforts employed.</a:t>
            </a:r>
          </a:p>
          <a:p>
            <a:pPr marL="281178" indent="-171450" algn="just">
              <a:buFont typeface="Wingdings 3" panose="05040102010807070707" pitchFamily="18" charset="2"/>
              <a:buChar char=""/>
            </a:pPr>
            <a:endParaRPr lang="en-US" sz="700" dirty="0">
              <a:solidFill>
                <a:schemeClr val="tx1"/>
              </a:solidFill>
            </a:endParaRPr>
          </a:p>
          <a:p>
            <a:pPr algn="just">
              <a:buFont typeface="Wingdings 3" panose="05040102010807070707" pitchFamily="18" charset="2"/>
              <a:buChar char=""/>
            </a:pPr>
            <a:r>
              <a:rPr lang="en-US" sz="1600" dirty="0">
                <a:solidFill>
                  <a:schemeClr val="tx1"/>
                </a:solidFill>
              </a:rPr>
              <a:t>Authorized signers cannot approve their own P-card reconciliations and supporting documentation. INFORMS will not allow the same user to reconcile and approve for the same cardholder</a:t>
            </a:r>
          </a:p>
          <a:p>
            <a:pPr marL="281178" indent="-171450" algn="just">
              <a:buFont typeface="Wingdings 3" panose="05040102010807070707" pitchFamily="18" charset="2"/>
              <a:buChar char=""/>
            </a:pPr>
            <a:endParaRPr lang="en-US" sz="700" dirty="0">
              <a:solidFill>
                <a:schemeClr val="tx1"/>
              </a:solidFill>
            </a:endParaRPr>
          </a:p>
          <a:p>
            <a:pPr algn="just">
              <a:buFont typeface="Wingdings 3" panose="05040102010807070707" pitchFamily="18" charset="2"/>
              <a:buChar char=""/>
            </a:pPr>
            <a:r>
              <a:rPr lang="en-US" sz="1600" dirty="0">
                <a:solidFill>
                  <a:schemeClr val="tx1"/>
                </a:solidFill>
              </a:rPr>
              <a:t>The cardholder or employee receiving the products or services should sign (or an equivalent, e.g. email) and date the receipt/invoices as acknowledgement that the products and services were received in accordance with purchasing terms. </a:t>
            </a:r>
          </a:p>
          <a:p>
            <a:pPr algn="just">
              <a:buFont typeface="Wingdings 3" panose="05040102010807070707" pitchFamily="18" charset="2"/>
              <a:buChar char=""/>
            </a:pPr>
            <a:endParaRPr lang="en-US" sz="700" dirty="0">
              <a:solidFill>
                <a:schemeClr val="tx1"/>
              </a:solidFill>
            </a:endParaRPr>
          </a:p>
          <a:p>
            <a:pPr algn="just">
              <a:buFont typeface="Wingdings 3" panose="05040102010807070707" pitchFamily="18" charset="2"/>
              <a:buChar char=""/>
            </a:pPr>
            <a:r>
              <a:rPr lang="en-US" sz="1600" dirty="0">
                <a:solidFill>
                  <a:schemeClr val="tx1"/>
                </a:solidFill>
              </a:rPr>
              <a:t>Due to COVID-19, we are accepting PDF copies of the P-card reconciliations and supporting documentation (up to Statement date July 04</a:t>
            </a:r>
            <a:r>
              <a:rPr lang="en-US" sz="1600" baseline="30000" dirty="0">
                <a:solidFill>
                  <a:schemeClr val="tx1"/>
                </a:solidFill>
              </a:rPr>
              <a:t>th</a:t>
            </a:r>
            <a:r>
              <a:rPr lang="en-US" sz="1600" dirty="0">
                <a:solidFill>
                  <a:schemeClr val="tx1"/>
                </a:solidFill>
              </a:rPr>
              <a:t>, 2022 – before INFORMS) via email (group: (</a:t>
            </a:r>
            <a:r>
              <a:rPr lang="en-US" sz="1600" b="1" dirty="0">
                <a:solidFill>
                  <a:schemeClr val="tx1"/>
                </a:solidFill>
              </a:rPr>
              <a:t>FIN) P-Card Reconciliations</a:t>
            </a:r>
            <a:r>
              <a:rPr lang="en-US" sz="1600" dirty="0">
                <a:solidFill>
                  <a:schemeClr val="tx1"/>
                </a:solidFill>
              </a:rPr>
              <a:t>). We are also accepting P-card reconciliation approvals from the authorized signors via email and PDF electronic signatures.</a:t>
            </a:r>
            <a:endParaRPr lang="en-US" sz="2400" dirty="0">
              <a:solidFill>
                <a:schemeClr val="tx1"/>
              </a:solidFill>
            </a:endParaRPr>
          </a:p>
        </p:txBody>
      </p:sp>
      <p:sp>
        <p:nvSpPr>
          <p:cNvPr id="93185" name="Title 1"/>
          <p:cNvSpPr>
            <a:spLocks noGrp="1"/>
          </p:cNvSpPr>
          <p:nvPr>
            <p:ph type="title" idx="4294967295"/>
          </p:nvPr>
        </p:nvSpPr>
        <p:spPr>
          <a:xfrm>
            <a:off x="0" y="152400"/>
            <a:ext cx="9144000" cy="990600"/>
          </a:xfrm>
        </p:spPr>
        <p:txBody>
          <a:bodyPr>
            <a:normAutofit/>
          </a:bodyPr>
          <a:lstStyle/>
          <a:p>
            <a:pPr algn="ctr"/>
            <a:r>
              <a:rPr lang="en-US" sz="3000" dirty="0">
                <a:solidFill>
                  <a:schemeClr val="tx1"/>
                </a:solidFill>
              </a:rPr>
              <a:t>P-Card – Key Reminders</a:t>
            </a:r>
          </a:p>
        </p:txBody>
      </p:sp>
    </p:spTree>
    <p:extLst>
      <p:ext uri="{BB962C8B-B14F-4D97-AF65-F5344CB8AC3E}">
        <p14:creationId xmlns:p14="http://schemas.microsoft.com/office/powerpoint/2010/main" val="388355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Slide Number Placeholder 4"/>
          <p:cNvSpPr>
            <a:spLocks noGrp="1"/>
          </p:cNvSpPr>
          <p:nvPr>
            <p:ph type="sldNum" sz="quarter" idx="12"/>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DDBC10-2FE4-45D2-B45F-FBC8B946254A}"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lang="en-US" sz="1900" dirty="0">
              <a:latin typeface="+mn-lt"/>
            </a:endParaRPr>
          </a:p>
        </p:txBody>
      </p:sp>
      <p:sp>
        <p:nvSpPr>
          <p:cNvPr id="93186" name="Content Placeholder 2"/>
          <p:cNvSpPr>
            <a:spLocks noGrp="1"/>
          </p:cNvSpPr>
          <p:nvPr>
            <p:ph idx="4294967295"/>
          </p:nvPr>
        </p:nvSpPr>
        <p:spPr>
          <a:xfrm>
            <a:off x="914400" y="2209800"/>
            <a:ext cx="7315200" cy="573360"/>
          </a:xfrm>
        </p:spPr>
        <p:txBody>
          <a:bodyPr>
            <a:normAutofit fontScale="25000" lnSpcReduction="20000"/>
          </a:bodyPr>
          <a:lstStyle/>
          <a:p>
            <a:pPr marL="109728" indent="0" algn="just">
              <a:buNone/>
            </a:pPr>
            <a:r>
              <a:rPr lang="en-US" sz="6000" dirty="0"/>
              <a:t>Reclassify P-card expenditures to the appropriate chart fields prior to the closing of each quarter.</a:t>
            </a:r>
          </a:p>
          <a:p>
            <a:pPr marL="966978" indent="-857250" algn="just">
              <a:buFont typeface="Wingdings 3" panose="05040102010807070707" pitchFamily="18" charset="2"/>
              <a:buChar char=""/>
            </a:pPr>
            <a:endParaRPr lang="en-US" sz="6000" dirty="0"/>
          </a:p>
          <a:p>
            <a:pPr algn="just">
              <a:buFont typeface="Wingdings 3" panose="05040102010807070707" pitchFamily="18" charset="2"/>
              <a:buChar char=""/>
            </a:pPr>
            <a:r>
              <a:rPr lang="en-US" sz="6000" dirty="0"/>
              <a:t>Finance records journal vouchers to the chart fields associated to each cardholder for the total expenses incurred during the month. Purchase/Dual card expenses are posted to account 5330520000, Travel cards to 5312150000 (Accounts reserved for Finance use)</a:t>
            </a:r>
          </a:p>
          <a:p>
            <a:pPr algn="just">
              <a:buFont typeface="Wingdings 3" panose="05040102010807070707" pitchFamily="18" charset="2"/>
              <a:buChar char=""/>
            </a:pPr>
            <a:r>
              <a:rPr lang="en-US" sz="6000" dirty="0"/>
              <a:t>Departments should further reclassify Finance postings based on purchases type to the appropriate chart fields and accounts. </a:t>
            </a:r>
          </a:p>
          <a:p>
            <a:pPr algn="just">
              <a:buFont typeface="Wingdings 3" panose="05040102010807070707" pitchFamily="18" charset="2"/>
              <a:buChar char=""/>
            </a:pPr>
            <a:r>
              <a:rPr lang="en-US" sz="6000" dirty="0"/>
              <a:t>To reverse transactions posted by Finance, Departments must  credit 5330530000 when reclassifying Purchasing/Dual cards, and 5312160000 for Travel Cards. (Accounts reserved for Departments use).</a:t>
            </a:r>
          </a:p>
          <a:p>
            <a:pPr algn="just">
              <a:buFont typeface="Wingdings 3" panose="05040102010807070707" pitchFamily="18" charset="2"/>
              <a:buChar char=""/>
            </a:pPr>
            <a:r>
              <a:rPr lang="en-US" sz="6000" dirty="0"/>
              <a:t>P-card reclassification Journal vouchers are initiated and approved at the department level first. They are latter routed to the AP Compliance Officer and approved by staff of the P-Card unit.</a:t>
            </a:r>
          </a:p>
          <a:p>
            <a:pPr algn="just">
              <a:buFont typeface="Wingdings 3" panose="05040102010807070707" pitchFamily="18" charset="2"/>
              <a:buChar char=""/>
            </a:pPr>
            <a:r>
              <a:rPr lang="en-US" sz="6000" dirty="0">
                <a:solidFill>
                  <a:schemeClr val="tx1"/>
                </a:solidFill>
              </a:rPr>
              <a:t>Reclassification Journal Vouchers for P-Card Transactions – need to be fully approved at department level by Tuesday, October 11</a:t>
            </a:r>
            <a:r>
              <a:rPr lang="en-US" sz="6000" baseline="30000" dirty="0">
                <a:solidFill>
                  <a:schemeClr val="tx1"/>
                </a:solidFill>
              </a:rPr>
              <a:t>th</a:t>
            </a:r>
            <a:r>
              <a:rPr lang="en-US" sz="6000" dirty="0">
                <a:solidFill>
                  <a:schemeClr val="tx1"/>
                </a:solidFill>
              </a:rPr>
              <a:t>, noon to allow time for Finance approvals before closing of the books. </a:t>
            </a:r>
            <a:endParaRPr lang="en-US" sz="6000" dirty="0"/>
          </a:p>
          <a:p>
            <a:pPr algn="just">
              <a:buFont typeface="Wingdings" panose="05000000000000000000" pitchFamily="2" charset="2"/>
              <a:buChar char="Ø"/>
            </a:pPr>
            <a:endParaRPr lang="en-US" sz="2400" dirty="0"/>
          </a:p>
          <a:p>
            <a:endParaRPr lang="en-US" sz="2400" dirty="0"/>
          </a:p>
          <a:p>
            <a:endParaRPr lang="en-US" sz="2400" dirty="0"/>
          </a:p>
          <a:p>
            <a:endParaRPr lang="en-US" sz="2400" dirty="0"/>
          </a:p>
          <a:p>
            <a:endParaRPr lang="en-US" sz="2400" dirty="0"/>
          </a:p>
          <a:p>
            <a:endParaRPr lang="en-US" sz="2400" dirty="0"/>
          </a:p>
        </p:txBody>
      </p:sp>
      <p:sp>
        <p:nvSpPr>
          <p:cNvPr id="93185" name="Title 1"/>
          <p:cNvSpPr>
            <a:spLocks noGrp="1"/>
          </p:cNvSpPr>
          <p:nvPr>
            <p:ph type="title" idx="4294967295"/>
          </p:nvPr>
        </p:nvSpPr>
        <p:spPr>
          <a:xfrm>
            <a:off x="0" y="230372"/>
            <a:ext cx="9144000" cy="990600"/>
          </a:xfrm>
        </p:spPr>
        <p:txBody>
          <a:bodyPr>
            <a:normAutofit fontScale="90000"/>
          </a:bodyPr>
          <a:lstStyle/>
          <a:p>
            <a:pPr algn="ctr"/>
            <a:r>
              <a:rPr lang="en-US" sz="3300" dirty="0">
                <a:solidFill>
                  <a:schemeClr val="tx1"/>
                </a:solidFill>
              </a:rPr>
              <a:t>P-Card Journal Vouchers – Expense Reclassifications</a:t>
            </a:r>
            <a:br>
              <a:rPr lang="en-US" sz="2500" dirty="0">
                <a:solidFill>
                  <a:schemeClr val="tx1"/>
                </a:solidFill>
              </a:rPr>
            </a:br>
            <a:r>
              <a:rPr lang="en-US" sz="2000" dirty="0">
                <a:solidFill>
                  <a:schemeClr val="accent1"/>
                </a:solidFill>
              </a:rPr>
              <a:t>Only Applies to P-Card transactions up to </a:t>
            </a:r>
            <a:r>
              <a:rPr lang="en-US" sz="2000" b="1" u="sng" dirty="0">
                <a:solidFill>
                  <a:schemeClr val="accent1"/>
                </a:solidFill>
              </a:rPr>
              <a:t>July 4, 2022</a:t>
            </a:r>
          </a:p>
        </p:txBody>
      </p:sp>
    </p:spTree>
    <p:extLst>
      <p:ext uri="{BB962C8B-B14F-4D97-AF65-F5344CB8AC3E}">
        <p14:creationId xmlns:p14="http://schemas.microsoft.com/office/powerpoint/2010/main" val="3736593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Footer Placeholder 3"/>
          <p:cNvSpPr>
            <a:spLocks noGrp="1"/>
          </p:cNvSpPr>
          <p:nvPr>
            <p:ph type="ftr" sz="quarter" idx="11"/>
          </p:nvPr>
        </p:nvSpPr>
        <p:spPr>
          <a:no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pitchFamily="18" charset="0"/>
                <a:ea typeface="+mn-ea"/>
                <a:cs typeface="+mn-cs"/>
              </a:rPr>
              <a:t>Miami-Dade Finance Department</a:t>
            </a:r>
          </a:p>
        </p:txBody>
      </p:sp>
      <p:sp>
        <p:nvSpPr>
          <p:cNvPr id="93188" name="Slide Number Placeholder 4"/>
          <p:cNvSpPr>
            <a:spLocks noGrp="1"/>
          </p:cNvSpPr>
          <p:nvPr>
            <p:ph type="sldNum" sz="quarter" idx="12"/>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DDBC10-2FE4-45D2-B45F-FBC8B946254A}"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lang="en-US" sz="1900" dirty="0">
              <a:latin typeface="+mn-lt"/>
            </a:endParaRPr>
          </a:p>
        </p:txBody>
      </p:sp>
      <p:sp>
        <p:nvSpPr>
          <p:cNvPr id="93185" name="Title 1"/>
          <p:cNvSpPr>
            <a:spLocks noGrp="1"/>
          </p:cNvSpPr>
          <p:nvPr>
            <p:ph type="title" idx="4294967295"/>
          </p:nvPr>
        </p:nvSpPr>
        <p:spPr>
          <a:xfrm>
            <a:off x="0" y="133955"/>
            <a:ext cx="9144000" cy="990600"/>
          </a:xfrm>
        </p:spPr>
        <p:txBody>
          <a:bodyPr>
            <a:normAutofit fontScale="90000"/>
          </a:bodyPr>
          <a:lstStyle/>
          <a:p>
            <a:pPr algn="ctr"/>
            <a:r>
              <a:rPr lang="en-US" sz="3000" dirty="0">
                <a:solidFill>
                  <a:schemeClr val="tx1"/>
                </a:solidFill>
              </a:rPr>
              <a:t>P-Card Journal Vouchers – Expense Reclassifications</a:t>
            </a:r>
            <a:br>
              <a:rPr lang="en-US" sz="2500" dirty="0">
                <a:solidFill>
                  <a:schemeClr val="tx1"/>
                </a:solidFill>
              </a:rPr>
            </a:br>
            <a:r>
              <a:rPr lang="en-US" sz="2200" dirty="0">
                <a:solidFill>
                  <a:schemeClr val="accent1"/>
                </a:solidFill>
              </a:rPr>
              <a:t>Only Applies to P-Card transactions up to </a:t>
            </a:r>
            <a:r>
              <a:rPr lang="en-US" sz="2200" b="1" u="sng" dirty="0">
                <a:solidFill>
                  <a:schemeClr val="accent1"/>
                </a:solidFill>
              </a:rPr>
              <a:t>July 4, 2022 </a:t>
            </a:r>
            <a:endParaRPr lang="en-US" sz="2500" dirty="0">
              <a:solidFill>
                <a:schemeClr val="tx1"/>
              </a:solidFill>
            </a:endParaRPr>
          </a:p>
        </p:txBody>
      </p:sp>
      <p:pic>
        <p:nvPicPr>
          <p:cNvPr id="4" name="Picture 3"/>
          <p:cNvPicPr>
            <a:picLocks noChangeAspect="1"/>
          </p:cNvPicPr>
          <p:nvPr/>
        </p:nvPicPr>
        <p:blipFill>
          <a:blip r:embed="rId2"/>
          <a:stretch>
            <a:fillRect/>
          </a:stretch>
        </p:blipFill>
        <p:spPr>
          <a:xfrm>
            <a:off x="1082928" y="1295400"/>
            <a:ext cx="7432962" cy="5121275"/>
          </a:xfrm>
          <a:prstGeom prst="rect">
            <a:avLst/>
          </a:prstGeom>
        </p:spPr>
      </p:pic>
    </p:spTree>
    <p:extLst>
      <p:ext uri="{BB962C8B-B14F-4D97-AF65-F5344CB8AC3E}">
        <p14:creationId xmlns:p14="http://schemas.microsoft.com/office/powerpoint/2010/main" val="38390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8559AF-0FB8-49FE-AD51-99AFC54660B6}" type="slidenum">
              <a:rPr lang="en-US" sz="1900">
                <a:latin typeface="+mn-lt"/>
              </a:rPr>
              <a:pPr marL="0" marR="0" lvl="0" indent="0" algn="r" defTabSz="914400" rtl="0" eaLnBrk="1" fontAlgn="base" latinLnBrk="0" hangingPunct="1">
                <a:lnSpc>
                  <a:spcPct val="100000"/>
                </a:lnSpc>
                <a:spcBef>
                  <a:spcPct val="0"/>
                </a:spcBef>
                <a:spcAft>
                  <a:spcPct val="0"/>
                </a:spcAft>
                <a:buClrTx/>
                <a:buSzTx/>
                <a:buFontTx/>
                <a:buNone/>
                <a:tabLst/>
                <a:defRPr/>
              </a:pPr>
              <a:t>4</a:t>
            </a:fld>
            <a:endParaRPr lang="en-US" sz="1900" dirty="0">
              <a:latin typeface="+mn-lt"/>
            </a:endParaRPr>
          </a:p>
        </p:txBody>
      </p:sp>
      <p:sp>
        <p:nvSpPr>
          <p:cNvPr id="2" name="Title 1"/>
          <p:cNvSpPr>
            <a:spLocks noGrp="1"/>
          </p:cNvSpPr>
          <p:nvPr>
            <p:ph type="ctrTitle" idx="4294967295"/>
          </p:nvPr>
        </p:nvSpPr>
        <p:spPr>
          <a:xfrm>
            <a:off x="44117" y="1658484"/>
            <a:ext cx="7772400" cy="1830388"/>
          </a:xfrm>
        </p:spPr>
        <p:txBody>
          <a:bodyPr>
            <a:normAutofit/>
          </a:bodyPr>
          <a:lstStyle/>
          <a:p>
            <a:pPr algn="r"/>
            <a:r>
              <a:rPr lang="en-US" sz="3000" dirty="0"/>
              <a:t>Capital &amp; Construction Payable Section </a:t>
            </a:r>
          </a:p>
        </p:txBody>
      </p:sp>
      <p:pic>
        <p:nvPicPr>
          <p:cNvPr id="8" name="Picture 7"/>
          <p:cNvPicPr>
            <a:picLocks noChangeAspect="1"/>
          </p:cNvPicPr>
          <p:nvPr/>
        </p:nvPicPr>
        <p:blipFill rotWithShape="1">
          <a:blip r:embed="rId3"/>
          <a:srcRect t="12682" b="14624"/>
          <a:stretch/>
        </p:blipFill>
        <p:spPr>
          <a:xfrm>
            <a:off x="5105400" y="2363161"/>
            <a:ext cx="3868245" cy="2251422"/>
          </a:xfrm>
          <a:prstGeom prst="rect">
            <a:avLst/>
          </a:prstGeom>
        </p:spPr>
      </p:pic>
    </p:spTree>
    <p:extLst>
      <p:ext uri="{BB962C8B-B14F-4D97-AF65-F5344CB8AC3E}">
        <p14:creationId xmlns:p14="http://schemas.microsoft.com/office/powerpoint/2010/main" val="641042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BFCC27-F69E-4360-B4F3-71964F3463FA}"/>
              </a:ext>
            </a:extLst>
          </p:cNvPr>
          <p:cNvSpPr>
            <a:spLocks noGrp="1"/>
          </p:cNvSpPr>
          <p:nvPr>
            <p:ph type="sldNum" sz="quarter" idx="12"/>
          </p:nvPr>
        </p:nvSpPr>
        <p:spPr/>
        <p:txBody>
          <a:bodyPr/>
          <a:lstStyle/>
          <a:p>
            <a:pPr>
              <a:defRPr/>
            </a:pPr>
            <a:fld id="{492661EC-E0B5-4F40-B7D9-EFB197B3666C}" type="slidenum">
              <a:rPr lang="en-US" sz="1900">
                <a:latin typeface="+mn-lt"/>
              </a:rPr>
              <a:pPr>
                <a:defRPr/>
              </a:pPr>
              <a:t>40</a:t>
            </a:fld>
            <a:endParaRPr lang="en-US" sz="1900" dirty="0">
              <a:latin typeface="+mn-lt"/>
            </a:endParaRPr>
          </a:p>
        </p:txBody>
      </p:sp>
      <p:sp>
        <p:nvSpPr>
          <p:cNvPr id="5" name="Title 4">
            <a:extLst>
              <a:ext uri="{FF2B5EF4-FFF2-40B4-BE49-F238E27FC236}">
                <a16:creationId xmlns:a16="http://schemas.microsoft.com/office/drawing/2014/main" id="{A6142839-24CC-4176-B547-E1B8605F3730}"/>
              </a:ext>
            </a:extLst>
          </p:cNvPr>
          <p:cNvSpPr>
            <a:spLocks noGrp="1"/>
          </p:cNvSpPr>
          <p:nvPr>
            <p:ph type="title" idx="4294967295"/>
          </p:nvPr>
        </p:nvSpPr>
        <p:spPr>
          <a:xfrm>
            <a:off x="530886" y="1371600"/>
            <a:ext cx="8229600" cy="1490854"/>
          </a:xfrm>
        </p:spPr>
        <p:txBody>
          <a:bodyPr>
            <a:normAutofit fontScale="90000"/>
          </a:bodyPr>
          <a:lstStyle/>
          <a:p>
            <a:pPr algn="ctr"/>
            <a:br>
              <a:rPr lang="en-US" dirty="0"/>
            </a:br>
            <a:r>
              <a:rPr lang="en-US" dirty="0"/>
              <a:t>Questions</a:t>
            </a:r>
            <a:br>
              <a:rPr lang="en-US" dirty="0"/>
            </a:br>
            <a:br>
              <a:rPr lang="en-US" dirty="0"/>
            </a:br>
            <a:r>
              <a:rPr lang="en-US" sz="2000" dirty="0">
                <a:solidFill>
                  <a:schemeClr val="accent1"/>
                </a:solidFill>
              </a:rPr>
              <a:t>Please enter all your questions in the chatbox. Responses to all questions posted in the chat will be sent via email to all attendees.</a:t>
            </a:r>
            <a:br>
              <a:rPr lang="en-US" sz="2000" dirty="0">
                <a:solidFill>
                  <a:srgbClr val="FF0000"/>
                </a:solidFill>
              </a:rPr>
            </a:br>
            <a:br>
              <a:rPr lang="en-US" sz="2000" dirty="0"/>
            </a:br>
            <a:br>
              <a:rPr lang="en-US" dirty="0"/>
            </a:br>
            <a:br>
              <a:rPr lang="en-US" dirty="0"/>
            </a:br>
            <a:endParaRPr lang="en-US" dirty="0"/>
          </a:p>
        </p:txBody>
      </p:sp>
      <p:pic>
        <p:nvPicPr>
          <p:cNvPr id="7" name="Picture 6">
            <a:extLst>
              <a:ext uri="{FF2B5EF4-FFF2-40B4-BE49-F238E27FC236}">
                <a16:creationId xmlns:a16="http://schemas.microsoft.com/office/drawing/2014/main" id="{9530EDC3-23E4-4253-B7E2-9A52E9BA240C}"/>
              </a:ext>
            </a:extLst>
          </p:cNvPr>
          <p:cNvPicPr>
            <a:picLocks noChangeAspect="1"/>
          </p:cNvPicPr>
          <p:nvPr/>
        </p:nvPicPr>
        <p:blipFill>
          <a:blip r:embed="rId2"/>
          <a:stretch>
            <a:fillRect/>
          </a:stretch>
        </p:blipFill>
        <p:spPr>
          <a:xfrm>
            <a:off x="3164549" y="3200400"/>
            <a:ext cx="2962275" cy="1295400"/>
          </a:xfrm>
          <a:prstGeom prst="rect">
            <a:avLst/>
          </a:prstGeom>
        </p:spPr>
      </p:pic>
    </p:spTree>
    <p:extLst>
      <p:ext uri="{BB962C8B-B14F-4D97-AF65-F5344CB8AC3E}">
        <p14:creationId xmlns:p14="http://schemas.microsoft.com/office/powerpoint/2010/main" val="4292606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609E85-A33B-4261-BC42-71E0067DA9AA}"/>
              </a:ext>
            </a:extLst>
          </p:cNvPr>
          <p:cNvSpPr>
            <a:spLocks noGrp="1"/>
          </p:cNvSpPr>
          <p:nvPr>
            <p:ph type="sldNum" sz="quarter" idx="12"/>
          </p:nvPr>
        </p:nvSpPr>
        <p:spPr/>
        <p:txBody>
          <a:bodyPr/>
          <a:lstStyle/>
          <a:p>
            <a:pPr>
              <a:defRPr/>
            </a:pPr>
            <a:fld id="{492661EC-E0B5-4F40-B7D9-EFB197B3666C}" type="slidenum">
              <a:rPr lang="en-US" sz="1900">
                <a:latin typeface="+mn-lt"/>
              </a:rPr>
              <a:pPr>
                <a:defRPr/>
              </a:pPr>
              <a:t>41</a:t>
            </a:fld>
            <a:endParaRPr lang="en-US" sz="1900" dirty="0">
              <a:latin typeface="+mn-lt"/>
            </a:endParaRPr>
          </a:p>
        </p:txBody>
      </p:sp>
      <p:sp>
        <p:nvSpPr>
          <p:cNvPr id="5" name="Title 4">
            <a:extLst>
              <a:ext uri="{FF2B5EF4-FFF2-40B4-BE49-F238E27FC236}">
                <a16:creationId xmlns:a16="http://schemas.microsoft.com/office/drawing/2014/main" id="{734E4498-2CA9-4206-8795-55EBA6FDBBD1}"/>
              </a:ext>
            </a:extLst>
          </p:cNvPr>
          <p:cNvSpPr>
            <a:spLocks noGrp="1"/>
          </p:cNvSpPr>
          <p:nvPr>
            <p:ph type="title" idx="4294967295"/>
          </p:nvPr>
        </p:nvSpPr>
        <p:spPr>
          <a:xfrm>
            <a:off x="0" y="3135817"/>
            <a:ext cx="8229600" cy="1143000"/>
          </a:xfrm>
        </p:spPr>
        <p:txBody>
          <a:bodyPr/>
          <a:lstStyle/>
          <a:p>
            <a:pPr algn="ctr"/>
            <a:r>
              <a:rPr lang="en-US" dirty="0"/>
              <a:t>	 Thank You &amp; Stay Safe</a:t>
            </a:r>
          </a:p>
        </p:txBody>
      </p:sp>
      <p:sp>
        <p:nvSpPr>
          <p:cNvPr id="2" name="AutoShape 2" descr="Smile! It's Friday - Weekend's Coming Banner With Smiling, Relaxing Emoji  Wearing Sunglasses And Headphones Royalty Free Cliparts, Vectors, And Stock  Illustration. Image 139853011.">
            <a:extLst>
              <a:ext uri="{FF2B5EF4-FFF2-40B4-BE49-F238E27FC236}">
                <a16:creationId xmlns:a16="http://schemas.microsoft.com/office/drawing/2014/main" id="{C6DE4E69-DF61-4528-88EC-4A0AF3F693E8}"/>
              </a:ext>
            </a:extLst>
          </p:cNvPr>
          <p:cNvSpPr>
            <a:spLocks noChangeAspect="1" noChangeArrowheads="1"/>
          </p:cNvSpPr>
          <p:nvPr/>
        </p:nvSpPr>
        <p:spPr bwMode="auto">
          <a:xfrm>
            <a:off x="657835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90766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ABAB5F-B15A-195B-0BFE-0A78804E4478}"/>
              </a:ext>
            </a:extLst>
          </p:cNvPr>
          <p:cNvSpPr>
            <a:spLocks noGrp="1"/>
          </p:cNvSpPr>
          <p:nvPr>
            <p:ph type="sldNum" sz="quarter" idx="12"/>
          </p:nvPr>
        </p:nvSpPr>
        <p:spPr/>
        <p:txBody>
          <a:bodyPr/>
          <a:lstStyle/>
          <a:p>
            <a:pPr>
              <a:defRPr/>
            </a:pPr>
            <a:fld id="{D57F1E4F-1CFF-5643-939E-217C01CDF565}" type="slidenum">
              <a:rPr lang="en-US" sz="1900">
                <a:latin typeface="+mn-lt"/>
              </a:rPr>
              <a:pPr>
                <a:defRPr/>
              </a:pPr>
              <a:t>5</a:t>
            </a:fld>
            <a:endParaRPr lang="en-US" sz="1900" dirty="0">
              <a:latin typeface="+mn-lt"/>
            </a:endParaRPr>
          </a:p>
        </p:txBody>
      </p:sp>
      <p:sp>
        <p:nvSpPr>
          <p:cNvPr id="5" name="TextBox 4">
            <a:extLst>
              <a:ext uri="{FF2B5EF4-FFF2-40B4-BE49-F238E27FC236}">
                <a16:creationId xmlns:a16="http://schemas.microsoft.com/office/drawing/2014/main" id="{AF41CF98-577E-EEA9-A22B-192D70D7ECEE}"/>
              </a:ext>
            </a:extLst>
          </p:cNvPr>
          <p:cNvSpPr txBox="1"/>
          <p:nvPr/>
        </p:nvSpPr>
        <p:spPr>
          <a:xfrm>
            <a:off x="723356" y="1071810"/>
            <a:ext cx="7525940" cy="6078587"/>
          </a:xfrm>
          <a:prstGeom prst="rect">
            <a:avLst/>
          </a:prstGeom>
          <a:noFill/>
        </p:spPr>
        <p:txBody>
          <a:bodyPr wrap="square" rtlCol="0">
            <a:spAutoFit/>
          </a:bodyPr>
          <a:lstStyle/>
          <a:p>
            <a:pPr marL="342900" marR="0" lvl="1" indent="-34290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Arial" charset="0"/>
              </a:rPr>
              <a:t>Construction Payments Cut-Off:</a:t>
            </a:r>
          </a:p>
          <a:p>
            <a:pPr marL="342900" marR="0" lvl="1"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white"/>
              </a:solidFill>
              <a:effectLst/>
              <a:uLnTx/>
              <a:uFillTx/>
              <a:latin typeface="Times New Roman" pitchFamily="18" charset="0"/>
              <a:ea typeface="+mn-ea"/>
              <a:cs typeface="Arial" charset="0"/>
            </a:endParaRPr>
          </a:p>
          <a:p>
            <a:pPr marL="285750" marR="0" lvl="1"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300" dirty="0">
                <a:solidFill>
                  <a:prstClr val="white"/>
                </a:solidFill>
                <a:latin typeface="+mn-lt"/>
              </a:rPr>
              <a:t>Email Francisco Garcia at FKG@miamidade.gov all construction invoices by </a:t>
            </a:r>
            <a:r>
              <a:rPr lang="en-US" sz="1300" b="1" dirty="0">
                <a:solidFill>
                  <a:schemeClr val="accent1"/>
                </a:solidFill>
                <a:latin typeface="+mn-lt"/>
              </a:rPr>
              <a:t>Friday, September 30, 2022 at noon</a:t>
            </a:r>
            <a:r>
              <a:rPr lang="en-US" sz="1300" dirty="0">
                <a:solidFill>
                  <a:prstClr val="white"/>
                </a:solidFill>
                <a:latin typeface="+mn-lt"/>
              </a:rPr>
              <a:t>. </a:t>
            </a:r>
          </a:p>
          <a:p>
            <a:pPr marL="285750" marR="0" lvl="1"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300" dirty="0">
                <a:solidFill>
                  <a:prstClr val="white"/>
                </a:solidFill>
                <a:latin typeface="+mn-lt"/>
              </a:rPr>
              <a:t>If submitting invoices for services rendered in fiscal year 2022, please remember to process purchase order increases and reclassifications prior to September 30th, 2022. POs must be in “Dispatched Status” to be able to process the invoices </a:t>
            </a:r>
          </a:p>
          <a:p>
            <a:pPr marL="285750" marR="0" lvl="1"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1300" dirty="0">
              <a:solidFill>
                <a:schemeClr val="tx1">
                  <a:lumMod val="75000"/>
                  <a:lumOff val="25000"/>
                </a:schemeClr>
              </a:solidFill>
              <a:latin typeface="+mn-lt"/>
            </a:endParaRPr>
          </a:p>
          <a:p>
            <a:pPr marL="0" marR="0" lvl="1" algn="just" defTabSz="914400" rtl="0" eaLnBrk="1" fontAlgn="base" latinLnBrk="0" hangingPunct="1">
              <a:lnSpc>
                <a:spcPct val="100000"/>
              </a:lnSpc>
              <a:spcBef>
                <a:spcPct val="0"/>
              </a:spcBef>
              <a:spcAft>
                <a:spcPct val="0"/>
              </a:spcAft>
              <a:buClrTx/>
              <a:buSzTx/>
              <a:tabLst/>
              <a:defRPr/>
            </a:pPr>
            <a:r>
              <a:rPr lang="en-US" sz="1300" dirty="0">
                <a:solidFill>
                  <a:schemeClr val="tx1">
                    <a:lumMod val="75000"/>
                    <a:lumOff val="25000"/>
                  </a:schemeClr>
                </a:solidFill>
                <a:latin typeface="+mn-lt"/>
              </a:rPr>
              <a:t>Errors and Tips to minimize unnecessary voucher rejections:</a:t>
            </a:r>
          </a:p>
          <a:p>
            <a:pPr marL="285750" marR="0" lvl="1"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1300" dirty="0">
              <a:solidFill>
                <a:schemeClr val="tx1">
                  <a:lumMod val="75000"/>
                  <a:lumOff val="25000"/>
                </a:schemeClr>
              </a:solidFill>
              <a:latin typeface="+mn-lt"/>
            </a:endParaRPr>
          </a:p>
          <a:p>
            <a:pPr marL="0" marR="0" lvl="1" algn="just" defTabSz="914400" rtl="0" eaLnBrk="1" fontAlgn="base" latinLnBrk="0" hangingPunct="1">
              <a:lnSpc>
                <a:spcPct val="100000"/>
              </a:lnSpc>
              <a:spcBef>
                <a:spcPct val="0"/>
              </a:spcBef>
              <a:spcAft>
                <a:spcPct val="0"/>
              </a:spcAft>
              <a:buClrTx/>
              <a:buSzTx/>
              <a:tabLst/>
              <a:defRPr/>
            </a:pPr>
            <a:r>
              <a:rPr lang="en-US" sz="1300" dirty="0">
                <a:solidFill>
                  <a:schemeClr val="tx1">
                    <a:lumMod val="75000"/>
                    <a:lumOff val="25000"/>
                  </a:schemeClr>
                </a:solidFill>
                <a:latin typeface="+mn-lt"/>
              </a:rPr>
              <a:t>Although significant progress has been made with the construction payments in comparison to last year, the Capital Construction Group continues to receive invoices with the following recurring errors:</a:t>
            </a:r>
          </a:p>
          <a:p>
            <a:pPr marL="285750" marR="0" lvl="1"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1300" dirty="0">
              <a:solidFill>
                <a:schemeClr val="tx1">
                  <a:lumMod val="75000"/>
                  <a:lumOff val="25000"/>
                </a:schemeClr>
              </a:solidFill>
              <a:latin typeface="+mn-lt"/>
            </a:endParaRPr>
          </a:p>
          <a:p>
            <a:pPr marL="285750" indent="-285750">
              <a:spcAft>
                <a:spcPts val="600"/>
              </a:spcAft>
              <a:buClr>
                <a:schemeClr val="accent1"/>
              </a:buClr>
              <a:buFont typeface="Wingdings 3" panose="05040102010807070707" pitchFamily="18" charset="2"/>
              <a:buChar char=""/>
              <a:defRPr/>
            </a:pPr>
            <a:r>
              <a:rPr lang="en-US" sz="1300" dirty="0">
                <a:solidFill>
                  <a:prstClr val="white"/>
                </a:solidFill>
                <a:latin typeface="+mn-lt"/>
              </a:rPr>
              <a:t>Payments being applied to the incorrect accounting </a:t>
            </a:r>
            <a:r>
              <a:rPr lang="en-US" sz="1300" dirty="0" err="1">
                <a:solidFill>
                  <a:prstClr val="white"/>
                </a:solidFill>
                <a:latin typeface="+mn-lt"/>
              </a:rPr>
              <a:t>chartfields</a:t>
            </a:r>
            <a:r>
              <a:rPr lang="en-US" sz="1300" dirty="0">
                <a:solidFill>
                  <a:prstClr val="white"/>
                </a:solidFill>
                <a:latin typeface="+mn-lt"/>
              </a:rPr>
              <a:t>. For example, incorrect Fund, Capital Project and Account Number. This can be prevented by verifying that the information entered on the voucher matches the Construction cover sheet</a:t>
            </a:r>
          </a:p>
          <a:p>
            <a:pPr marL="285750" indent="-285750">
              <a:spcAft>
                <a:spcPts val="600"/>
              </a:spcAft>
              <a:buClr>
                <a:schemeClr val="accent1"/>
              </a:buClr>
              <a:buFont typeface="Wingdings 3" panose="05040102010807070707" pitchFamily="18" charset="2"/>
              <a:buChar char=""/>
              <a:defRPr/>
            </a:pPr>
            <a:r>
              <a:rPr lang="en-US" sz="1300" dirty="0">
                <a:solidFill>
                  <a:prstClr val="white"/>
                </a:solidFill>
                <a:latin typeface="+mn-lt"/>
              </a:rPr>
              <a:t>Invoice Remit to Address on the voucher does not match the Remit to Address on the invoice. This error can be prevented by checking the invoice address in INFORMS under Finance/Supply Chain, Payables Operations, Accounts Payable WorkCenter, Supplier Inquiry screen</a:t>
            </a:r>
          </a:p>
          <a:p>
            <a:pPr marL="285750" marR="0" lvl="1"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1300" dirty="0">
              <a:solidFill>
                <a:schemeClr val="tx1">
                  <a:lumMod val="75000"/>
                  <a:lumOff val="25000"/>
                </a:schemeClr>
              </a:solidFill>
              <a:latin typeface="+mn-lt"/>
            </a:endParaRPr>
          </a:p>
          <a:p>
            <a:pPr marL="0" marR="0" lvl="1" algn="just" defTabSz="914400" rtl="0" eaLnBrk="1" fontAlgn="base" latinLnBrk="0" hangingPunct="1">
              <a:lnSpc>
                <a:spcPct val="100000"/>
              </a:lnSpc>
              <a:spcBef>
                <a:spcPct val="0"/>
              </a:spcBef>
              <a:spcAft>
                <a:spcPct val="0"/>
              </a:spcAft>
              <a:buClrTx/>
              <a:buSzTx/>
              <a:tabLst/>
              <a:defRPr/>
            </a:pPr>
            <a:r>
              <a:rPr lang="en-US" sz="1300" dirty="0">
                <a:solidFill>
                  <a:schemeClr val="tx1">
                    <a:lumMod val="75000"/>
                    <a:lumOff val="25000"/>
                  </a:schemeClr>
                </a:solidFill>
                <a:latin typeface="+mn-lt"/>
              </a:rPr>
              <a:t>As a suggestion, we encourage department approvers to always open the invoice attachment and compare it with the voucher to minimize most of the existing errors</a:t>
            </a:r>
          </a:p>
          <a:p>
            <a:pPr marL="0" marR="0" lvl="1" indent="0" algn="just" defTabSz="9144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dirty="0">
              <a:ln>
                <a:noFill/>
              </a:ln>
              <a:solidFill>
                <a:prstClr val="white"/>
              </a:solidFill>
              <a:effectLst/>
              <a:uLnTx/>
              <a:uFillTx/>
              <a:latin typeface="Times New Roman" pitchFamily="18" charset="0"/>
              <a:ea typeface="+mn-ea"/>
              <a:cs typeface="Arial" charset="0"/>
            </a:endParaRPr>
          </a:p>
          <a:p>
            <a:pPr marL="0" marR="0" lvl="1" indent="0" algn="just"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Times New Roman" pitchFamily="18"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mn-cs"/>
            </a:endParaRPr>
          </a:p>
        </p:txBody>
      </p:sp>
      <p:sp>
        <p:nvSpPr>
          <p:cNvPr id="6" name="TextBox 5">
            <a:extLst>
              <a:ext uri="{FF2B5EF4-FFF2-40B4-BE49-F238E27FC236}">
                <a16:creationId xmlns:a16="http://schemas.microsoft.com/office/drawing/2014/main" id="{7BDE9089-0A46-D5A2-54B8-09649B09CDED}"/>
              </a:ext>
            </a:extLst>
          </p:cNvPr>
          <p:cNvSpPr txBox="1"/>
          <p:nvPr/>
        </p:nvSpPr>
        <p:spPr>
          <a:xfrm>
            <a:off x="0" y="76200"/>
            <a:ext cx="9144000" cy="553998"/>
          </a:xfrm>
          <a:prstGeom prst="rect">
            <a:avLst/>
          </a:prstGeom>
          <a:noFill/>
        </p:spPr>
        <p:txBody>
          <a:bodyPr wrap="square" rtlCol="0">
            <a:spAutoFit/>
          </a:bodyPr>
          <a:lstStyle/>
          <a:p>
            <a:pPr marL="0" marR="0" lvl="0" indent="0" algn="ctr" defTabSz="342900" fontAlgn="base">
              <a:lnSpc>
                <a:spcPct val="100000"/>
              </a:lnSpc>
              <a:spcAft>
                <a:spcPct val="0"/>
              </a:spcAft>
              <a:buClrTx/>
              <a:buSzTx/>
              <a:tabLst/>
              <a:defRPr/>
            </a:pPr>
            <a:r>
              <a:rPr lang="en-US" sz="3000" dirty="0">
                <a:solidFill>
                  <a:schemeClr val="tx1">
                    <a:lumMod val="85000"/>
                    <a:lumOff val="15000"/>
                  </a:schemeClr>
                </a:solidFill>
                <a:latin typeface="+mj-lt"/>
                <a:ea typeface="+mj-ea"/>
                <a:cs typeface="+mj-cs"/>
              </a:rPr>
              <a:t>Capital &amp; Construction Payments Deadlines</a:t>
            </a:r>
            <a:endParaRPr kumimoji="0" lang="en-US" sz="3000" b="0" i="0" u="none" strike="noStrike" kern="1200" cap="none" spc="0" normalizeH="0" baseline="0" noProof="0" dirty="0">
              <a:ln>
                <a:noFill/>
              </a:ln>
              <a:solidFill>
                <a:prstClr val="white"/>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81366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227E11-EF55-49E1-BEDF-54730C93FB28}" type="slidenum">
              <a:rPr kumimoji="0" lang="en-US" sz="1900" b="0" i="0" u="none" strike="noStrike" kern="1200" cap="none" spc="0" normalizeH="0" baseline="0" noProof="0" smtClean="0">
                <a:ln>
                  <a:noFill/>
                </a:ln>
                <a:solidFill>
                  <a:srgbClr val="FEFFFF"/>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900" b="0" i="0" u="none" strike="noStrike" kern="1200" cap="none" spc="0" normalizeH="0" baseline="0" noProof="0" dirty="0">
              <a:ln>
                <a:noFill/>
              </a:ln>
              <a:solidFill>
                <a:srgbClr val="FEFFFF"/>
              </a:solidFill>
              <a:effectLst/>
              <a:uLnTx/>
              <a:uFillTx/>
              <a:latin typeface="+mn-lt"/>
              <a:ea typeface="+mn-ea"/>
              <a:cs typeface="+mn-cs"/>
            </a:endParaRPr>
          </a:p>
        </p:txBody>
      </p:sp>
      <p:sp>
        <p:nvSpPr>
          <p:cNvPr id="4" name="Rectangle 3"/>
          <p:cNvSpPr/>
          <p:nvPr/>
        </p:nvSpPr>
        <p:spPr>
          <a:xfrm>
            <a:off x="0" y="158094"/>
            <a:ext cx="9144000" cy="553998"/>
          </a:xfrm>
          <a:prstGeom prst="rect">
            <a:avLst/>
          </a:prstGeom>
        </p:spPr>
        <p:txBody>
          <a:bodyPr wrap="square">
            <a:spAutoFit/>
          </a:bodyPr>
          <a:lstStyle/>
          <a:p>
            <a:pPr marL="0" marR="0" lvl="1" indent="0" algn="ctr" defTabSz="914400" rtl="0" eaLnBrk="1" fontAlgn="base" latinLnBrk="0" hangingPunct="1">
              <a:lnSpc>
                <a:spcPct val="100000"/>
              </a:lnSpc>
              <a:spcBef>
                <a:spcPct val="0"/>
              </a:spcBef>
              <a:spcAft>
                <a:spcPct val="0"/>
              </a:spcAft>
              <a:buClrTx/>
              <a:buSzTx/>
              <a:buFontTx/>
              <a:buNone/>
              <a:tabLst/>
              <a:defRPr/>
            </a:pPr>
            <a:r>
              <a:rPr kumimoji="0" lang="en-US" sz="3000"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n-ea"/>
                <a:cs typeface="+mn-cs"/>
              </a:rPr>
              <a:t>Other </a:t>
            </a:r>
            <a:r>
              <a:rPr kumimoji="0" lang="en-US" sz="3000" i="0" u="none" strike="noStrike" kern="1200" cap="none" spc="0" normalizeH="0" baseline="0" noProof="0" dirty="0">
                <a:ln>
                  <a:noFill/>
                </a:ln>
                <a:uLnTx/>
                <a:uFillTx/>
                <a:latin typeface="+mj-lt"/>
                <a:ea typeface="+mn-ea"/>
                <a:cs typeface="+mn-cs"/>
              </a:rPr>
              <a:t>Important</a:t>
            </a:r>
            <a:r>
              <a:rPr kumimoji="0" lang="en-US" sz="3000" i="0" u="none" strike="noStrike" kern="1200" cap="none" spc="0" normalizeH="0" baseline="0" noProof="0" dirty="0">
                <a:ln>
                  <a:noFill/>
                </a:ln>
                <a:effectLst>
                  <a:outerShdw blurRad="31750" dist="25400" dir="5400000" algn="tl" rotWithShape="0">
                    <a:srgbClr val="000000">
                      <a:alpha val="25000"/>
                    </a:srgbClr>
                  </a:outerShdw>
                </a:effectLst>
                <a:uLnTx/>
                <a:uFillTx/>
                <a:latin typeface="+mj-lt"/>
                <a:ea typeface="+mn-ea"/>
                <a:cs typeface="+mn-cs"/>
              </a:rPr>
              <a:t> Construction Reminders</a:t>
            </a:r>
            <a:endParaRPr kumimoji="0" lang="en-US" sz="1600" b="0" i="0" u="none" strike="noStrike" kern="1200" cap="none" spc="0" normalizeH="0" baseline="0" noProof="0" dirty="0">
              <a:ln>
                <a:noFill/>
              </a:ln>
              <a:effectLst/>
              <a:uLnTx/>
              <a:uFillTx/>
              <a:latin typeface="Times New Roman" pitchFamily="18" charset="0"/>
              <a:ea typeface="+mn-ea"/>
              <a:cs typeface="+mn-cs"/>
            </a:endParaRPr>
          </a:p>
        </p:txBody>
      </p:sp>
      <p:sp>
        <p:nvSpPr>
          <p:cNvPr id="16" name="TextBox 15">
            <a:extLst>
              <a:ext uri="{FF2B5EF4-FFF2-40B4-BE49-F238E27FC236}">
                <a16:creationId xmlns:a16="http://schemas.microsoft.com/office/drawing/2014/main" id="{E93A6366-9E9B-A367-2BE3-7D6181FF0A66}"/>
              </a:ext>
            </a:extLst>
          </p:cNvPr>
          <p:cNvSpPr txBox="1"/>
          <p:nvPr/>
        </p:nvSpPr>
        <p:spPr>
          <a:xfrm>
            <a:off x="727367" y="970345"/>
            <a:ext cx="8305800" cy="5509200"/>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Tx/>
              <a:buChar char="-"/>
              <a:tabLst/>
              <a:defRPr/>
            </a:pPr>
            <a:endParaRPr kumimoji="0" lang="en-US" sz="1800" b="0" i="0" u="none" strike="noStrike" kern="1200" cap="none" spc="0" normalizeH="0" baseline="0" noProof="0" dirty="0">
              <a:ln>
                <a:noFill/>
              </a:ln>
              <a:solidFill>
                <a:prstClr val="white"/>
              </a:solidFill>
              <a:effectLst/>
              <a:uLnTx/>
              <a:uFillTx/>
              <a:latin typeface="Times New Roman" pitchFamily="18" charset="0"/>
              <a:ea typeface="+mn-ea"/>
              <a:cs typeface="+mn-cs"/>
            </a:endParaRPr>
          </a:p>
          <a:p>
            <a:pPr marL="285750" marR="0" lvl="0"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700" dirty="0">
                <a:solidFill>
                  <a:prstClr val="white"/>
                </a:solidFill>
                <a:latin typeface="+mn-lt"/>
              </a:rPr>
              <a:t>Expenditures incurred in INFORMS should be reclassified via journal voucher in the AP Module and expenditures incurred in FAMIS should be reclassified via journal entry in the GL Module.  If needed, retainage payable can also be reclassed or reduced from the Retainage Tracker by Supplier table in the Accounts Payable WorkCenter. The Retainage Maintainer role is needed to perform that function</a:t>
            </a:r>
          </a:p>
          <a:p>
            <a:pPr marL="285750" marR="0" lvl="0"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700" dirty="0">
                <a:solidFill>
                  <a:prstClr val="white"/>
                </a:solidFill>
                <a:latin typeface="+mn-lt"/>
              </a:rPr>
              <a:t>Some capital related journal entries require OMB approval. Please submit your end of year journal entries as soon as possible to allow sufficient time for such review and approval. The deadline for journal entries is 10/14/22.</a:t>
            </a:r>
          </a:p>
          <a:p>
            <a:pPr marL="285750" marR="0" lvl="0"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700" dirty="0">
                <a:solidFill>
                  <a:prstClr val="white"/>
                </a:solidFill>
                <a:latin typeface="+mn-lt"/>
              </a:rPr>
              <a:t>For assistance with the creation of construction parent and child contracts in INFORMS, please contact Connie White and Janice Bandhu</a:t>
            </a:r>
          </a:p>
          <a:p>
            <a:pPr marL="285750" marR="0" lvl="0"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700" dirty="0">
                <a:solidFill>
                  <a:prstClr val="white"/>
                </a:solidFill>
                <a:latin typeface="+mn-lt"/>
              </a:rPr>
              <a:t>For assistance with purchase orders or to correct PO discrepancies, please contact Thomas Burns and Yuly Chaux-Ramirez</a:t>
            </a:r>
          </a:p>
          <a:p>
            <a:pPr marL="285750" marR="0" lvl="0" indent="-285750" defTabSz="914400" eaLnBrk="1" latinLnBrk="0" hangingPunct="1">
              <a:lnSpc>
                <a:spcPct val="100000"/>
              </a:lnSpc>
              <a:spcAft>
                <a:spcPts val="600"/>
              </a:spcAft>
              <a:buClr>
                <a:schemeClr val="accent1"/>
              </a:buClr>
              <a:buSzTx/>
              <a:buFont typeface="Wingdings 3" panose="05040102010807070707" pitchFamily="18" charset="2"/>
              <a:buChar char=""/>
              <a:tabLst/>
              <a:defRPr/>
            </a:pPr>
            <a:r>
              <a:rPr lang="en-US" sz="1700" dirty="0">
                <a:solidFill>
                  <a:prstClr val="white"/>
                </a:solidFill>
                <a:latin typeface="+mn-lt"/>
              </a:rPr>
              <a:t>To report payment issues with construction invoices, please contact Main Finance Accounts Payable and/or the Capital Construction Section. In addition, the INFORMS Accounts Payable Module Liaison is Karen Manjarres</a:t>
            </a:r>
          </a:p>
          <a:p>
            <a:pPr marL="342900" marR="0" lvl="0" indent="-342900" algn="l" defTabSz="914400" rtl="0" eaLnBrk="1" fontAlgn="base" latinLnBrk="0" hangingPunct="1">
              <a:lnSpc>
                <a:spcPct val="100000"/>
              </a:lnSpc>
              <a:spcBef>
                <a:spcPct val="0"/>
              </a:spcBef>
              <a:spcAft>
                <a:spcPct val="0"/>
              </a:spcAft>
              <a:buClrTx/>
              <a:buSzTx/>
              <a:buFontTx/>
              <a:buChar char="-"/>
              <a:tabLst/>
              <a:defRPr/>
            </a:pPr>
            <a:endParaRPr kumimoji="0" lang="en-US" sz="2000" b="0" i="0" u="none" strike="noStrike" kern="1200" cap="none" spc="0" normalizeH="0" baseline="0" noProof="0" dirty="0">
              <a:ln>
                <a:noFill/>
              </a:ln>
              <a:solidFill>
                <a:prstClr val="white"/>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72321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E759AF-C133-A5E0-F73F-AC44439E83B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7F1E4F-1CFF-5643-939E-217C01CDF565}" type="slidenum">
              <a:rPr kumimoji="0" lang="en-US" sz="1900" b="0" i="0" u="none" strike="noStrike" kern="1200" cap="none" spc="0" normalizeH="0" baseline="0" noProof="0" smtClean="0">
                <a:ln>
                  <a:noFill/>
                </a:ln>
                <a:solidFill>
                  <a:srgbClr val="FEFFFF"/>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900" b="0" i="0" u="none" strike="noStrike" kern="1200" cap="none" spc="0" normalizeH="0" baseline="0" noProof="0" dirty="0">
              <a:ln>
                <a:noFill/>
              </a:ln>
              <a:solidFill>
                <a:srgbClr val="FEFFFF"/>
              </a:solidFill>
              <a:effectLst/>
              <a:uLnTx/>
              <a:uFillTx/>
              <a:latin typeface="+mn-lt"/>
              <a:ea typeface="+mn-ea"/>
              <a:cs typeface="+mn-cs"/>
            </a:endParaRPr>
          </a:p>
        </p:txBody>
      </p:sp>
      <p:sp>
        <p:nvSpPr>
          <p:cNvPr id="3" name="TextBox 2">
            <a:extLst>
              <a:ext uri="{FF2B5EF4-FFF2-40B4-BE49-F238E27FC236}">
                <a16:creationId xmlns:a16="http://schemas.microsoft.com/office/drawing/2014/main" id="{0392CE6C-5E4B-BF39-4D5F-E10A0810C2FD}"/>
              </a:ext>
            </a:extLst>
          </p:cNvPr>
          <p:cNvSpPr txBox="1"/>
          <p:nvPr/>
        </p:nvSpPr>
        <p:spPr>
          <a:xfrm>
            <a:off x="-8021" y="201701"/>
            <a:ext cx="9105900" cy="55399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Times New Roman" pitchFamily="18" charset="0"/>
                <a:ea typeface="+mn-ea"/>
                <a:cs typeface="+mn-cs"/>
              </a:rPr>
              <a:t>   </a:t>
            </a:r>
            <a:r>
              <a:rPr lang="en-US" sz="3000" dirty="0">
                <a:solidFill>
                  <a:schemeClr val="tx1">
                    <a:lumMod val="85000"/>
                    <a:lumOff val="15000"/>
                  </a:schemeClr>
                </a:solidFill>
                <a:latin typeface="+mj-lt"/>
                <a:ea typeface="+mj-ea"/>
                <a:cs typeface="+mj-cs"/>
              </a:rPr>
              <a:t>Fixed Assets Reminders</a:t>
            </a:r>
          </a:p>
        </p:txBody>
      </p:sp>
      <p:sp>
        <p:nvSpPr>
          <p:cNvPr id="4" name="TextBox 3">
            <a:extLst>
              <a:ext uri="{FF2B5EF4-FFF2-40B4-BE49-F238E27FC236}">
                <a16:creationId xmlns:a16="http://schemas.microsoft.com/office/drawing/2014/main" id="{A23FB59F-D634-557C-4AC0-4B30DEA821A5}"/>
              </a:ext>
            </a:extLst>
          </p:cNvPr>
          <p:cNvSpPr txBox="1"/>
          <p:nvPr/>
        </p:nvSpPr>
        <p:spPr>
          <a:xfrm>
            <a:off x="1028700" y="1361236"/>
            <a:ext cx="8077200" cy="4909036"/>
          </a:xfrm>
          <a:prstGeom prst="rect">
            <a:avLst/>
          </a:prstGeom>
          <a:noFill/>
        </p:spPr>
        <p:txBody>
          <a:bodyPr wrap="square" rtlCol="0">
            <a:spAutoFit/>
          </a:bodyPr>
          <a:lstStyle/>
          <a:p>
            <a:pPr marL="285750" indent="-285750">
              <a:spcAft>
                <a:spcPts val="600"/>
              </a:spcAft>
              <a:buClr>
                <a:schemeClr val="accent1"/>
              </a:buClr>
              <a:buFont typeface="Wingdings 3" panose="05040102010807070707" pitchFamily="18" charset="2"/>
              <a:buChar char=""/>
            </a:pPr>
            <a:r>
              <a:rPr lang="en-US" sz="1800" dirty="0">
                <a:solidFill>
                  <a:prstClr val="white"/>
                </a:solidFill>
                <a:latin typeface="+mn-lt"/>
              </a:rPr>
              <a:t>Physical Inventories were due to ISD on 7/31/22.  If your department requested an extension, your inventory is due on 9/30/22. There are no additional extensions.</a:t>
            </a:r>
          </a:p>
          <a:p>
            <a:pPr marL="285750" indent="-285750">
              <a:spcAft>
                <a:spcPts val="600"/>
              </a:spcAft>
              <a:buClr>
                <a:schemeClr val="accent1"/>
              </a:buClr>
              <a:buFont typeface="Wingdings 3" panose="05040102010807070707" pitchFamily="18" charset="2"/>
              <a:buChar char=""/>
            </a:pPr>
            <a:r>
              <a:rPr lang="en-US" sz="1800" dirty="0">
                <a:solidFill>
                  <a:prstClr val="white"/>
                </a:solidFill>
                <a:latin typeface="+mn-lt"/>
              </a:rPr>
              <a:t>The acquisition of a  capital assets through the procure-to-pay process,  needs to be indicated in the P.O., receipts and / or AP Voucher so an asset is created in the Asset Management Module. </a:t>
            </a:r>
          </a:p>
          <a:p>
            <a:pPr marL="285750" indent="-285750">
              <a:spcAft>
                <a:spcPts val="600"/>
              </a:spcAft>
              <a:buClr>
                <a:schemeClr val="accent1"/>
              </a:buClr>
              <a:buFont typeface="Wingdings 3" panose="05040102010807070707" pitchFamily="18" charset="2"/>
              <a:buChar char=""/>
            </a:pPr>
            <a:r>
              <a:rPr lang="en-US" sz="1800" dirty="0">
                <a:solidFill>
                  <a:prstClr val="white"/>
                </a:solidFill>
                <a:latin typeface="+mn-lt"/>
              </a:rPr>
              <a:t>The preferred way is when the PO is created.  If the asset is not flagged in the PO or at the time of payment, it must be manually added.</a:t>
            </a:r>
          </a:p>
          <a:p>
            <a:pPr marL="285750" indent="-285750">
              <a:spcAft>
                <a:spcPts val="600"/>
              </a:spcAft>
              <a:buClr>
                <a:schemeClr val="accent1"/>
              </a:buClr>
              <a:buFont typeface="Wingdings 3" panose="05040102010807070707" pitchFamily="18" charset="2"/>
              <a:buChar char=""/>
            </a:pPr>
            <a:r>
              <a:rPr lang="en-US" sz="1800" dirty="0">
                <a:solidFill>
                  <a:prstClr val="white"/>
                </a:solidFill>
                <a:latin typeface="+mn-lt"/>
              </a:rPr>
              <a:t>Many departments are not creating their Assets in the Asset Management Module, because the assets are not being flagged properly in the procure-to-pay process.</a:t>
            </a:r>
          </a:p>
          <a:p>
            <a:pPr marL="285750" indent="-285750">
              <a:spcAft>
                <a:spcPts val="600"/>
              </a:spcAft>
              <a:buClr>
                <a:schemeClr val="accent1"/>
              </a:buClr>
              <a:buFont typeface="Wingdings 3" panose="05040102010807070707" pitchFamily="18" charset="2"/>
              <a:buChar char=""/>
            </a:pPr>
            <a:r>
              <a:rPr lang="en-US" sz="1800" dirty="0">
                <a:solidFill>
                  <a:prstClr val="white"/>
                </a:solidFill>
                <a:latin typeface="+mn-lt"/>
              </a:rPr>
              <a:t>Construction in Progress (CIP) assets relating to capital projects, should be created in the Project Costing Module and the transactions be assigned to the CIP asset.</a:t>
            </a:r>
            <a:endParaRPr kumimoji="0" lang="en-US" sz="1800" b="0" i="0" u="none" strike="noStrike" kern="1200" cap="none" spc="0" normalizeH="0" baseline="0" noProof="0" dirty="0">
              <a:ln>
                <a:noFill/>
              </a:ln>
              <a:solidFill>
                <a:srgbClr val="FFFFFF"/>
              </a:solidFill>
              <a:effectLst/>
              <a:uLnTx/>
              <a:uFillTx/>
              <a:latin typeface="+mn-lt"/>
              <a:ea typeface="+mn-ea"/>
              <a:cs typeface="+mn-cs"/>
            </a:endParaRPr>
          </a:p>
          <a:p>
            <a:pPr>
              <a:spcAft>
                <a:spcPts val="600"/>
              </a:spcAft>
              <a:buClr>
                <a:schemeClr val="accent1"/>
              </a:buClr>
            </a:pPr>
            <a:endParaRPr lang="en-US" sz="1800" dirty="0">
              <a:solidFill>
                <a:prstClr val="white"/>
              </a:solidFill>
              <a:latin typeface="+mn-lt"/>
            </a:endParaRPr>
          </a:p>
        </p:txBody>
      </p:sp>
    </p:spTree>
    <p:extLst>
      <p:ext uri="{BB962C8B-B14F-4D97-AF65-F5344CB8AC3E}">
        <p14:creationId xmlns:p14="http://schemas.microsoft.com/office/powerpoint/2010/main" val="299436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92BD36-CC51-C851-EA3F-A064DCD93E3B}"/>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7F1E4F-1CFF-5643-939E-217C01CDF565}" type="slidenum">
              <a:rPr kumimoji="0" lang="en-US" sz="1900" b="0" i="0" u="none" strike="noStrike" kern="1200" cap="none" spc="0" normalizeH="0" baseline="0" noProof="0" smtClean="0">
                <a:ln>
                  <a:noFill/>
                </a:ln>
                <a:solidFill>
                  <a:srgbClr val="FEFFFF"/>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900" b="0" i="0" u="none" strike="noStrike" kern="1200" cap="none" spc="0" normalizeH="0" baseline="0" noProof="0" dirty="0">
              <a:ln>
                <a:noFill/>
              </a:ln>
              <a:solidFill>
                <a:srgbClr val="FEFFFF"/>
              </a:solidFill>
              <a:effectLst/>
              <a:uLnTx/>
              <a:uFillTx/>
              <a:latin typeface="+mn-lt"/>
              <a:ea typeface="+mn-ea"/>
              <a:cs typeface="+mn-cs"/>
            </a:endParaRPr>
          </a:p>
        </p:txBody>
      </p:sp>
      <p:sp>
        <p:nvSpPr>
          <p:cNvPr id="3" name="TextBox 2">
            <a:extLst>
              <a:ext uri="{FF2B5EF4-FFF2-40B4-BE49-F238E27FC236}">
                <a16:creationId xmlns:a16="http://schemas.microsoft.com/office/drawing/2014/main" id="{FB6F1EDE-CFAA-47F1-0107-969DD2C31870}"/>
              </a:ext>
            </a:extLst>
          </p:cNvPr>
          <p:cNvSpPr txBox="1"/>
          <p:nvPr/>
        </p:nvSpPr>
        <p:spPr>
          <a:xfrm>
            <a:off x="0" y="152400"/>
            <a:ext cx="9144000" cy="55399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000" dirty="0">
                <a:solidFill>
                  <a:schemeClr val="tx1">
                    <a:lumMod val="85000"/>
                    <a:lumOff val="15000"/>
                  </a:schemeClr>
                </a:solidFill>
                <a:latin typeface="+mj-lt"/>
                <a:ea typeface="+mj-ea"/>
                <a:cs typeface="+mj-cs"/>
              </a:rPr>
              <a:t>Fixed Assets Reminders</a:t>
            </a:r>
          </a:p>
        </p:txBody>
      </p:sp>
      <p:sp>
        <p:nvSpPr>
          <p:cNvPr id="4" name="TextBox 3">
            <a:extLst>
              <a:ext uri="{FF2B5EF4-FFF2-40B4-BE49-F238E27FC236}">
                <a16:creationId xmlns:a16="http://schemas.microsoft.com/office/drawing/2014/main" id="{BB1F93BA-0ABE-A26A-DA8C-34DBD931739E}"/>
              </a:ext>
            </a:extLst>
          </p:cNvPr>
          <p:cNvSpPr txBox="1"/>
          <p:nvPr/>
        </p:nvSpPr>
        <p:spPr>
          <a:xfrm>
            <a:off x="1143000" y="990600"/>
            <a:ext cx="7924800" cy="5170646"/>
          </a:xfrm>
          <a:prstGeom prst="rect">
            <a:avLst/>
          </a:prstGeom>
          <a:noFill/>
        </p:spPr>
        <p:txBody>
          <a:bodyPr wrap="square" rtlCol="0">
            <a:spAutoFit/>
          </a:bodyPr>
          <a:lstStyle/>
          <a:p>
            <a:pPr marL="285750" marR="0" lvl="0" indent="-285750" defTabSz="914400" eaLnBrk="1" latinLnBrk="0" hangingPunct="1">
              <a:lnSpc>
                <a:spcPct val="100000"/>
              </a:lnSpc>
              <a:spcAft>
                <a:spcPts val="600"/>
              </a:spcAft>
              <a:buClr>
                <a:schemeClr val="accent1"/>
              </a:buClr>
              <a:buSzPts val="1800"/>
              <a:buFont typeface="Wingdings 3" panose="05040102010807070707" pitchFamily="18" charset="2"/>
              <a:buChar char=""/>
              <a:tabLst/>
              <a:defRPr/>
            </a:pPr>
            <a:r>
              <a:rPr lang="en-US" sz="1800" dirty="0">
                <a:solidFill>
                  <a:prstClr val="white"/>
                </a:solidFill>
                <a:latin typeface="+mn-lt"/>
              </a:rPr>
              <a:t>For FY 2022, Central Finance is creating capital assets and CIP assets in the Project Costing &amp; Asset Management modules for the General Segment Departments, so we can close FY 2022. However, we need the departments to flag capital assets correctly going forward to ensure proper recording of capital assets</a:t>
            </a:r>
          </a:p>
          <a:p>
            <a:pPr marL="285750" marR="0" lvl="0" indent="-285750" defTabSz="914400" eaLnBrk="1" latinLnBrk="0" hangingPunct="1">
              <a:lnSpc>
                <a:spcPct val="100000"/>
              </a:lnSpc>
              <a:spcAft>
                <a:spcPts val="600"/>
              </a:spcAft>
              <a:buClr>
                <a:schemeClr val="accent1"/>
              </a:buClr>
              <a:buSzPts val="1800"/>
              <a:buFont typeface="Wingdings 3" panose="05040102010807070707" pitchFamily="18" charset="2"/>
              <a:buChar char=""/>
              <a:tabLst/>
              <a:defRPr/>
            </a:pPr>
            <a:r>
              <a:rPr lang="en-US" sz="1800" dirty="0">
                <a:solidFill>
                  <a:prstClr val="white"/>
                </a:solidFill>
                <a:latin typeface="+mn-lt"/>
              </a:rPr>
              <a:t>Enterprise funds are responsible for identifying and creating their assets in INFORMS </a:t>
            </a:r>
          </a:p>
          <a:p>
            <a:pPr marL="285750" marR="0" lvl="0" indent="-285750" defTabSz="914400" eaLnBrk="1" latinLnBrk="0" hangingPunct="1">
              <a:lnSpc>
                <a:spcPct val="100000"/>
              </a:lnSpc>
              <a:spcAft>
                <a:spcPts val="600"/>
              </a:spcAft>
              <a:buClr>
                <a:schemeClr val="accent1"/>
              </a:buClr>
              <a:buSzPts val="1800"/>
              <a:buFont typeface="Wingdings 3" panose="05040102010807070707" pitchFamily="18" charset="2"/>
              <a:buChar char=""/>
              <a:tabLst/>
              <a:defRPr/>
            </a:pPr>
            <a:r>
              <a:rPr lang="en-US" sz="1800" dirty="0">
                <a:solidFill>
                  <a:prstClr val="white"/>
                </a:solidFill>
                <a:latin typeface="+mn-lt"/>
              </a:rPr>
              <a:t>If you need assistance, please reach out to the INFORMS team. The points of contact in case of questions or if additional training is needed are:</a:t>
            </a:r>
          </a:p>
          <a:p>
            <a:pPr marL="742950" lvl="1" indent="-285750">
              <a:spcAft>
                <a:spcPts val="600"/>
              </a:spcAft>
              <a:buClr>
                <a:schemeClr val="accent1"/>
              </a:buClr>
              <a:buSzPts val="1800"/>
              <a:buFont typeface="Arial" panose="020B0604020202020204" pitchFamily="34" charset="0"/>
              <a:buChar char="•"/>
              <a:defRPr/>
            </a:pPr>
            <a:r>
              <a:rPr lang="en-US" sz="1800" dirty="0">
                <a:solidFill>
                  <a:prstClr val="white"/>
                </a:solidFill>
                <a:latin typeface="+mn-lt"/>
              </a:rPr>
              <a:t>Marlene Amaro – Project Costing Module</a:t>
            </a:r>
          </a:p>
          <a:p>
            <a:pPr marL="742950" lvl="1" indent="-285750">
              <a:spcAft>
                <a:spcPts val="600"/>
              </a:spcAft>
              <a:buClr>
                <a:schemeClr val="accent1"/>
              </a:buClr>
              <a:buSzPts val="1800"/>
              <a:buFont typeface="Arial" panose="020B0604020202020204" pitchFamily="34" charset="0"/>
              <a:buChar char="•"/>
              <a:defRPr/>
            </a:pPr>
            <a:r>
              <a:rPr lang="en-US" sz="1800" dirty="0">
                <a:solidFill>
                  <a:prstClr val="white"/>
                </a:solidFill>
                <a:latin typeface="+mn-lt"/>
              </a:rPr>
              <a:t>Marilyn Crucet – Asset Management Module</a:t>
            </a:r>
          </a:p>
          <a:p>
            <a:pPr marL="285750" marR="0" lvl="0" indent="-285750" defTabSz="914400" eaLnBrk="1" latinLnBrk="0" hangingPunct="1">
              <a:lnSpc>
                <a:spcPct val="100000"/>
              </a:lnSpc>
              <a:spcAft>
                <a:spcPts val="600"/>
              </a:spcAft>
              <a:buClr>
                <a:schemeClr val="accent1"/>
              </a:buClr>
              <a:buSzPts val="1800"/>
              <a:buFont typeface="Wingdings 3" panose="05040102010807070707" pitchFamily="18" charset="2"/>
              <a:buChar char=""/>
              <a:tabLst/>
              <a:defRPr/>
            </a:pPr>
            <a:r>
              <a:rPr lang="en-US" sz="1800" dirty="0">
                <a:solidFill>
                  <a:prstClr val="white"/>
                </a:solidFill>
                <a:latin typeface="+mn-lt"/>
              </a:rPr>
              <a:t> Additionally, the following job aids are available:</a:t>
            </a:r>
          </a:p>
          <a:p>
            <a:pPr marL="742950" lvl="1" indent="-285750">
              <a:spcAft>
                <a:spcPts val="600"/>
              </a:spcAft>
              <a:buClr>
                <a:schemeClr val="accent1"/>
              </a:buClr>
              <a:buSzPts val="1600"/>
              <a:buFont typeface="Arial" panose="020B0604020202020204" pitchFamily="34" charset="0"/>
              <a:buChar char="•"/>
              <a:defRPr/>
            </a:pPr>
            <a:r>
              <a:rPr lang="en-US" sz="1800" dirty="0">
                <a:solidFill>
                  <a:prstClr val="white"/>
                </a:solidFill>
                <a:latin typeface="+mn-lt"/>
              </a:rPr>
              <a:t>FIN 202 - Asset Management Accounting</a:t>
            </a:r>
          </a:p>
          <a:p>
            <a:pPr marL="742950" lvl="1" indent="-285750">
              <a:spcAft>
                <a:spcPts val="600"/>
              </a:spcAft>
              <a:buClr>
                <a:schemeClr val="accent1"/>
              </a:buClr>
              <a:buSzPts val="1600"/>
              <a:buFont typeface="Arial" panose="020B0604020202020204" pitchFamily="34" charset="0"/>
              <a:buChar char="•"/>
              <a:defRPr/>
            </a:pPr>
            <a:r>
              <a:rPr lang="en-US" sz="1800" dirty="0">
                <a:solidFill>
                  <a:prstClr val="white"/>
                </a:solidFill>
                <a:latin typeface="+mn-lt"/>
              </a:rPr>
              <a:t>FIN 209B – Capital Projects</a:t>
            </a:r>
          </a:p>
          <a:p>
            <a:pPr marL="0" marR="0" lvl="0" indent="0" algn="l" defTabSz="914400" rtl="0" eaLnBrk="1" fontAlgn="base" latinLnBrk="0" hangingPunct="1">
              <a:lnSpc>
                <a:spcPct val="100000"/>
              </a:lnSpc>
              <a:spcBef>
                <a:spcPct val="0"/>
              </a:spcBef>
              <a:spcAft>
                <a:spcPct val="0"/>
              </a:spcAft>
              <a:buClrTx/>
              <a:buSzPts val="1600"/>
              <a:buFontTx/>
              <a:buNone/>
              <a:tabLst/>
              <a:defRPr/>
            </a:pPr>
            <a:endParaRPr kumimoji="0" lang="en-US" sz="20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92134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DE8FDC-162B-91B4-01B8-49480B10509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7F1E4F-1CFF-5643-939E-217C01CDF565}" type="slidenum">
              <a:rPr kumimoji="0" lang="en-US" sz="1900" b="0" i="0" u="none" strike="noStrike" kern="1200" cap="none" spc="0" normalizeH="0" baseline="0" noProof="0" smtClean="0">
                <a:ln>
                  <a:noFill/>
                </a:ln>
                <a:solidFill>
                  <a:srgbClr val="FEFFFF"/>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900" b="0" i="0" u="none" strike="noStrike" kern="1200" cap="none" spc="0" normalizeH="0" baseline="0" noProof="0" dirty="0">
              <a:ln>
                <a:noFill/>
              </a:ln>
              <a:solidFill>
                <a:srgbClr val="FEFFFF"/>
              </a:solidFill>
              <a:effectLst/>
              <a:uLnTx/>
              <a:uFillTx/>
              <a:latin typeface="+mn-lt"/>
              <a:ea typeface="+mn-ea"/>
              <a:cs typeface="+mn-cs"/>
            </a:endParaRPr>
          </a:p>
        </p:txBody>
      </p:sp>
      <p:sp>
        <p:nvSpPr>
          <p:cNvPr id="3" name="TextBox 2">
            <a:extLst>
              <a:ext uri="{FF2B5EF4-FFF2-40B4-BE49-F238E27FC236}">
                <a16:creationId xmlns:a16="http://schemas.microsoft.com/office/drawing/2014/main" id="{A2679430-3C25-7C21-EBE1-37D40C7B92D7}"/>
              </a:ext>
            </a:extLst>
          </p:cNvPr>
          <p:cNvSpPr txBox="1"/>
          <p:nvPr/>
        </p:nvSpPr>
        <p:spPr>
          <a:xfrm>
            <a:off x="0" y="148580"/>
            <a:ext cx="9144000" cy="55399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Times New Roman" pitchFamily="18" charset="0"/>
                <a:ea typeface="+mn-ea"/>
                <a:cs typeface="+mn-cs"/>
              </a:rPr>
              <a:t>        </a:t>
            </a:r>
            <a:r>
              <a:rPr lang="en-US" sz="3000" dirty="0">
                <a:solidFill>
                  <a:schemeClr val="tx1">
                    <a:lumMod val="85000"/>
                    <a:lumOff val="15000"/>
                  </a:schemeClr>
                </a:solidFill>
                <a:latin typeface="+mj-lt"/>
                <a:ea typeface="+mj-ea"/>
                <a:cs typeface="+mj-cs"/>
              </a:rPr>
              <a:t>Fixed Assets Reminders</a:t>
            </a:r>
          </a:p>
        </p:txBody>
      </p:sp>
      <p:sp>
        <p:nvSpPr>
          <p:cNvPr id="4" name="TextBox 3">
            <a:extLst>
              <a:ext uri="{FF2B5EF4-FFF2-40B4-BE49-F238E27FC236}">
                <a16:creationId xmlns:a16="http://schemas.microsoft.com/office/drawing/2014/main" id="{99AEA9D4-7054-0F5D-FCD6-686783196B56}"/>
              </a:ext>
            </a:extLst>
          </p:cNvPr>
          <p:cNvSpPr txBox="1"/>
          <p:nvPr/>
        </p:nvSpPr>
        <p:spPr>
          <a:xfrm>
            <a:off x="1371600" y="1445296"/>
            <a:ext cx="7239000" cy="212365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Pts val="1800"/>
              <a:buFontTx/>
              <a:buNone/>
              <a:tabLst/>
              <a:defRPr/>
            </a:pPr>
            <a:endParaRPr kumimoji="0" lang="en-US" sz="24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Pts val="1800"/>
              <a:buFontTx/>
              <a:buNone/>
              <a:tabLst/>
              <a:defRPr/>
            </a:pPr>
            <a:r>
              <a:rPr kumimoji="0" lang="en-US" sz="2000" b="0" i="0" u="none" strike="noStrike" kern="1200" cap="none" spc="0" normalizeH="0" baseline="0" noProof="0" dirty="0">
                <a:ln>
                  <a:noFill/>
                </a:ln>
                <a:solidFill>
                  <a:srgbClr val="FFFFFF"/>
                </a:solidFill>
                <a:effectLst/>
                <a:uLnTx/>
                <a:uFillTx/>
                <a:latin typeface="+mn-lt"/>
                <a:ea typeface="+mn-ea"/>
                <a:cs typeface="+mn-cs"/>
              </a:rPr>
              <a:t>The following reports are available in INFORMS and may be used to reconcile your capital assets:</a:t>
            </a:r>
          </a:p>
          <a:p>
            <a:pPr marL="0" marR="0" lvl="0" indent="0" algn="l" defTabSz="914400" rtl="0" eaLnBrk="1" fontAlgn="base" latinLnBrk="0" hangingPunct="1">
              <a:lnSpc>
                <a:spcPct val="100000"/>
              </a:lnSpc>
              <a:spcBef>
                <a:spcPct val="0"/>
              </a:spcBef>
              <a:spcAft>
                <a:spcPct val="0"/>
              </a:spcAft>
              <a:buClrTx/>
              <a:buSzPts val="1800"/>
              <a:buFontTx/>
              <a:buNone/>
              <a:tabLst/>
              <a:defRPr/>
            </a:pPr>
            <a:endParaRPr kumimoji="0" lang="en-US" sz="24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Pts val="1800"/>
              <a:buFontTx/>
              <a:buNone/>
              <a:tabLst/>
              <a:defRPr/>
            </a:pPr>
            <a:endParaRPr kumimoji="0" lang="en-US" sz="24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Pts val="1800"/>
              <a:buFontTx/>
              <a:buNone/>
              <a:tabLst/>
              <a:defRPr/>
            </a:pPr>
            <a:endParaRPr kumimoji="0" lang="en-US" sz="20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p:txBody>
      </p:sp>
      <p:graphicFrame>
        <p:nvGraphicFramePr>
          <p:cNvPr id="6" name="Table 6">
            <a:extLst>
              <a:ext uri="{FF2B5EF4-FFF2-40B4-BE49-F238E27FC236}">
                <a16:creationId xmlns:a16="http://schemas.microsoft.com/office/drawing/2014/main" id="{8807A3CA-8036-617A-8429-7E42C9E365B6}"/>
              </a:ext>
            </a:extLst>
          </p:cNvPr>
          <p:cNvGraphicFramePr>
            <a:graphicFrameLocks noGrp="1"/>
          </p:cNvGraphicFramePr>
          <p:nvPr/>
        </p:nvGraphicFramePr>
        <p:xfrm>
          <a:off x="1143000" y="2590800"/>
          <a:ext cx="7848599" cy="2821904"/>
        </p:xfrm>
        <a:graphic>
          <a:graphicData uri="http://schemas.openxmlformats.org/drawingml/2006/table">
            <a:tbl>
              <a:tblPr firstRow="1" bandRow="1">
                <a:tableStyleId>{5C22544A-7EE6-4342-B048-85BDC9FD1C3A}</a:tableStyleId>
              </a:tblPr>
              <a:tblGrid>
                <a:gridCol w="2593449">
                  <a:extLst>
                    <a:ext uri="{9D8B030D-6E8A-4147-A177-3AD203B41FA5}">
                      <a16:colId xmlns:a16="http://schemas.microsoft.com/office/drawing/2014/main" val="4010021546"/>
                    </a:ext>
                  </a:extLst>
                </a:gridCol>
                <a:gridCol w="2638950">
                  <a:extLst>
                    <a:ext uri="{9D8B030D-6E8A-4147-A177-3AD203B41FA5}">
                      <a16:colId xmlns:a16="http://schemas.microsoft.com/office/drawing/2014/main" val="3358818955"/>
                    </a:ext>
                  </a:extLst>
                </a:gridCol>
                <a:gridCol w="2616200">
                  <a:extLst>
                    <a:ext uri="{9D8B030D-6E8A-4147-A177-3AD203B41FA5}">
                      <a16:colId xmlns:a16="http://schemas.microsoft.com/office/drawing/2014/main" val="660900574"/>
                    </a:ext>
                  </a:extLst>
                </a:gridCol>
              </a:tblGrid>
              <a:tr h="868809">
                <a:tc>
                  <a:txBody>
                    <a:bodyPr/>
                    <a:lstStyle/>
                    <a:p>
                      <a:r>
                        <a:rPr lang="en-US" dirty="0"/>
                        <a:t>           Report Name</a:t>
                      </a:r>
                    </a:p>
                  </a:txBody>
                  <a:tcPr/>
                </a:tc>
                <a:tc>
                  <a:txBody>
                    <a:bodyPr/>
                    <a:lstStyle/>
                    <a:p>
                      <a:r>
                        <a:rPr lang="en-US" dirty="0"/>
                        <a:t>             Description</a:t>
                      </a:r>
                    </a:p>
                  </a:txBody>
                  <a:tcPr/>
                </a:tc>
                <a:tc>
                  <a:txBody>
                    <a:bodyPr/>
                    <a:lstStyle/>
                    <a:p>
                      <a:r>
                        <a:rPr lang="en-US" dirty="0"/>
                        <a:t>            Report Type </a:t>
                      </a:r>
                    </a:p>
                  </a:txBody>
                  <a:tcPr/>
                </a:tc>
                <a:extLst>
                  <a:ext uri="{0D108BD9-81ED-4DB2-BD59-A6C34878D82A}">
                    <a16:rowId xmlns:a16="http://schemas.microsoft.com/office/drawing/2014/main" val="3405452393"/>
                  </a:ext>
                </a:extLst>
              </a:tr>
              <a:tr h="1084286">
                <a:tc>
                  <a:txBody>
                    <a:bodyPr/>
                    <a:lstStyle/>
                    <a:p>
                      <a:r>
                        <a:rPr lang="en-US" sz="1100" b="1" dirty="0"/>
                        <a:t>MD_AM0255_ASSET_DETAIL_REPORT</a:t>
                      </a:r>
                    </a:p>
                  </a:txBody>
                  <a:tcPr/>
                </a:tc>
                <a:tc>
                  <a:txBody>
                    <a:bodyPr/>
                    <a:lstStyle/>
                    <a:p>
                      <a:r>
                        <a:rPr lang="en-US" b="1" dirty="0"/>
                        <a:t>        Asset Detail Report</a:t>
                      </a:r>
                    </a:p>
                  </a:txBody>
                  <a:tcPr/>
                </a:tc>
                <a:tc>
                  <a:txBody>
                    <a:bodyPr/>
                    <a:lstStyle/>
                    <a:p>
                      <a:r>
                        <a:rPr lang="en-US" b="1" dirty="0"/>
                        <a:t>          Schedule Query</a:t>
                      </a:r>
                    </a:p>
                  </a:txBody>
                  <a:tcPr/>
                </a:tc>
                <a:extLst>
                  <a:ext uri="{0D108BD9-81ED-4DB2-BD59-A6C34878D82A}">
                    <a16:rowId xmlns:a16="http://schemas.microsoft.com/office/drawing/2014/main" val="3219383159"/>
                  </a:ext>
                </a:extLst>
              </a:tr>
              <a:tr h="868809">
                <a:tc>
                  <a:txBody>
                    <a:bodyPr/>
                    <a:lstStyle/>
                    <a:p>
                      <a:r>
                        <a:rPr lang="en-US" sz="1100" b="1" dirty="0"/>
                        <a:t>MD_AM0259_ENT_ASSET_DETAIL_RPT</a:t>
                      </a:r>
                    </a:p>
                  </a:txBody>
                  <a:tcPr/>
                </a:tc>
                <a:tc>
                  <a:txBody>
                    <a:bodyPr/>
                    <a:lstStyle/>
                    <a:p>
                      <a:r>
                        <a:rPr lang="en-US" b="1" dirty="0"/>
                        <a:t> Enterprise Asset Detail Report</a:t>
                      </a:r>
                    </a:p>
                  </a:txBody>
                  <a:tcPr/>
                </a:tc>
                <a:tc>
                  <a:txBody>
                    <a:bodyPr/>
                    <a:lstStyle/>
                    <a:p>
                      <a:r>
                        <a:rPr lang="en-US" b="1" dirty="0"/>
                        <a:t>           Schedule Query</a:t>
                      </a:r>
                    </a:p>
                  </a:txBody>
                  <a:tcPr/>
                </a:tc>
                <a:extLst>
                  <a:ext uri="{0D108BD9-81ED-4DB2-BD59-A6C34878D82A}">
                    <a16:rowId xmlns:a16="http://schemas.microsoft.com/office/drawing/2014/main" val="4273043286"/>
                  </a:ext>
                </a:extLst>
              </a:tr>
            </a:tbl>
          </a:graphicData>
        </a:graphic>
      </p:graphicFrame>
      <p:sp>
        <p:nvSpPr>
          <p:cNvPr id="8" name="TextBox 7">
            <a:extLst>
              <a:ext uri="{FF2B5EF4-FFF2-40B4-BE49-F238E27FC236}">
                <a16:creationId xmlns:a16="http://schemas.microsoft.com/office/drawing/2014/main" id="{0E04E852-11F7-582B-00DE-D17D58FE2D19}"/>
              </a:ext>
            </a:extLst>
          </p:cNvPr>
          <p:cNvSpPr txBox="1"/>
          <p:nvPr/>
        </p:nvSpPr>
        <p:spPr>
          <a:xfrm>
            <a:off x="1219200" y="5562600"/>
            <a:ext cx="6705600" cy="101566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mn-lt"/>
                <a:ea typeface="+mn-ea"/>
                <a:cs typeface="Times New Roman" panose="02020603050405020304" pitchFamily="18" charset="0"/>
              </a:rPr>
              <a:t>If you foresee any additional fixed assets issues for this year’s closing, please inform our department and we will assist you the best way possible</a:t>
            </a:r>
          </a:p>
        </p:txBody>
      </p:sp>
    </p:spTree>
    <p:extLst>
      <p:ext uri="{BB962C8B-B14F-4D97-AF65-F5344CB8AC3E}">
        <p14:creationId xmlns:p14="http://schemas.microsoft.com/office/powerpoint/2010/main" val="459119308"/>
      </p:ext>
    </p:extLst>
  </p:cSld>
  <p:clrMapOvr>
    <a:masterClrMapping/>
  </p:clrMapOvr>
</p:sld>
</file>

<file path=ppt/theme/theme1.xml><?xml version="1.0" encoding="utf-8"?>
<a:theme xmlns:a="http://schemas.openxmlformats.org/drawingml/2006/main" name="Wis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C9786B8C75E549919BE9B6ED8FFE44" ma:contentTypeVersion="4" ma:contentTypeDescription="Create a new document." ma:contentTypeScope="" ma:versionID="d146deb7a5ed7663a04733f7005b6d66">
  <xsd:schema xmlns:xsd="http://www.w3.org/2001/XMLSchema" xmlns:xs="http://www.w3.org/2001/XMLSchema" xmlns:p="http://schemas.microsoft.com/office/2006/metadata/properties" xmlns:ns2="a33837e2-9f37-41ba-aa80-80b40e541c47" xmlns:ns3="a10388d5-a73f-4782-bd07-8ed23d8c1b47" targetNamespace="http://schemas.microsoft.com/office/2006/metadata/properties" ma:root="true" ma:fieldsID="4e03c6aaa1e0407b498527533e4dbc89" ns2:_="" ns3:_="">
    <xsd:import namespace="a33837e2-9f37-41ba-aa80-80b40e541c47"/>
    <xsd:import namespace="a10388d5-a73f-4782-bd07-8ed23d8c1b4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3837e2-9f37-41ba-aa80-80b40e541c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0388d5-a73f-4782-bd07-8ed23d8c1b4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CA93C7-0E23-4C6E-B41D-A5850089413B}">
  <ds:schemaRefs>
    <ds:schemaRef ds:uri="http://schemas.microsoft.com/sharepoint/v3/contenttype/forms"/>
  </ds:schemaRefs>
</ds:datastoreItem>
</file>

<file path=customXml/itemProps2.xml><?xml version="1.0" encoding="utf-8"?>
<ds:datastoreItem xmlns:ds="http://schemas.openxmlformats.org/officeDocument/2006/customXml" ds:itemID="{BB6F108A-3740-418C-A732-EC2709DD7FF2}"/>
</file>

<file path=customXml/itemProps3.xml><?xml version="1.0" encoding="utf-8"?>
<ds:datastoreItem xmlns:ds="http://schemas.openxmlformats.org/officeDocument/2006/customXml" ds:itemID="{668A713D-97F3-4849-A6F3-B3A59377ED23}">
  <ds:schemaRefs>
    <ds:schemaRef ds:uri="http://purl.org/dc/terms/"/>
    <ds:schemaRef ds:uri="http://schemas.openxmlformats.org/package/2006/metadata/core-properties"/>
    <ds:schemaRef ds:uri="a7fae7af-3415-4127-90d9-b634a4ecc980"/>
    <ds:schemaRef ds:uri="http://schemas.microsoft.com/office/2006/documentManagement/types"/>
    <ds:schemaRef ds:uri="http://schemas.microsoft.com/office/infopath/2007/PartnerControls"/>
    <ds:schemaRef ds:uri="http://purl.org/dc/elements/1.1/"/>
    <ds:schemaRef ds:uri="http://schemas.microsoft.com/office/2006/metadata/properties"/>
    <ds:schemaRef ds:uri="8348df2c-2d98-439e-8628-fc5290b5831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Concourse</Template>
  <TotalTime>30618</TotalTime>
  <Words>4777</Words>
  <Application>Microsoft Office PowerPoint</Application>
  <PresentationFormat>On-screen Show (4:3)</PresentationFormat>
  <Paragraphs>441</Paragraphs>
  <Slides>41</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vt:lpstr>
      <vt:lpstr>Calibri</vt:lpstr>
      <vt:lpstr>Century Gothic</vt:lpstr>
      <vt:lpstr>Century Gothic (Heading)</vt:lpstr>
      <vt:lpstr>Century Gothic (Headings)</vt:lpstr>
      <vt:lpstr>Lucida Sans Unicode</vt:lpstr>
      <vt:lpstr>Times New Roman</vt:lpstr>
      <vt:lpstr>Wingdings</vt:lpstr>
      <vt:lpstr>Wingdings 3</vt:lpstr>
      <vt:lpstr>Wisp</vt:lpstr>
      <vt:lpstr>Finance Department Fiscal Year-End 2022 Presentation  </vt:lpstr>
      <vt:lpstr>Agenda</vt:lpstr>
      <vt:lpstr>Introduction</vt:lpstr>
      <vt:lpstr>Capital &amp; Construction Payable Section </vt:lpstr>
      <vt:lpstr>PowerPoint Presentation</vt:lpstr>
      <vt:lpstr>PowerPoint Presentation</vt:lpstr>
      <vt:lpstr>PowerPoint Presentation</vt:lpstr>
      <vt:lpstr>PowerPoint Presentation</vt:lpstr>
      <vt:lpstr>PowerPoint Presentation</vt:lpstr>
      <vt:lpstr>PowerPoint Presentation</vt:lpstr>
      <vt:lpstr>Accounts Payable Agenda 2022 Year-End</vt:lpstr>
      <vt:lpstr>  What’s New in Accounts Payable?</vt:lpstr>
      <vt:lpstr>Important Dates</vt:lpstr>
      <vt:lpstr>Important Dates</vt:lpstr>
      <vt:lpstr>Indicating Old vs New Year</vt:lpstr>
      <vt:lpstr>Indicating Old vs New Year</vt:lpstr>
      <vt:lpstr> Accounts Payable Accruals</vt:lpstr>
      <vt:lpstr>SPECIAL SERVICES </vt:lpstr>
      <vt:lpstr>Special Services Overview</vt:lpstr>
      <vt:lpstr>Special Services – Important Dates</vt:lpstr>
      <vt:lpstr>Special Services – Reminders</vt:lpstr>
      <vt:lpstr>Special Services – Reminders</vt:lpstr>
      <vt:lpstr>Special Services – Reminders</vt:lpstr>
      <vt:lpstr> TRAVEL</vt:lpstr>
      <vt:lpstr>PowerPoint Presentation</vt:lpstr>
      <vt:lpstr>PowerPoint Presentation</vt:lpstr>
      <vt:lpstr>PowerPoint Presentation</vt:lpstr>
      <vt:lpstr>PowerPoint Presentation</vt:lpstr>
      <vt:lpstr>PowerPoint Presentation</vt:lpstr>
      <vt:lpstr>Travel &amp; Expenses Module Queries</vt:lpstr>
      <vt:lpstr>   Purchasing/Travel Cards</vt:lpstr>
      <vt:lpstr>PowerPoint Presentation</vt:lpstr>
      <vt:lpstr>PowerPoint Presentation</vt:lpstr>
      <vt:lpstr>PowerPoint Presentation</vt:lpstr>
      <vt:lpstr>P-Card Policy Reminders – Prohibited Items</vt:lpstr>
      <vt:lpstr>P-Card Policy Reminders – Prohibited Items</vt:lpstr>
      <vt:lpstr>P-Card – Key Reminders</vt:lpstr>
      <vt:lpstr>P-Card Journal Vouchers – Expense Reclassifications Only Applies to P-Card transactions up to July 4, 2022</vt:lpstr>
      <vt:lpstr>P-Card Journal Vouchers – Expense Reclassifications Only Applies to P-Card transactions up to July 4, 2022 </vt:lpstr>
      <vt:lpstr> Questions  Please enter all your questions in the chatbox. Responses to all questions posted in the chat will be sent via email to all attendees.    </vt:lpstr>
      <vt:lpstr>  Thank You &amp; Stay Safe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dc:creator>
  <cp:lastModifiedBy>Olson, Erica (FIN)</cp:lastModifiedBy>
  <cp:revision>1005</cp:revision>
  <cp:lastPrinted>2021-08-30T17:13:37Z</cp:lastPrinted>
  <dcterms:created xsi:type="dcterms:W3CDTF">2004-09-16T03:44:20Z</dcterms:created>
  <dcterms:modified xsi:type="dcterms:W3CDTF">2022-09-16T17:59:24Z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0x01010085AC3DEDF4D5C545ABC33377D94AA812</vt:lpwstr>
  </property>
</Properties>
</file>