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50"/>
  </p:notesMasterIdLst>
  <p:handoutMasterIdLst>
    <p:handoutMasterId r:id="rId51"/>
  </p:handoutMasterIdLst>
  <p:sldIdLst>
    <p:sldId id="309" r:id="rId5"/>
    <p:sldId id="345" r:id="rId6"/>
    <p:sldId id="310" r:id="rId7"/>
    <p:sldId id="311" r:id="rId8"/>
    <p:sldId id="312" r:id="rId9"/>
    <p:sldId id="361" r:id="rId10"/>
    <p:sldId id="313" r:id="rId11"/>
    <p:sldId id="314" r:id="rId12"/>
    <p:sldId id="315" r:id="rId13"/>
    <p:sldId id="316" r:id="rId14"/>
    <p:sldId id="317" r:id="rId15"/>
    <p:sldId id="348" r:id="rId16"/>
    <p:sldId id="319" r:id="rId17"/>
    <p:sldId id="347" r:id="rId18"/>
    <p:sldId id="349" r:id="rId19"/>
    <p:sldId id="346" r:id="rId20"/>
    <p:sldId id="362" r:id="rId21"/>
    <p:sldId id="363" r:id="rId22"/>
    <p:sldId id="364" r:id="rId23"/>
    <p:sldId id="342" r:id="rId24"/>
    <p:sldId id="343" r:id="rId25"/>
    <p:sldId id="278" r:id="rId26"/>
    <p:sldId id="279" r:id="rId27"/>
    <p:sldId id="292" r:id="rId28"/>
    <p:sldId id="308" r:id="rId29"/>
    <p:sldId id="280" r:id="rId30"/>
    <p:sldId id="896" r:id="rId31"/>
    <p:sldId id="283" r:id="rId32"/>
    <p:sldId id="284" r:id="rId33"/>
    <p:sldId id="350" r:id="rId34"/>
    <p:sldId id="285" r:id="rId35"/>
    <p:sldId id="296" r:id="rId36"/>
    <p:sldId id="334" r:id="rId37"/>
    <p:sldId id="335" r:id="rId38"/>
    <p:sldId id="336" r:id="rId39"/>
    <p:sldId id="357" r:id="rId40"/>
    <p:sldId id="337" r:id="rId41"/>
    <p:sldId id="338" r:id="rId42"/>
    <p:sldId id="339" r:id="rId43"/>
    <p:sldId id="340" r:id="rId44"/>
    <p:sldId id="358" r:id="rId45"/>
    <p:sldId id="359" r:id="rId46"/>
    <p:sldId id="360" r:id="rId47"/>
    <p:sldId id="356" r:id="rId48"/>
    <p:sldId id="344" r:id="rId4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rera, Eric (FIN)" initials="HE(" lastIdx="4" clrIdx="0">
    <p:extLst>
      <p:ext uri="{19B8F6BF-5375-455C-9EA6-DF929625EA0E}">
        <p15:presenceInfo xmlns:p15="http://schemas.microsoft.com/office/powerpoint/2012/main" userId="S-1-5-21-2206424387-3920604660-1610130882-2581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3399"/>
    <a:srgbClr val="ACD5F6"/>
    <a:srgbClr val="006600"/>
    <a:srgbClr val="009900"/>
    <a:srgbClr val="996633"/>
    <a:srgbClr val="339933"/>
    <a:srgbClr val="8CC4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92" autoAdjust="0"/>
  </p:normalViewPr>
  <p:slideViewPr>
    <p:cSldViewPr snapToGrid="0" showGuides="1">
      <p:cViewPr varScale="1">
        <p:scale>
          <a:sx n="122" d="100"/>
          <a:sy n="122" d="100"/>
        </p:scale>
        <p:origin x="96" y="12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3CEAAF3-9831-450B-8D59-2C09DB96C8FC}" type="datetimeFigureOut">
              <a:rPr lang="en-US"/>
              <a:t>9/16/2022</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50CD79-FC16-4410-AB61-17F26E6D3BC8}" type="datetimeFigureOut">
              <a:rPr lang="en-US"/>
              <a:t>9/16/2022</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smtClean="0"/>
              <a:t>3</a:t>
            </a:fld>
            <a:endParaRPr lang="en-US"/>
          </a:p>
        </p:txBody>
      </p:sp>
    </p:spTree>
    <p:extLst>
      <p:ext uri="{BB962C8B-B14F-4D97-AF65-F5344CB8AC3E}">
        <p14:creationId xmlns:p14="http://schemas.microsoft.com/office/powerpoint/2010/main" val="163982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5DF552-0F4F-4830-A164-C707E072837D}" type="slidenum">
              <a:rPr lang="en-US" smtClean="0"/>
              <a:t>10</a:t>
            </a:fld>
            <a:endParaRPr lang="en-US"/>
          </a:p>
        </p:txBody>
      </p:sp>
    </p:spTree>
    <p:extLst>
      <p:ext uri="{BB962C8B-B14F-4D97-AF65-F5344CB8AC3E}">
        <p14:creationId xmlns:p14="http://schemas.microsoft.com/office/powerpoint/2010/main" val="265639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smtClean="0"/>
              <a:t>23</a:t>
            </a:fld>
            <a:endParaRPr lang="en-US"/>
          </a:p>
        </p:txBody>
      </p:sp>
    </p:spTree>
    <p:extLst>
      <p:ext uri="{BB962C8B-B14F-4D97-AF65-F5344CB8AC3E}">
        <p14:creationId xmlns:p14="http://schemas.microsoft.com/office/powerpoint/2010/main" val="3343343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29</a:t>
            </a:fld>
            <a:endParaRPr lang="en-US"/>
          </a:p>
        </p:txBody>
      </p:sp>
    </p:spTree>
    <p:extLst>
      <p:ext uri="{BB962C8B-B14F-4D97-AF65-F5344CB8AC3E}">
        <p14:creationId xmlns:p14="http://schemas.microsoft.com/office/powerpoint/2010/main" val="4036523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D63205-35C0-4592-8D52-B706DD03A838}" type="datetime1">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526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4BB71E-13B3-4D0A-98B3-3938EF42B05D}" type="datetime1">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6047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4BB71E-13B3-4D0A-98B3-3938EF42B05D}" type="datetime1">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2294319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F4BB71E-13B3-4D0A-98B3-3938EF42B05D}" type="datetime1">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00805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F4BB71E-13B3-4D0A-98B3-3938EF42B05D}" type="datetime1">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3336969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F4BB71E-13B3-4D0A-98B3-3938EF42B05D}" type="datetime1">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066039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4BB71E-13B3-4D0A-98B3-3938EF42B05D}" type="datetime1">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833345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4BB71E-13B3-4D0A-98B3-3938EF42B05D}" type="datetime1">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305662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196834-9132-4F73-991E-305AFAEF14AD}" type="datetime1">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3105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4BB71E-13B3-4D0A-98B3-3938EF42B05D}" type="datetime1">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615425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4BB71E-13B3-4D0A-98B3-3938EF42B05D}" type="datetime1">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258072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4BB71E-13B3-4D0A-98B3-3938EF42B05D}" type="datetime1">
              <a:rPr lang="en-US" smtClean="0"/>
              <a:t>9/16/2022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039728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4BB71E-13B3-4D0A-98B3-3938EF42B05D}" type="datetime1">
              <a:rPr lang="en-US" smtClean="0"/>
              <a:t>9/16/2022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063853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BB71E-13B3-4D0A-98B3-3938EF42B05D}" type="datetime1">
              <a:rPr lang="en-US" smtClean="0"/>
              <a:t>9/16/2022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836467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4BB71E-13B3-4D0A-98B3-3938EF42B05D}" type="datetime1">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446601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4BB71E-13B3-4D0A-98B3-3938EF42B05D}" type="datetime1">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725830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F4BB71E-13B3-4D0A-98B3-3938EF42B05D}" type="datetime1">
              <a:rPr lang="en-US" smtClean="0"/>
              <a:t>9/16/2022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5216074"/>
      </p:ext>
    </p:extLst>
  </p:cSld>
  <p:clrMap bg1="dk1" tx1="lt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Kevin.Willis@miamidade.gov"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Joanne.Paul@miamidade.gov"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ailto:Gabriel.Pena@miamidade.gov"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Gabriel.Ruffino@miamidade.gov" TargetMode="External"/><Relationship Id="rId2" Type="http://schemas.openxmlformats.org/officeDocument/2006/relationships/hyperlink" Target="http://www.miamidade.gov/finance/library/financial-responsibility-certification.pdf"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miamidade.gov/ao/home.asp?Process=completelist"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miamidade.gov/finance/year-end.asp"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flickr.com/photos/theselc/41351737810" TargetMode="External"/><Relationship Id="rId5" Type="http://schemas.openxmlformats.org/officeDocument/2006/relationships/image" Target="../media/image10.jpeg"/><Relationship Id="rId4" Type="http://schemas.openxmlformats.org/officeDocument/2006/relationships/hyperlink" Target="http://pixabay.com/en/affirmative-confirm-checked-check-15653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2" y="3035510"/>
            <a:ext cx="8915399" cy="2262781"/>
          </a:xfrm>
        </p:spPr>
        <p:txBody>
          <a:bodyPr>
            <a:normAutofit fontScale="90000"/>
          </a:bodyPr>
          <a:lstStyle/>
          <a:p>
            <a:r>
              <a:rPr lang="en-US" dirty="0"/>
              <a:t>Finance Department</a:t>
            </a:r>
            <a:br>
              <a:rPr lang="en-US" dirty="0"/>
            </a:br>
            <a:r>
              <a:rPr lang="en-US" dirty="0"/>
              <a:t>Year-End Presentation </a:t>
            </a:r>
            <a:br>
              <a:rPr lang="en-US" dirty="0"/>
            </a:br>
            <a:r>
              <a:rPr lang="en-US" dirty="0"/>
              <a:t>FY 2022</a:t>
            </a:r>
          </a:p>
        </p:txBody>
      </p:sp>
      <p:sp>
        <p:nvSpPr>
          <p:cNvPr id="3" name="Subtitle 2"/>
          <p:cNvSpPr>
            <a:spLocks noGrp="1"/>
          </p:cNvSpPr>
          <p:nvPr>
            <p:ph type="subTitle" idx="1"/>
          </p:nvPr>
        </p:nvSpPr>
        <p:spPr>
          <a:xfrm>
            <a:off x="2589212" y="5509524"/>
            <a:ext cx="8915399" cy="1126283"/>
          </a:xfrm>
        </p:spPr>
        <p:txBody>
          <a:bodyPr>
            <a:normAutofit fontScale="92500" lnSpcReduction="10000"/>
          </a:bodyPr>
          <a:lstStyle/>
          <a:p>
            <a:r>
              <a:rPr lang="en-US" dirty="0"/>
              <a:t>September 16, 2022</a:t>
            </a:r>
          </a:p>
          <a:p>
            <a:endParaRPr lang="en-US" dirty="0"/>
          </a:p>
          <a:p>
            <a:pPr defTabSz="914400"/>
            <a:r>
              <a:rPr lang="en-US" sz="1200" b="1" i="1" dirty="0">
                <a:solidFill>
                  <a:schemeClr val="accent1">
                    <a:lumMod val="75000"/>
                  </a:schemeClr>
                </a:solidFill>
              </a:rPr>
              <a:t>Disclaimer</a:t>
            </a:r>
            <a:r>
              <a:rPr lang="en-US" sz="1200" dirty="0">
                <a:solidFill>
                  <a:schemeClr val="accent2">
                    <a:lumMod val="75000"/>
                  </a:schemeClr>
                </a:solidFill>
              </a:rPr>
              <a:t>:</a:t>
            </a:r>
            <a:r>
              <a:rPr lang="en-US" sz="1200" dirty="0"/>
              <a:t> Please note that the audio and other information sent during the webinar will be recorded. By participating in this webinar, you automatically consent to such recording and to subsequent use of the recording.</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3910083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625445" y="5367624"/>
            <a:ext cx="3566469" cy="1140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stretch>
            <a:fillRect/>
          </a:stretch>
        </p:blipFill>
        <p:spPr>
          <a:xfrm>
            <a:off x="9690539" y="4284443"/>
            <a:ext cx="2328874" cy="1969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a:stretch>
            <a:fillRect/>
          </a:stretch>
        </p:blipFill>
        <p:spPr>
          <a:xfrm>
            <a:off x="8563964" y="2360308"/>
            <a:ext cx="2859272" cy="1603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2576450" y="310040"/>
            <a:ext cx="8911687" cy="1280890"/>
          </a:xfrm>
        </p:spPr>
        <p:txBody>
          <a:bodyPr/>
          <a:lstStyle/>
          <a:p>
            <a:r>
              <a:rPr lang="en-US" dirty="0"/>
              <a:t>Management Representation Letters</a:t>
            </a:r>
          </a:p>
        </p:txBody>
      </p:sp>
      <p:sp>
        <p:nvSpPr>
          <p:cNvPr id="3" name="Content Placeholder 2"/>
          <p:cNvSpPr>
            <a:spLocks noGrp="1"/>
          </p:cNvSpPr>
          <p:nvPr>
            <p:ph idx="1"/>
          </p:nvPr>
        </p:nvSpPr>
        <p:spPr>
          <a:xfrm>
            <a:off x="1772529" y="1406769"/>
            <a:ext cx="6069893" cy="5147917"/>
          </a:xfrm>
        </p:spPr>
        <p:txBody>
          <a:bodyPr>
            <a:normAutofit/>
          </a:bodyPr>
          <a:lstStyle/>
          <a:p>
            <a:r>
              <a:rPr lang="en-US" dirty="0"/>
              <a:t>Continuing prior years’ approach:</a:t>
            </a:r>
          </a:p>
          <a:p>
            <a:pPr lvl="1"/>
            <a:r>
              <a:rPr lang="en-US" sz="1700" dirty="0"/>
              <a:t>FY 2022: Audited departments attest to the accuracy of the following:</a:t>
            </a:r>
          </a:p>
          <a:p>
            <a:pPr lvl="2"/>
            <a:r>
              <a:rPr lang="en-US" sz="1500" dirty="0"/>
              <a:t>Financial Statements</a:t>
            </a:r>
          </a:p>
          <a:p>
            <a:pPr lvl="1"/>
            <a:endParaRPr lang="en-US" sz="1700" dirty="0"/>
          </a:p>
          <a:p>
            <a:pPr lvl="2"/>
            <a:r>
              <a:rPr lang="en-US" sz="1500" dirty="0"/>
              <a:t>Completeness of Information</a:t>
            </a:r>
          </a:p>
          <a:p>
            <a:pPr lvl="1"/>
            <a:endParaRPr lang="en-US" sz="1700" dirty="0"/>
          </a:p>
          <a:p>
            <a:pPr lvl="2"/>
            <a:r>
              <a:rPr lang="en-US" sz="1500" dirty="0"/>
              <a:t>Recognition, Measurement and Disclosure</a:t>
            </a:r>
          </a:p>
          <a:p>
            <a:pPr lvl="1"/>
            <a:endParaRPr lang="en-US" sz="1700" dirty="0"/>
          </a:p>
          <a:p>
            <a:pPr lvl="2"/>
            <a:r>
              <a:rPr lang="en-US" sz="1500" dirty="0"/>
              <a:t>Subsequent Events</a:t>
            </a:r>
          </a:p>
          <a:p>
            <a:r>
              <a:rPr lang="en-US" dirty="0"/>
              <a:t>Expected Due Date: January 13, 2023</a:t>
            </a:r>
          </a:p>
        </p:txBody>
      </p:sp>
      <p:sp>
        <p:nvSpPr>
          <p:cNvPr id="9" name="Slide Number Placeholder 8"/>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4" name="Picture 3"/>
          <p:cNvPicPr>
            <a:picLocks noChangeAspect="1"/>
          </p:cNvPicPr>
          <p:nvPr/>
        </p:nvPicPr>
        <p:blipFill>
          <a:blip r:embed="rId6"/>
          <a:stretch>
            <a:fillRect/>
          </a:stretch>
        </p:blipFill>
        <p:spPr>
          <a:xfrm>
            <a:off x="7292838" y="1027715"/>
            <a:ext cx="2542252" cy="1402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7"/>
          <a:stretch>
            <a:fillRect/>
          </a:stretch>
        </p:blipFill>
        <p:spPr>
          <a:xfrm>
            <a:off x="7079459" y="3833846"/>
            <a:ext cx="2914141" cy="1391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927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8638" y="383479"/>
            <a:ext cx="9112262" cy="1280890"/>
          </a:xfrm>
        </p:spPr>
        <p:txBody>
          <a:bodyPr/>
          <a:lstStyle/>
          <a:p>
            <a:r>
              <a:rPr lang="en-US" dirty="0"/>
              <a:t>Past GASB Statements Implemented</a:t>
            </a:r>
          </a:p>
        </p:txBody>
      </p:sp>
      <p:sp>
        <p:nvSpPr>
          <p:cNvPr id="3" name="Content Placeholder 2"/>
          <p:cNvSpPr>
            <a:spLocks noGrp="1"/>
          </p:cNvSpPr>
          <p:nvPr>
            <p:ph idx="1"/>
          </p:nvPr>
        </p:nvSpPr>
        <p:spPr>
          <a:xfrm>
            <a:off x="2589212" y="1235242"/>
            <a:ext cx="8915400" cy="4675980"/>
          </a:xfrm>
        </p:spPr>
        <p:txBody>
          <a:bodyPr/>
          <a:lstStyle/>
          <a:p>
            <a:r>
              <a:rPr lang="en-US" dirty="0"/>
              <a:t>GASB Statement No. 83, </a:t>
            </a:r>
            <a:r>
              <a:rPr lang="en-US" i="1" dirty="0"/>
              <a:t>Certain Asset Retirement Obligations</a:t>
            </a:r>
          </a:p>
          <a:p>
            <a:pPr marL="0" indent="0">
              <a:buNone/>
            </a:pPr>
            <a:endParaRPr lang="en-US" i="1" dirty="0"/>
          </a:p>
          <a:p>
            <a:r>
              <a:rPr lang="en-US" dirty="0"/>
              <a:t>Friendly Reminder:</a:t>
            </a:r>
          </a:p>
          <a:p>
            <a:pPr lvl="1"/>
            <a:r>
              <a:rPr lang="en-US" dirty="0"/>
              <a:t>Email will come from Kevin Willis (</a:t>
            </a:r>
            <a:r>
              <a:rPr lang="en-US" dirty="0">
                <a:hlinkClick r:id="rId2"/>
              </a:rPr>
              <a:t>Kevin.Willis@miamidade.gov</a:t>
            </a:r>
            <a:r>
              <a:rPr lang="en-US" dirty="0"/>
              <a:t>) </a:t>
            </a:r>
          </a:p>
          <a:p>
            <a:pPr lvl="1"/>
            <a:r>
              <a:rPr lang="en-US" dirty="0"/>
              <a:t>Email is normally sent in December of each year requesting departments to please provide us with the following:</a:t>
            </a:r>
          </a:p>
          <a:p>
            <a:pPr lvl="2"/>
            <a:r>
              <a:rPr lang="en-US" dirty="0"/>
              <a:t>ARO Request Form</a:t>
            </a:r>
          </a:p>
          <a:p>
            <a:pPr lvl="2"/>
            <a:r>
              <a:rPr lang="en-US" dirty="0"/>
              <a:t>GASB 83 Certification</a:t>
            </a:r>
          </a:p>
          <a:p>
            <a:pPr marL="914400" lvl="2" indent="0">
              <a:buNone/>
            </a:pP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5" name="Picture 4"/>
          <p:cNvPicPr>
            <a:picLocks noChangeAspect="1"/>
          </p:cNvPicPr>
          <p:nvPr/>
        </p:nvPicPr>
        <p:blipFill>
          <a:blip r:embed="rId3"/>
          <a:stretch>
            <a:fillRect/>
          </a:stretch>
        </p:blipFill>
        <p:spPr>
          <a:xfrm>
            <a:off x="8434097" y="4392367"/>
            <a:ext cx="2619375" cy="1743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826543" y="4397130"/>
            <a:ext cx="2628900"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a:stretch>
            <a:fillRect/>
          </a:stretch>
        </p:blipFill>
        <p:spPr>
          <a:xfrm>
            <a:off x="5020682" y="4851233"/>
            <a:ext cx="2962275" cy="1543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86624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B6C8D6-8AE5-647D-D65C-F278C2C282DA}"/>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3" name="Picture 2">
            <a:extLst>
              <a:ext uri="{FF2B5EF4-FFF2-40B4-BE49-F238E27FC236}">
                <a16:creationId xmlns:a16="http://schemas.microsoft.com/office/drawing/2014/main" id="{7824A9D5-BC98-85CC-0F91-2C7A911DA306}"/>
              </a:ext>
            </a:extLst>
          </p:cNvPr>
          <p:cNvPicPr>
            <a:picLocks noChangeAspect="1"/>
          </p:cNvPicPr>
          <p:nvPr/>
        </p:nvPicPr>
        <p:blipFill>
          <a:blip r:embed="rId2"/>
          <a:stretch>
            <a:fillRect/>
          </a:stretch>
        </p:blipFill>
        <p:spPr>
          <a:xfrm>
            <a:off x="374504" y="74106"/>
            <a:ext cx="6897624" cy="4969764"/>
          </a:xfrm>
          <a:prstGeom prst="rect">
            <a:avLst/>
          </a:prstGeom>
        </p:spPr>
      </p:pic>
      <p:pic>
        <p:nvPicPr>
          <p:cNvPr id="7" name="Picture 6">
            <a:extLst>
              <a:ext uri="{FF2B5EF4-FFF2-40B4-BE49-F238E27FC236}">
                <a16:creationId xmlns:a16="http://schemas.microsoft.com/office/drawing/2014/main" id="{BFE196E0-AF1B-A4D5-76AD-BCD86086F756}"/>
              </a:ext>
            </a:extLst>
          </p:cNvPr>
          <p:cNvPicPr>
            <a:picLocks noChangeAspect="1"/>
          </p:cNvPicPr>
          <p:nvPr/>
        </p:nvPicPr>
        <p:blipFill>
          <a:blip r:embed="rId3"/>
          <a:stretch>
            <a:fillRect/>
          </a:stretch>
        </p:blipFill>
        <p:spPr>
          <a:xfrm>
            <a:off x="374504" y="5128182"/>
            <a:ext cx="6879336" cy="1546860"/>
          </a:xfrm>
          <a:prstGeom prst="rect">
            <a:avLst/>
          </a:prstGeom>
        </p:spPr>
      </p:pic>
      <p:pic>
        <p:nvPicPr>
          <p:cNvPr id="10" name="Picture 9">
            <a:extLst>
              <a:ext uri="{FF2B5EF4-FFF2-40B4-BE49-F238E27FC236}">
                <a16:creationId xmlns:a16="http://schemas.microsoft.com/office/drawing/2014/main" id="{84C43AB9-211D-81BE-4B48-56D6B8F36ABD}"/>
              </a:ext>
            </a:extLst>
          </p:cNvPr>
          <p:cNvPicPr>
            <a:picLocks noChangeAspect="1"/>
          </p:cNvPicPr>
          <p:nvPr/>
        </p:nvPicPr>
        <p:blipFill>
          <a:blip r:embed="rId4"/>
          <a:stretch>
            <a:fillRect/>
          </a:stretch>
        </p:blipFill>
        <p:spPr>
          <a:xfrm>
            <a:off x="7338262" y="74106"/>
            <a:ext cx="4774692" cy="1205484"/>
          </a:xfrm>
          <a:prstGeom prst="rect">
            <a:avLst/>
          </a:prstGeom>
        </p:spPr>
      </p:pic>
      <p:pic>
        <p:nvPicPr>
          <p:cNvPr id="13" name="Picture 12">
            <a:extLst>
              <a:ext uri="{FF2B5EF4-FFF2-40B4-BE49-F238E27FC236}">
                <a16:creationId xmlns:a16="http://schemas.microsoft.com/office/drawing/2014/main" id="{C62FF991-0091-F0F8-8D3C-929ECCB07982}"/>
              </a:ext>
            </a:extLst>
          </p:cNvPr>
          <p:cNvPicPr>
            <a:picLocks noChangeAspect="1"/>
          </p:cNvPicPr>
          <p:nvPr/>
        </p:nvPicPr>
        <p:blipFill>
          <a:blip r:embed="rId5"/>
          <a:stretch>
            <a:fillRect/>
          </a:stretch>
        </p:blipFill>
        <p:spPr>
          <a:xfrm>
            <a:off x="7338262" y="1359393"/>
            <a:ext cx="4780788" cy="5128260"/>
          </a:xfrm>
          <a:prstGeom prst="rect">
            <a:avLst/>
          </a:prstGeom>
        </p:spPr>
      </p:pic>
      <p:pic>
        <p:nvPicPr>
          <p:cNvPr id="18" name="Picture 17">
            <a:extLst>
              <a:ext uri="{FF2B5EF4-FFF2-40B4-BE49-F238E27FC236}">
                <a16:creationId xmlns:a16="http://schemas.microsoft.com/office/drawing/2014/main" id="{AE791F60-1FC7-21E9-C02C-170749C6DF4D}"/>
              </a:ext>
            </a:extLst>
          </p:cNvPr>
          <p:cNvPicPr>
            <a:picLocks noChangeAspect="1"/>
          </p:cNvPicPr>
          <p:nvPr/>
        </p:nvPicPr>
        <p:blipFill>
          <a:blip r:embed="rId6"/>
          <a:stretch>
            <a:fillRect/>
          </a:stretch>
        </p:blipFill>
        <p:spPr>
          <a:xfrm>
            <a:off x="374504" y="4688975"/>
            <a:ext cx="3142488" cy="185928"/>
          </a:xfrm>
          <a:prstGeom prst="rect">
            <a:avLst/>
          </a:prstGeom>
        </p:spPr>
      </p:pic>
      <p:pic>
        <p:nvPicPr>
          <p:cNvPr id="20" name="Picture 19">
            <a:extLst>
              <a:ext uri="{FF2B5EF4-FFF2-40B4-BE49-F238E27FC236}">
                <a16:creationId xmlns:a16="http://schemas.microsoft.com/office/drawing/2014/main" id="{838255BA-C5F9-6D15-57F9-8819C8D6C91E}"/>
              </a:ext>
            </a:extLst>
          </p:cNvPr>
          <p:cNvPicPr>
            <a:picLocks noChangeAspect="1"/>
          </p:cNvPicPr>
          <p:nvPr/>
        </p:nvPicPr>
        <p:blipFill>
          <a:blip r:embed="rId6"/>
          <a:stretch>
            <a:fillRect/>
          </a:stretch>
        </p:blipFill>
        <p:spPr>
          <a:xfrm>
            <a:off x="374504" y="6301725"/>
            <a:ext cx="3142488" cy="185928"/>
          </a:xfrm>
          <a:prstGeom prst="rect">
            <a:avLst/>
          </a:prstGeom>
        </p:spPr>
      </p:pic>
      <p:pic>
        <p:nvPicPr>
          <p:cNvPr id="22" name="Picture 21">
            <a:extLst>
              <a:ext uri="{FF2B5EF4-FFF2-40B4-BE49-F238E27FC236}">
                <a16:creationId xmlns:a16="http://schemas.microsoft.com/office/drawing/2014/main" id="{AD3F0792-C89A-48E7-3759-E8E3814EBBE3}"/>
              </a:ext>
            </a:extLst>
          </p:cNvPr>
          <p:cNvPicPr>
            <a:picLocks noChangeAspect="1"/>
          </p:cNvPicPr>
          <p:nvPr/>
        </p:nvPicPr>
        <p:blipFill>
          <a:blip r:embed="rId7"/>
          <a:stretch>
            <a:fillRect/>
          </a:stretch>
        </p:blipFill>
        <p:spPr>
          <a:xfrm>
            <a:off x="9883540" y="5199297"/>
            <a:ext cx="1933956" cy="210312"/>
          </a:xfrm>
          <a:prstGeom prst="rect">
            <a:avLst/>
          </a:prstGeom>
        </p:spPr>
      </p:pic>
      <p:pic>
        <p:nvPicPr>
          <p:cNvPr id="24" name="Picture 23">
            <a:extLst>
              <a:ext uri="{FF2B5EF4-FFF2-40B4-BE49-F238E27FC236}">
                <a16:creationId xmlns:a16="http://schemas.microsoft.com/office/drawing/2014/main" id="{46690E8E-4497-B6A6-1C74-C052BD491761}"/>
              </a:ext>
            </a:extLst>
          </p:cNvPr>
          <p:cNvPicPr>
            <a:picLocks noChangeAspect="1"/>
          </p:cNvPicPr>
          <p:nvPr/>
        </p:nvPicPr>
        <p:blipFill>
          <a:blip r:embed="rId7"/>
          <a:stretch>
            <a:fillRect/>
          </a:stretch>
        </p:blipFill>
        <p:spPr>
          <a:xfrm>
            <a:off x="9883540" y="5561220"/>
            <a:ext cx="1933956" cy="210312"/>
          </a:xfrm>
          <a:prstGeom prst="rect">
            <a:avLst/>
          </a:prstGeom>
        </p:spPr>
      </p:pic>
      <p:pic>
        <p:nvPicPr>
          <p:cNvPr id="26" name="Picture 25">
            <a:extLst>
              <a:ext uri="{FF2B5EF4-FFF2-40B4-BE49-F238E27FC236}">
                <a16:creationId xmlns:a16="http://schemas.microsoft.com/office/drawing/2014/main" id="{8E0F1D45-19FE-D059-688F-82C22560C572}"/>
              </a:ext>
            </a:extLst>
          </p:cNvPr>
          <p:cNvPicPr>
            <a:picLocks noChangeAspect="1"/>
          </p:cNvPicPr>
          <p:nvPr/>
        </p:nvPicPr>
        <p:blipFill>
          <a:blip r:embed="rId8"/>
          <a:stretch>
            <a:fillRect/>
          </a:stretch>
        </p:blipFill>
        <p:spPr>
          <a:xfrm>
            <a:off x="3473449" y="4714191"/>
            <a:ext cx="6537960" cy="1129284"/>
          </a:xfrm>
          <a:prstGeom prst="rect">
            <a:avLst/>
          </a:prstGeom>
        </p:spPr>
      </p:pic>
      <p:pic>
        <p:nvPicPr>
          <p:cNvPr id="28" name="Picture 27">
            <a:extLst>
              <a:ext uri="{FF2B5EF4-FFF2-40B4-BE49-F238E27FC236}">
                <a16:creationId xmlns:a16="http://schemas.microsoft.com/office/drawing/2014/main" id="{F9535632-0D4D-0B61-C7CD-9DC1F62A6A53}"/>
              </a:ext>
            </a:extLst>
          </p:cNvPr>
          <p:cNvPicPr>
            <a:picLocks noChangeAspect="1"/>
          </p:cNvPicPr>
          <p:nvPr/>
        </p:nvPicPr>
        <p:blipFill>
          <a:blip r:embed="rId9"/>
          <a:stretch>
            <a:fillRect/>
          </a:stretch>
        </p:blipFill>
        <p:spPr>
          <a:xfrm>
            <a:off x="3473449" y="5132405"/>
            <a:ext cx="6537960" cy="1295400"/>
          </a:xfrm>
          <a:prstGeom prst="rect">
            <a:avLst/>
          </a:prstGeom>
        </p:spPr>
      </p:pic>
    </p:spTree>
    <p:extLst>
      <p:ext uri="{BB962C8B-B14F-4D97-AF65-F5344CB8AC3E}">
        <p14:creationId xmlns:p14="http://schemas.microsoft.com/office/powerpoint/2010/main" val="3204030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263" y="426402"/>
            <a:ext cx="9441350" cy="1280890"/>
          </a:xfrm>
        </p:spPr>
        <p:txBody>
          <a:bodyPr/>
          <a:lstStyle/>
          <a:p>
            <a:r>
              <a:rPr lang="en-US" dirty="0"/>
              <a:t>GASB Statement Implemented in FY 2021</a:t>
            </a:r>
          </a:p>
        </p:txBody>
      </p:sp>
      <p:sp>
        <p:nvSpPr>
          <p:cNvPr id="3" name="Content Placeholder 2"/>
          <p:cNvSpPr>
            <a:spLocks noGrp="1"/>
          </p:cNvSpPr>
          <p:nvPr>
            <p:ph idx="1"/>
          </p:nvPr>
        </p:nvSpPr>
        <p:spPr>
          <a:xfrm>
            <a:off x="2298357" y="1268627"/>
            <a:ext cx="5988909" cy="5387545"/>
          </a:xfrm>
        </p:spPr>
        <p:txBody>
          <a:bodyPr>
            <a:normAutofit/>
          </a:bodyPr>
          <a:lstStyle/>
          <a:p>
            <a:r>
              <a:rPr lang="en-US" dirty="0"/>
              <a:t>GASB Statement No. 84, </a:t>
            </a:r>
            <a:r>
              <a:rPr lang="en-US" i="1" dirty="0"/>
              <a:t>Fiduciary Activities</a:t>
            </a:r>
          </a:p>
          <a:p>
            <a:pPr lvl="1"/>
            <a:r>
              <a:rPr lang="en-US" dirty="0"/>
              <a:t>Implemented during FY 2021</a:t>
            </a:r>
            <a:endParaRPr lang="en-US" u="sng" dirty="0"/>
          </a:p>
          <a:p>
            <a:pPr lvl="1"/>
            <a:endParaRPr lang="en-US" dirty="0"/>
          </a:p>
          <a:p>
            <a:pPr lvl="1"/>
            <a:r>
              <a:rPr lang="en-US" dirty="0"/>
              <a:t>The primary objective of this Statement was to enhance consistency and comparability of fiduciary activity reporting by state and local governments</a:t>
            </a:r>
          </a:p>
          <a:p>
            <a:pPr lvl="1"/>
            <a:endParaRPr lang="en-US" dirty="0"/>
          </a:p>
          <a:p>
            <a:pPr lvl="1"/>
            <a:r>
              <a:rPr lang="en-US" dirty="0"/>
              <a:t>Certain governmental funds became fiduciary, and certain fiduciary funds changed to a different type of fund</a:t>
            </a:r>
          </a:p>
          <a:p>
            <a:pPr lvl="1"/>
            <a:endParaRPr lang="en-US" dirty="0"/>
          </a:p>
          <a:p>
            <a:pPr lvl="1"/>
            <a:r>
              <a:rPr lang="en-US" dirty="0"/>
              <a:t>Determination Memo and flow chart is available upon request from Joanne Paul (</a:t>
            </a:r>
            <a:r>
              <a:rPr lang="en-US" dirty="0">
                <a:hlinkClick r:id="rId2"/>
              </a:rPr>
              <a:t>Joanne.Paul@miamidade.gov</a:t>
            </a:r>
            <a:r>
              <a:rPr lang="en-US" dirty="0"/>
              <a:t>) </a:t>
            </a:r>
          </a:p>
          <a:p>
            <a:pPr marL="457200" lvl="1" indent="0">
              <a:buNone/>
            </a:pPr>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5" name="Picture 4"/>
          <p:cNvPicPr>
            <a:picLocks noChangeAspect="1"/>
          </p:cNvPicPr>
          <p:nvPr/>
        </p:nvPicPr>
        <p:blipFill>
          <a:blip r:embed="rId3"/>
          <a:stretch>
            <a:fillRect/>
          </a:stretch>
        </p:blipFill>
        <p:spPr>
          <a:xfrm>
            <a:off x="8287266" y="1190680"/>
            <a:ext cx="3684910" cy="5465492"/>
          </a:xfrm>
          <a:prstGeom prst="rect">
            <a:avLst/>
          </a:prstGeom>
          <a:ln>
            <a:solidFill>
              <a:schemeClr val="tx1"/>
            </a:solidFill>
          </a:ln>
        </p:spPr>
      </p:pic>
    </p:spTree>
    <p:extLst>
      <p:ext uri="{BB962C8B-B14F-4D97-AF65-F5344CB8AC3E}">
        <p14:creationId xmlns:p14="http://schemas.microsoft.com/office/powerpoint/2010/main" val="1353239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890FD-8ED2-ECEA-7988-918EA4F5C242}"/>
              </a:ext>
            </a:extLst>
          </p:cNvPr>
          <p:cNvSpPr>
            <a:spLocks noGrp="1"/>
          </p:cNvSpPr>
          <p:nvPr>
            <p:ph type="title"/>
          </p:nvPr>
        </p:nvSpPr>
        <p:spPr>
          <a:xfrm>
            <a:off x="1938582" y="-44716"/>
            <a:ext cx="8911687" cy="1280890"/>
          </a:xfrm>
        </p:spPr>
        <p:txBody>
          <a:bodyPr/>
          <a:lstStyle/>
          <a:p>
            <a:pPr algn="ctr"/>
            <a:r>
              <a:rPr lang="en-US" dirty="0"/>
              <a:t> PRE and POST </a:t>
            </a:r>
            <a:br>
              <a:rPr lang="en-US" dirty="0"/>
            </a:br>
            <a:r>
              <a:rPr lang="en-US" dirty="0"/>
              <a:t>GASB 84 Presentations                                                        </a:t>
            </a:r>
          </a:p>
        </p:txBody>
      </p:sp>
      <p:sp>
        <p:nvSpPr>
          <p:cNvPr id="4" name="Slide Number Placeholder 3">
            <a:extLst>
              <a:ext uri="{FF2B5EF4-FFF2-40B4-BE49-F238E27FC236}">
                <a16:creationId xmlns:a16="http://schemas.microsoft.com/office/drawing/2014/main" id="{6AA569F3-FADA-62A7-F362-18232D7B2FC8}"/>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12" name="Picture 11">
            <a:extLst>
              <a:ext uri="{FF2B5EF4-FFF2-40B4-BE49-F238E27FC236}">
                <a16:creationId xmlns:a16="http://schemas.microsoft.com/office/drawing/2014/main" id="{57744FC7-D1EA-8D56-5F85-B51B05A71C1F}"/>
              </a:ext>
            </a:extLst>
          </p:cNvPr>
          <p:cNvPicPr>
            <a:picLocks noChangeAspect="1"/>
          </p:cNvPicPr>
          <p:nvPr/>
        </p:nvPicPr>
        <p:blipFill>
          <a:blip r:embed="rId2"/>
          <a:stretch>
            <a:fillRect/>
          </a:stretch>
        </p:blipFill>
        <p:spPr>
          <a:xfrm>
            <a:off x="6621730" y="1099291"/>
            <a:ext cx="4627231" cy="5620088"/>
          </a:xfrm>
          <a:prstGeom prst="rect">
            <a:avLst/>
          </a:prstGeom>
        </p:spPr>
      </p:pic>
      <p:pic>
        <p:nvPicPr>
          <p:cNvPr id="14" name="Picture 13">
            <a:extLst>
              <a:ext uri="{FF2B5EF4-FFF2-40B4-BE49-F238E27FC236}">
                <a16:creationId xmlns:a16="http://schemas.microsoft.com/office/drawing/2014/main" id="{C080CBD0-F4BD-DA48-2973-0C680CFCEB3C}"/>
              </a:ext>
            </a:extLst>
          </p:cNvPr>
          <p:cNvPicPr>
            <a:picLocks noChangeAspect="1"/>
          </p:cNvPicPr>
          <p:nvPr/>
        </p:nvPicPr>
        <p:blipFill>
          <a:blip r:embed="rId3"/>
          <a:stretch>
            <a:fillRect/>
          </a:stretch>
        </p:blipFill>
        <p:spPr>
          <a:xfrm>
            <a:off x="1816115" y="1091031"/>
            <a:ext cx="4580167" cy="5608933"/>
          </a:xfrm>
          <a:prstGeom prst="rect">
            <a:avLst/>
          </a:prstGeom>
        </p:spPr>
      </p:pic>
      <p:sp>
        <p:nvSpPr>
          <p:cNvPr id="19" name="Arrow: Down 18">
            <a:extLst>
              <a:ext uri="{FF2B5EF4-FFF2-40B4-BE49-F238E27FC236}">
                <a16:creationId xmlns:a16="http://schemas.microsoft.com/office/drawing/2014/main" id="{57DC28DA-EBFC-B8B7-34B1-60FBD02171DD}"/>
              </a:ext>
            </a:extLst>
          </p:cNvPr>
          <p:cNvSpPr/>
          <p:nvPr/>
        </p:nvSpPr>
        <p:spPr>
          <a:xfrm>
            <a:off x="10558454" y="1236174"/>
            <a:ext cx="193431" cy="512276"/>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E86E5D-CB81-DBC1-600E-82CD4C90CF6B}"/>
              </a:ext>
            </a:extLst>
          </p:cNvPr>
          <p:cNvSpPr/>
          <p:nvPr/>
        </p:nvSpPr>
        <p:spPr>
          <a:xfrm>
            <a:off x="6951785" y="5972908"/>
            <a:ext cx="2409092" cy="6740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F37B4960-18F6-5196-B794-2737C9B05CA2}"/>
              </a:ext>
            </a:extLst>
          </p:cNvPr>
          <p:cNvSpPr/>
          <p:nvPr/>
        </p:nvSpPr>
        <p:spPr>
          <a:xfrm>
            <a:off x="9138138" y="5298831"/>
            <a:ext cx="222739" cy="60168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83BB92B-E3D3-7CBB-4A13-5C1336E0082F}"/>
              </a:ext>
            </a:extLst>
          </p:cNvPr>
          <p:cNvSpPr/>
          <p:nvPr/>
        </p:nvSpPr>
        <p:spPr>
          <a:xfrm>
            <a:off x="10333892" y="1905000"/>
            <a:ext cx="642557" cy="3516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176ED7-F225-8BE1-CC97-ECA5F01A740B}"/>
              </a:ext>
            </a:extLst>
          </p:cNvPr>
          <p:cNvSpPr/>
          <p:nvPr/>
        </p:nvSpPr>
        <p:spPr>
          <a:xfrm>
            <a:off x="2052710" y="1152907"/>
            <a:ext cx="583814" cy="369332"/>
          </a:xfrm>
          <a:prstGeom prst="rect">
            <a:avLst/>
          </a:prstGeom>
          <a:noFill/>
        </p:spPr>
        <p:txBody>
          <a:bodyPr wrap="none" lIns="91440" tIns="45720" rIns="91440" bIns="45720">
            <a:spAutoFit/>
          </a:bodyPr>
          <a:lstStyle/>
          <a:p>
            <a:pPr algn="ctr"/>
            <a:r>
              <a:rPr lang="en-US" i="1" u="sng" dirty="0">
                <a:ln w="0"/>
                <a:solidFill>
                  <a:schemeClr val="accent1"/>
                </a:solidFill>
                <a:effectLst>
                  <a:outerShdw blurRad="38100" dist="25400" dir="5400000" algn="ctr" rotWithShape="0">
                    <a:srgbClr val="6E747A">
                      <a:alpha val="43000"/>
                    </a:srgbClr>
                  </a:outerShdw>
                </a:effectLst>
              </a:rPr>
              <a:t>PRE</a:t>
            </a:r>
            <a:endParaRPr lang="en-US" sz="1400" b="0" i="1" u="sng" cap="none" spc="0" dirty="0">
              <a:ln w="0"/>
              <a:solidFill>
                <a:schemeClr val="accent1"/>
              </a:solidFill>
              <a:effectLst>
                <a:outerShdw blurRad="38100" dist="25400" dir="5400000" algn="ctr" rotWithShape="0">
                  <a:srgbClr val="6E747A">
                    <a:alpha val="43000"/>
                  </a:srgbClr>
                </a:outerShdw>
              </a:effectLst>
            </a:endParaRPr>
          </a:p>
        </p:txBody>
      </p:sp>
      <p:sp>
        <p:nvSpPr>
          <p:cNvPr id="27" name="Rectangle 26">
            <a:extLst>
              <a:ext uri="{FF2B5EF4-FFF2-40B4-BE49-F238E27FC236}">
                <a16:creationId xmlns:a16="http://schemas.microsoft.com/office/drawing/2014/main" id="{5DFB4939-2612-2242-2005-BE8FEFE5A90D}"/>
              </a:ext>
            </a:extLst>
          </p:cNvPr>
          <p:cNvSpPr/>
          <p:nvPr/>
        </p:nvSpPr>
        <p:spPr>
          <a:xfrm>
            <a:off x="6701769" y="1159019"/>
            <a:ext cx="734496" cy="369332"/>
          </a:xfrm>
          <a:prstGeom prst="rect">
            <a:avLst/>
          </a:prstGeom>
          <a:noFill/>
        </p:spPr>
        <p:txBody>
          <a:bodyPr wrap="none" lIns="91440" tIns="45720" rIns="91440" bIns="45720">
            <a:spAutoFit/>
          </a:bodyPr>
          <a:lstStyle/>
          <a:p>
            <a:pPr algn="ctr"/>
            <a:r>
              <a:rPr lang="en-US" b="0" i="1" u="sng" cap="none" spc="0" dirty="0">
                <a:ln w="0"/>
                <a:solidFill>
                  <a:schemeClr val="accent1"/>
                </a:solidFill>
                <a:effectLst>
                  <a:outerShdw blurRad="38100" dist="25400" dir="5400000" algn="ctr" rotWithShape="0">
                    <a:srgbClr val="6E747A">
                      <a:alpha val="43000"/>
                    </a:srgbClr>
                  </a:outerShdw>
                </a:effectLst>
              </a:rPr>
              <a:t>POST</a:t>
            </a:r>
            <a:endParaRPr lang="en-US" sz="1400" b="0" i="1" u="sng" cap="none" spc="0" dirty="0">
              <a:ln w="0"/>
              <a:solidFill>
                <a:schemeClr val="accent1"/>
              </a:solidFill>
              <a:effectLst>
                <a:outerShdw blurRad="38100" dist="25400" dir="5400000" algn="ctr" rotWithShape="0">
                  <a:srgbClr val="6E747A">
                    <a:alpha val="43000"/>
                  </a:srgbClr>
                </a:outerShdw>
              </a:effectLst>
            </a:endParaRPr>
          </a:p>
        </p:txBody>
      </p:sp>
      <p:sp>
        <p:nvSpPr>
          <p:cNvPr id="28" name="Rectangle 27">
            <a:extLst>
              <a:ext uri="{FF2B5EF4-FFF2-40B4-BE49-F238E27FC236}">
                <a16:creationId xmlns:a16="http://schemas.microsoft.com/office/drawing/2014/main" id="{405BCDA2-A714-024F-F61A-1E66AA3ABB51}"/>
              </a:ext>
            </a:extLst>
          </p:cNvPr>
          <p:cNvSpPr/>
          <p:nvPr/>
        </p:nvSpPr>
        <p:spPr>
          <a:xfrm>
            <a:off x="2104292" y="5357446"/>
            <a:ext cx="4243754" cy="1289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D873F054-BBBF-07A6-8F0E-4730DEE4BC9E}"/>
              </a:ext>
            </a:extLst>
          </p:cNvPr>
          <p:cNvSpPr/>
          <p:nvPr/>
        </p:nvSpPr>
        <p:spPr>
          <a:xfrm>
            <a:off x="4540215" y="4786555"/>
            <a:ext cx="193431" cy="512276"/>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738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C9F06-8336-C3AE-849F-2956E3A43A18}"/>
              </a:ext>
            </a:extLst>
          </p:cNvPr>
          <p:cNvSpPr>
            <a:spLocks noGrp="1"/>
          </p:cNvSpPr>
          <p:nvPr>
            <p:ph type="title"/>
          </p:nvPr>
        </p:nvSpPr>
        <p:spPr>
          <a:xfrm>
            <a:off x="1739894" y="329899"/>
            <a:ext cx="8911687" cy="1280890"/>
          </a:xfrm>
        </p:spPr>
        <p:txBody>
          <a:bodyPr/>
          <a:lstStyle/>
          <a:p>
            <a:pPr algn="ctr"/>
            <a:r>
              <a:rPr lang="en-US" dirty="0"/>
              <a:t>GASB 84 Fund Changes Examples</a:t>
            </a:r>
          </a:p>
        </p:txBody>
      </p:sp>
      <p:sp>
        <p:nvSpPr>
          <p:cNvPr id="4" name="Slide Number Placeholder 3">
            <a:extLst>
              <a:ext uri="{FF2B5EF4-FFF2-40B4-BE49-F238E27FC236}">
                <a16:creationId xmlns:a16="http://schemas.microsoft.com/office/drawing/2014/main" id="{21EE12D2-16DD-3252-190A-E542531A6A93}"/>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9" name="Arrow: Curved Down 8">
            <a:extLst>
              <a:ext uri="{FF2B5EF4-FFF2-40B4-BE49-F238E27FC236}">
                <a16:creationId xmlns:a16="http://schemas.microsoft.com/office/drawing/2014/main" id="{FA50C78A-32E2-8A5D-77E4-8CDE1D9F830E}"/>
              </a:ext>
            </a:extLst>
          </p:cNvPr>
          <p:cNvSpPr/>
          <p:nvPr/>
        </p:nvSpPr>
        <p:spPr>
          <a:xfrm>
            <a:off x="6879301" y="898908"/>
            <a:ext cx="1755157" cy="711881"/>
          </a:xfrm>
          <a:prstGeom prst="curved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ACEF1170-09E9-5445-1DDA-C8CF8E5CEEE4}"/>
              </a:ext>
            </a:extLst>
          </p:cNvPr>
          <p:cNvPicPr>
            <a:picLocks noChangeAspect="1"/>
          </p:cNvPicPr>
          <p:nvPr/>
        </p:nvPicPr>
        <p:blipFill>
          <a:blip r:embed="rId2"/>
          <a:stretch>
            <a:fillRect/>
          </a:stretch>
        </p:blipFill>
        <p:spPr>
          <a:xfrm>
            <a:off x="2028569" y="1690877"/>
            <a:ext cx="6857979" cy="2582025"/>
          </a:xfrm>
          <a:prstGeom prst="rect">
            <a:avLst/>
          </a:prstGeom>
        </p:spPr>
      </p:pic>
      <p:pic>
        <p:nvPicPr>
          <p:cNvPr id="10" name="Picture 9">
            <a:extLst>
              <a:ext uri="{FF2B5EF4-FFF2-40B4-BE49-F238E27FC236}">
                <a16:creationId xmlns:a16="http://schemas.microsoft.com/office/drawing/2014/main" id="{6B108977-6D6D-A90D-C173-3699D71D9402}"/>
              </a:ext>
            </a:extLst>
          </p:cNvPr>
          <p:cNvPicPr>
            <a:picLocks noChangeAspect="1"/>
          </p:cNvPicPr>
          <p:nvPr/>
        </p:nvPicPr>
        <p:blipFill>
          <a:blip r:embed="rId3"/>
          <a:stretch>
            <a:fillRect/>
          </a:stretch>
        </p:blipFill>
        <p:spPr>
          <a:xfrm>
            <a:off x="2028569" y="4295286"/>
            <a:ext cx="6857979" cy="2433988"/>
          </a:xfrm>
          <a:prstGeom prst="rect">
            <a:avLst/>
          </a:prstGeom>
        </p:spPr>
      </p:pic>
    </p:spTree>
    <p:extLst>
      <p:ext uri="{BB962C8B-B14F-4D97-AF65-F5344CB8AC3E}">
        <p14:creationId xmlns:p14="http://schemas.microsoft.com/office/powerpoint/2010/main" val="2332255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6F75-AEDF-F1C7-05E5-F64BCE6A487E}"/>
              </a:ext>
            </a:extLst>
          </p:cNvPr>
          <p:cNvSpPr>
            <a:spLocks noGrp="1"/>
          </p:cNvSpPr>
          <p:nvPr>
            <p:ph type="title"/>
          </p:nvPr>
        </p:nvSpPr>
        <p:spPr>
          <a:xfrm>
            <a:off x="1500554" y="293077"/>
            <a:ext cx="10208675" cy="1403268"/>
          </a:xfrm>
        </p:spPr>
        <p:txBody>
          <a:bodyPr>
            <a:normAutofit fontScale="90000"/>
          </a:bodyPr>
          <a:lstStyle/>
          <a:p>
            <a:r>
              <a:rPr lang="en-US" dirty="0"/>
              <a:t>GASB Statement Implementation for FY 2022</a:t>
            </a:r>
            <a:br>
              <a:rPr lang="en-US" dirty="0"/>
            </a:br>
            <a:br>
              <a:rPr lang="en-US" dirty="0"/>
            </a:br>
            <a:r>
              <a:rPr lang="en-US" dirty="0"/>
              <a:t>GASB 87, </a:t>
            </a:r>
            <a:r>
              <a:rPr lang="en-US" i="1" dirty="0"/>
              <a:t>Leases</a:t>
            </a:r>
          </a:p>
        </p:txBody>
      </p:sp>
      <p:sp>
        <p:nvSpPr>
          <p:cNvPr id="3" name="Content Placeholder 2">
            <a:extLst>
              <a:ext uri="{FF2B5EF4-FFF2-40B4-BE49-F238E27FC236}">
                <a16:creationId xmlns:a16="http://schemas.microsoft.com/office/drawing/2014/main" id="{A1E0A705-F449-1E70-779A-FB223D1FC3A3}"/>
              </a:ext>
            </a:extLst>
          </p:cNvPr>
          <p:cNvSpPr>
            <a:spLocks noGrp="1"/>
          </p:cNvSpPr>
          <p:nvPr>
            <p:ph idx="1"/>
          </p:nvPr>
        </p:nvSpPr>
        <p:spPr>
          <a:xfrm>
            <a:off x="2595624" y="1868227"/>
            <a:ext cx="5159742" cy="4696695"/>
          </a:xfrm>
        </p:spPr>
        <p:txBody>
          <a:bodyPr>
            <a:normAutofit/>
          </a:bodyPr>
          <a:lstStyle/>
          <a:p>
            <a:r>
              <a:rPr lang="en-US" dirty="0"/>
              <a:t>Finance has executed an agreement with RGP for consulting services to assist with the lease implementation</a:t>
            </a:r>
          </a:p>
          <a:p>
            <a:r>
              <a:rPr lang="en-US" dirty="0"/>
              <a:t>Implementation Goals:</a:t>
            </a:r>
          </a:p>
          <a:p>
            <a:pPr lvl="1"/>
            <a:r>
              <a:rPr lang="en-US" dirty="0"/>
              <a:t>Finance has obtained the list of all department lease liaisons</a:t>
            </a:r>
          </a:p>
          <a:p>
            <a:pPr lvl="1"/>
            <a:r>
              <a:rPr lang="en-US" dirty="0"/>
              <a:t>Any changes to department lease liaisons notify Gabriel Pena (</a:t>
            </a:r>
            <a:r>
              <a:rPr lang="en-US" dirty="0">
                <a:hlinkClick r:id="rId2"/>
              </a:rPr>
              <a:t>Gabriel.Pena@miamidade.gov</a:t>
            </a:r>
            <a:r>
              <a:rPr lang="en-US" dirty="0"/>
              <a:t>) </a:t>
            </a:r>
          </a:p>
          <a:p>
            <a:pPr lvl="1"/>
            <a:r>
              <a:rPr lang="en-US" dirty="0"/>
              <a:t>County department liaisons should establish and maintain open and timely communication with consultants, who are the subject matter experts in Leases</a:t>
            </a:r>
          </a:p>
        </p:txBody>
      </p:sp>
      <p:sp>
        <p:nvSpPr>
          <p:cNvPr id="4" name="Slide Number Placeholder 3">
            <a:extLst>
              <a:ext uri="{FF2B5EF4-FFF2-40B4-BE49-F238E27FC236}">
                <a16:creationId xmlns:a16="http://schemas.microsoft.com/office/drawing/2014/main" id="{D80D1F42-4582-EA53-0B6A-8AFB0DD0B748}"/>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6" name="Picture 5">
            <a:extLst>
              <a:ext uri="{FF2B5EF4-FFF2-40B4-BE49-F238E27FC236}">
                <a16:creationId xmlns:a16="http://schemas.microsoft.com/office/drawing/2014/main" id="{BA67C7FF-83DF-697A-3146-AE1745724954}"/>
              </a:ext>
            </a:extLst>
          </p:cNvPr>
          <p:cNvPicPr>
            <a:picLocks noChangeAspect="1"/>
          </p:cNvPicPr>
          <p:nvPr/>
        </p:nvPicPr>
        <p:blipFill>
          <a:blip r:embed="rId3"/>
          <a:stretch>
            <a:fillRect/>
          </a:stretch>
        </p:blipFill>
        <p:spPr>
          <a:xfrm>
            <a:off x="8269680" y="1293797"/>
            <a:ext cx="3439549" cy="5066363"/>
          </a:xfrm>
          <a:prstGeom prst="rect">
            <a:avLst/>
          </a:prstGeom>
        </p:spPr>
      </p:pic>
    </p:spTree>
    <p:extLst>
      <p:ext uri="{BB962C8B-B14F-4D97-AF65-F5344CB8AC3E}">
        <p14:creationId xmlns:p14="http://schemas.microsoft.com/office/powerpoint/2010/main" val="1178748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 Folders</a:t>
            </a:r>
          </a:p>
        </p:txBody>
      </p:sp>
      <p:sp>
        <p:nvSpPr>
          <p:cNvPr id="3" name="Content Placeholder 2"/>
          <p:cNvSpPr>
            <a:spLocks noGrp="1"/>
          </p:cNvSpPr>
          <p:nvPr>
            <p:ph idx="1"/>
          </p:nvPr>
        </p:nvSpPr>
        <p:spPr>
          <a:xfrm>
            <a:off x="2592924" y="1573426"/>
            <a:ext cx="9072333" cy="4660463"/>
          </a:xfrm>
        </p:spPr>
        <p:txBody>
          <a:bodyPr/>
          <a:lstStyle/>
          <a:p>
            <a:r>
              <a:rPr lang="en-US" dirty="0"/>
              <a:t>Fund folder preparers are to submit their working papers and corresponding support in </a:t>
            </a:r>
            <a:r>
              <a:rPr lang="en-US" b="1" u="sng" dirty="0"/>
              <a:t>electronic format</a:t>
            </a:r>
            <a:r>
              <a:rPr lang="en-US" dirty="0"/>
              <a:t>. </a:t>
            </a:r>
          </a:p>
          <a:p>
            <a:r>
              <a:rPr lang="en-US" dirty="0"/>
              <a:t>Deadline: </a:t>
            </a:r>
            <a:r>
              <a:rPr lang="en-US" b="1" dirty="0"/>
              <a:t>November 18, 2022</a:t>
            </a:r>
          </a:p>
          <a:p>
            <a:r>
              <a:rPr lang="en-US" dirty="0">
                <a:solidFill>
                  <a:schemeClr val="tx1"/>
                </a:solidFill>
              </a:rPr>
              <a:t>As we did last year, each fund folder preparer will receive an excel spreadsheet template, rolled forward FY 2022 with INFORMS </a:t>
            </a:r>
            <a:r>
              <a:rPr lang="en-US" dirty="0" err="1">
                <a:solidFill>
                  <a:schemeClr val="tx1"/>
                </a:solidFill>
              </a:rPr>
              <a:t>chartfields</a:t>
            </a:r>
            <a:endParaRPr lang="en-US" dirty="0">
              <a:solidFill>
                <a:schemeClr val="tx1"/>
              </a:solidFill>
            </a:endParaRPr>
          </a:p>
          <a:p>
            <a:r>
              <a:rPr lang="en-US" dirty="0">
                <a:solidFill>
                  <a:schemeClr val="tx1"/>
                </a:solidFill>
              </a:rPr>
              <a:t>Each file will have the following tabs: </a:t>
            </a:r>
          </a:p>
          <a:p>
            <a:pPr lvl="1"/>
            <a:r>
              <a:rPr lang="en-US" dirty="0">
                <a:solidFill>
                  <a:schemeClr val="tx1"/>
                </a:solidFill>
              </a:rPr>
              <a:t>Checklist </a:t>
            </a:r>
          </a:p>
          <a:p>
            <a:pPr lvl="1"/>
            <a:r>
              <a:rPr lang="en-US" dirty="0">
                <a:solidFill>
                  <a:schemeClr val="tx1"/>
                </a:solidFill>
              </a:rPr>
              <a:t>Fund </a:t>
            </a:r>
          </a:p>
          <a:p>
            <a:pPr lvl="1"/>
            <a:r>
              <a:rPr lang="en-US" dirty="0">
                <a:solidFill>
                  <a:schemeClr val="tx1"/>
                </a:solidFill>
              </a:rPr>
              <a:t>SPO Journal Entry </a:t>
            </a:r>
          </a:p>
          <a:p>
            <a:pPr lvl="1"/>
            <a:r>
              <a:rPr lang="en-US" dirty="0">
                <a:solidFill>
                  <a:schemeClr val="tx1"/>
                </a:solidFill>
              </a:rPr>
              <a:t>INFORMS JE Form</a:t>
            </a:r>
          </a:p>
          <a:p>
            <a:endParaRPr lang="en-US" dirty="0"/>
          </a:p>
          <a:p>
            <a:pPr marL="457200"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46253253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 Folders, continued</a:t>
            </a:r>
          </a:p>
        </p:txBody>
      </p:sp>
      <p:sp>
        <p:nvSpPr>
          <p:cNvPr id="3" name="Content Placeholder 2"/>
          <p:cNvSpPr>
            <a:spLocks noGrp="1"/>
          </p:cNvSpPr>
          <p:nvPr>
            <p:ph idx="1"/>
          </p:nvPr>
        </p:nvSpPr>
        <p:spPr>
          <a:xfrm>
            <a:off x="2592924" y="1573426"/>
            <a:ext cx="9072333" cy="4660463"/>
          </a:xfrm>
        </p:spPr>
        <p:txBody>
          <a:bodyPr>
            <a:normAutofit/>
          </a:bodyPr>
          <a:lstStyle/>
          <a:p>
            <a:r>
              <a:rPr lang="en-US" dirty="0">
                <a:solidFill>
                  <a:schemeClr val="tx1"/>
                </a:solidFill>
              </a:rPr>
              <a:t>Each file will have the following tabs: </a:t>
            </a:r>
          </a:p>
          <a:p>
            <a:pPr lvl="1"/>
            <a:r>
              <a:rPr lang="en-US" dirty="0">
                <a:solidFill>
                  <a:schemeClr val="tx1"/>
                </a:solidFill>
              </a:rPr>
              <a:t>Checklist - </a:t>
            </a:r>
            <a:r>
              <a:rPr lang="en-US" dirty="0">
                <a:solidFill>
                  <a:schemeClr val="tx1"/>
                </a:solidFill>
                <a:effectLst/>
                <a:ea typeface="Calibri" panose="020F0502020204030204" pitchFamily="34" charset="0"/>
              </a:rPr>
              <a:t>Working Papers Checklist, this tab will contain a checklist that will help guide you in providing all the required items to Finance (e.g. Trial Balance report, Revenues &amp; Expenditures report etc.). Please sign-off on each item, as they are completed.</a:t>
            </a:r>
            <a:endParaRPr lang="en-US" sz="1400" dirty="0">
              <a:solidFill>
                <a:schemeClr val="tx1"/>
              </a:solidFill>
            </a:endParaRPr>
          </a:p>
          <a:p>
            <a:pPr lvl="1"/>
            <a:r>
              <a:rPr lang="en-US" dirty="0">
                <a:solidFill>
                  <a:schemeClr val="tx1"/>
                </a:solidFill>
              </a:rPr>
              <a:t>Fund – </a:t>
            </a:r>
            <a:r>
              <a:rPr lang="en-US" dirty="0">
                <a:solidFill>
                  <a:schemeClr val="tx1"/>
                </a:solidFill>
                <a:effectLst/>
                <a:ea typeface="Calibri" panose="020F0502020204030204" pitchFamily="34" charset="0"/>
              </a:rPr>
              <a:t>Tab to input period 12 balances and adjustments, in the corresponding columns, as needed. </a:t>
            </a:r>
          </a:p>
          <a:p>
            <a:pPr lvl="1"/>
            <a:r>
              <a:rPr lang="en-US" dirty="0">
                <a:solidFill>
                  <a:schemeClr val="tx1"/>
                </a:solidFill>
              </a:rPr>
              <a:t>SPO Journal Entry - T</a:t>
            </a:r>
            <a:r>
              <a:rPr lang="en-US" dirty="0">
                <a:solidFill>
                  <a:schemeClr val="tx1"/>
                </a:solidFill>
                <a:effectLst/>
                <a:ea typeface="Calibri" panose="020F0502020204030204" pitchFamily="34" charset="0"/>
              </a:rPr>
              <a:t>ab for any Statement Presentation Only (SPO) entries to be entered in period 990 of the CAFR FULL Ledger</a:t>
            </a:r>
            <a:endParaRPr lang="en-US" sz="1400" dirty="0">
              <a:solidFill>
                <a:schemeClr val="tx1"/>
              </a:solidFill>
            </a:endParaRPr>
          </a:p>
          <a:p>
            <a:pPr lvl="1"/>
            <a:r>
              <a:rPr lang="en-US" dirty="0">
                <a:solidFill>
                  <a:schemeClr val="tx1"/>
                </a:solidFill>
              </a:rPr>
              <a:t>INFORMS JE Form - </a:t>
            </a:r>
            <a:r>
              <a:rPr lang="en-US" dirty="0">
                <a:solidFill>
                  <a:schemeClr val="tx1"/>
                </a:solidFill>
                <a:effectLst/>
                <a:ea typeface="Calibri" panose="020F0502020204030204" pitchFamily="34" charset="0"/>
              </a:rPr>
              <a:t>Adjusting Entries tab to be entered in period 913 of the ACTUALS ledger</a:t>
            </a:r>
          </a:p>
          <a:p>
            <a:pPr marL="457200" lvl="1" indent="0">
              <a:buNone/>
            </a:pPr>
            <a:endParaRPr lang="en-US" sz="1400" dirty="0">
              <a:solidFill>
                <a:schemeClr val="tx1"/>
              </a:solidFill>
            </a:endParaRPr>
          </a:p>
          <a:p>
            <a:pPr marL="457200" lvl="1" indent="0">
              <a:buNone/>
            </a:pPr>
            <a:r>
              <a:rPr lang="en-US" dirty="0">
                <a:solidFill>
                  <a:schemeClr val="tx1"/>
                </a:solidFill>
              </a:rPr>
              <a:t>The preparer can </a:t>
            </a:r>
            <a:r>
              <a:rPr lang="en-US" dirty="0">
                <a:solidFill>
                  <a:schemeClr val="tx1"/>
                </a:solidFill>
                <a:effectLst/>
                <a:ea typeface="Calibri" panose="020F0502020204030204" pitchFamily="34" charset="0"/>
              </a:rPr>
              <a:t>add as many additional sheets as needed, but please do not </a:t>
            </a:r>
            <a:r>
              <a:rPr lang="en-US" dirty="0">
                <a:solidFill>
                  <a:schemeClr val="tx1"/>
                </a:solidFill>
                <a:ea typeface="Calibri" panose="020F0502020204030204" pitchFamily="34" charset="0"/>
              </a:rPr>
              <a:t>remove/</a:t>
            </a:r>
            <a:r>
              <a:rPr lang="en-US" dirty="0">
                <a:solidFill>
                  <a:schemeClr val="tx1"/>
                </a:solidFill>
                <a:effectLst/>
                <a:ea typeface="Calibri" panose="020F0502020204030204" pitchFamily="34" charset="0"/>
              </a:rPr>
              <a:t>delete any of the original sheets provided. </a:t>
            </a:r>
          </a:p>
          <a:p>
            <a:pPr marL="457200" lvl="1" indent="0">
              <a:buNone/>
            </a:pPr>
            <a:endParaRPr lang="en-US" sz="1400" dirty="0">
              <a:solidFill>
                <a:schemeClr val="tx1"/>
              </a:solidFill>
            </a:endParaRPr>
          </a:p>
          <a:p>
            <a:pPr marL="457200" lvl="1" indent="0">
              <a:buNone/>
            </a:pPr>
            <a:endParaRPr lang="en-US" sz="1400" dirty="0">
              <a:solidFill>
                <a:schemeClr val="tx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2914416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30815"/>
            <a:ext cx="8911687" cy="927964"/>
          </a:xfrm>
        </p:spPr>
        <p:txBody>
          <a:bodyPr/>
          <a:lstStyle/>
          <a:p>
            <a:r>
              <a:rPr lang="en-US" dirty="0"/>
              <a:t>Storage Tanks</a:t>
            </a:r>
          </a:p>
        </p:txBody>
      </p:sp>
      <p:sp>
        <p:nvSpPr>
          <p:cNvPr id="3" name="Content Placeholder 2"/>
          <p:cNvSpPr>
            <a:spLocks noGrp="1"/>
          </p:cNvSpPr>
          <p:nvPr>
            <p:ph idx="1"/>
          </p:nvPr>
        </p:nvSpPr>
        <p:spPr>
          <a:xfrm>
            <a:off x="1540042" y="866274"/>
            <a:ext cx="6015790" cy="5807241"/>
          </a:xfrm>
        </p:spPr>
        <p:txBody>
          <a:bodyPr>
            <a:normAutofit fontScale="92500" lnSpcReduction="10000"/>
          </a:bodyPr>
          <a:lstStyle/>
          <a:p>
            <a:r>
              <a:rPr lang="en-US" dirty="0"/>
              <a:t>For departments that manage storage tanks:</a:t>
            </a:r>
          </a:p>
          <a:p>
            <a:pPr marL="0" indent="0">
              <a:buNone/>
            </a:pPr>
            <a:endParaRPr lang="en-US" dirty="0"/>
          </a:p>
          <a:p>
            <a:pPr lvl="1"/>
            <a:r>
              <a:rPr lang="en-US" dirty="0"/>
              <a:t>It is the department’s responsibility to make sure that the storage tank list is up-to-date.</a:t>
            </a:r>
          </a:p>
          <a:p>
            <a:endParaRPr lang="en-US" dirty="0"/>
          </a:p>
          <a:p>
            <a:pPr lvl="1"/>
            <a:r>
              <a:rPr lang="en-US" dirty="0"/>
              <a:t>The list can be found in the Finance Department website as part of the State of Florida Certification of Financial Responsibility and Storage Tank Local Government Bond Rating Test (</a:t>
            </a:r>
            <a:r>
              <a:rPr lang="en-US" dirty="0">
                <a:hlinkClick r:id="rId2"/>
              </a:rPr>
              <a:t>http://www.miamidade.gov/finance/library/financial-responsibility-certification.pdf</a:t>
            </a:r>
            <a:r>
              <a:rPr lang="en-US" dirty="0"/>
              <a:t>).</a:t>
            </a:r>
          </a:p>
          <a:p>
            <a:pPr marL="457200" lvl="1" indent="0">
              <a:buNone/>
            </a:pPr>
            <a:endParaRPr lang="en-US" dirty="0"/>
          </a:p>
          <a:p>
            <a:pPr lvl="1"/>
            <a:r>
              <a:rPr lang="en-US" dirty="0"/>
              <a:t>Finance will be sending bi-annual confirmations to departments requesting sign offs that listing of storage tank is complete.</a:t>
            </a:r>
          </a:p>
          <a:p>
            <a:pPr lvl="1"/>
            <a:endParaRPr lang="en-US" dirty="0"/>
          </a:p>
          <a:p>
            <a:pPr lvl="1"/>
            <a:r>
              <a:rPr lang="en-US" dirty="0"/>
              <a:t>Serial numbers will be a new request going forward</a:t>
            </a:r>
          </a:p>
          <a:p>
            <a:endParaRPr lang="en-US" dirty="0"/>
          </a:p>
          <a:p>
            <a:pPr lvl="1"/>
            <a:r>
              <a:rPr lang="en-US" dirty="0"/>
              <a:t>Any changes to the list (additions or deletions) should be sent to Gabriel Ruffino at </a:t>
            </a:r>
            <a:r>
              <a:rPr lang="en-US" dirty="0">
                <a:hlinkClick r:id="rId3"/>
              </a:rPr>
              <a:t>Gabriel.Ruffino@miamidade.gov</a:t>
            </a:r>
            <a:r>
              <a:rPr lang="en-US" dirty="0"/>
              <a:t>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5" name="Picture 4"/>
          <p:cNvPicPr>
            <a:picLocks noChangeAspect="1"/>
          </p:cNvPicPr>
          <p:nvPr/>
        </p:nvPicPr>
        <p:blipFill>
          <a:blip r:embed="rId4"/>
          <a:stretch>
            <a:fillRect/>
          </a:stretch>
        </p:blipFill>
        <p:spPr>
          <a:xfrm>
            <a:off x="7799172" y="291236"/>
            <a:ext cx="4133446" cy="3103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4553882"/>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154746"/>
            <a:ext cx="8915399" cy="815925"/>
          </a:xfrm>
        </p:spPr>
        <p:txBody>
          <a:bodyPr>
            <a:normAutofit fontScale="90000"/>
          </a:bodyPr>
          <a:lstStyle/>
          <a:p>
            <a:r>
              <a:rPr lang="en-US"/>
              <a:t>AGENDA</a:t>
            </a:r>
            <a:endParaRPr lang="en-US" dirty="0"/>
          </a:p>
        </p:txBody>
      </p:sp>
      <p:sp>
        <p:nvSpPr>
          <p:cNvPr id="3" name="Subtitle 2"/>
          <p:cNvSpPr>
            <a:spLocks noGrp="1"/>
          </p:cNvSpPr>
          <p:nvPr>
            <p:ph type="subTitle" idx="1"/>
          </p:nvPr>
        </p:nvSpPr>
        <p:spPr>
          <a:xfrm>
            <a:off x="1674186" y="1134381"/>
            <a:ext cx="9141239" cy="5467489"/>
          </a:xfrm>
        </p:spPr>
        <p:txBody>
          <a:bodyPr>
            <a:normAutofit fontScale="77500" lnSpcReduction="20000"/>
          </a:bodyPr>
          <a:lstStyle/>
          <a:p>
            <a:pPr marL="285750" indent="-285750">
              <a:buFont typeface="Arial" panose="020B0604020202020204" pitchFamily="34" charset="0"/>
              <a:buChar char="•"/>
            </a:pPr>
            <a:r>
              <a:rPr lang="en-US" b="1" dirty="0"/>
              <a:t>Financial Reporting</a:t>
            </a:r>
          </a:p>
          <a:p>
            <a:r>
              <a:rPr lang="en-US" dirty="0"/>
              <a:t>	Speakers: Leany Perez, </a:t>
            </a:r>
            <a:r>
              <a:rPr lang="en-US" i="1" dirty="0"/>
              <a:t>Assistant Controller</a:t>
            </a:r>
          </a:p>
          <a:p>
            <a:r>
              <a:rPr lang="en-US" dirty="0"/>
              <a:t>			   Eric Herrera, </a:t>
            </a:r>
            <a:r>
              <a:rPr lang="en-US" i="1" dirty="0"/>
              <a:t>Financial Reporting Manager</a:t>
            </a:r>
          </a:p>
          <a:p>
            <a:r>
              <a:rPr lang="en-US" dirty="0"/>
              <a:t>			   Gabriel Ruffino, </a:t>
            </a:r>
            <a:r>
              <a:rPr lang="en-US" i="1" dirty="0"/>
              <a:t>Financial Reporting Administrator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General Accounting</a:t>
            </a:r>
          </a:p>
          <a:p>
            <a:r>
              <a:rPr lang="en-US" dirty="0"/>
              <a:t>	Speaker: Melvin Cartagena, </a:t>
            </a:r>
            <a:r>
              <a:rPr lang="en-US" i="1" dirty="0"/>
              <a:t>Assistant Controller</a:t>
            </a:r>
          </a:p>
          <a:p>
            <a:r>
              <a:rPr lang="en-US" i="1" dirty="0"/>
              <a:t>		       	    </a:t>
            </a:r>
            <a:r>
              <a:rPr lang="en-US" dirty="0"/>
              <a:t>Girsi Andreu, </a:t>
            </a:r>
            <a:r>
              <a:rPr lang="en-US" i="1" dirty="0"/>
              <a:t>Finance Manager</a:t>
            </a:r>
          </a:p>
          <a:p>
            <a:endParaRPr lang="en-US" dirty="0"/>
          </a:p>
          <a:p>
            <a:pPr marL="285750" indent="-285750">
              <a:buFont typeface="Arial" panose="020B0604020202020204" pitchFamily="34" charset="0"/>
              <a:buChar char="•"/>
            </a:pPr>
            <a:r>
              <a:rPr lang="en-US" b="1" dirty="0"/>
              <a:t>Single Audit and FEMA</a:t>
            </a:r>
          </a:p>
          <a:p>
            <a:r>
              <a:rPr lang="en-US" dirty="0"/>
              <a:t>	Speaker: Maria Hernandez, </a:t>
            </a:r>
            <a:r>
              <a:rPr lang="en-US" i="1" dirty="0"/>
              <a:t>Assistant Controller</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b="1" dirty="0"/>
              <a:t>Business Solutions Update</a:t>
            </a:r>
          </a:p>
          <a:p>
            <a:r>
              <a:rPr lang="en-US" b="1" dirty="0"/>
              <a:t>	</a:t>
            </a:r>
            <a:r>
              <a:rPr lang="en-US" dirty="0"/>
              <a:t>Speaker: Joaquin Bello, Division Director Finance Business Solution</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b="1" dirty="0"/>
              <a:t>Questions</a:t>
            </a:r>
          </a:p>
          <a:p>
            <a:r>
              <a:rPr lang="en-US" b="1" dirty="0"/>
              <a:t>	</a:t>
            </a:r>
            <a:r>
              <a:rPr lang="en-US" dirty="0"/>
              <a:t>Enter questions in </a:t>
            </a:r>
            <a:r>
              <a:rPr lang="en-US" dirty="0" err="1"/>
              <a:t>chatbox</a:t>
            </a:r>
            <a:endParaRPr lang="en-US" dirty="0"/>
          </a:p>
          <a:p>
            <a:r>
              <a:rPr lang="en-US" dirty="0"/>
              <a:t>	FAQ document to be distributed</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6" name="Picture 5"/>
          <p:cNvPicPr>
            <a:picLocks noChangeAspect="1"/>
          </p:cNvPicPr>
          <p:nvPr/>
        </p:nvPicPr>
        <p:blipFill>
          <a:blip r:embed="rId2"/>
          <a:stretch>
            <a:fillRect/>
          </a:stretch>
        </p:blipFill>
        <p:spPr>
          <a:xfrm>
            <a:off x="8444629" y="2757354"/>
            <a:ext cx="3548180" cy="5041829"/>
          </a:xfrm>
          <a:prstGeom prst="rect">
            <a:avLst/>
          </a:prstGeom>
        </p:spPr>
      </p:pic>
      <p:pic>
        <p:nvPicPr>
          <p:cNvPr id="1026" name="Picture 2" descr="What is Financial Reporting? - HafeziCapital International Consulting">
            <a:extLst>
              <a:ext uri="{FF2B5EF4-FFF2-40B4-BE49-F238E27FC236}">
                <a16:creationId xmlns:a16="http://schemas.microsoft.com/office/drawing/2014/main" id="{AB005980-12DC-743A-C2A3-58F40927BF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4629" y="242597"/>
            <a:ext cx="3100497" cy="206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376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1A5133-753C-4EFD-9A52-59C1373338EA}"/>
              </a:ext>
            </a:extLst>
          </p:cNvPr>
          <p:cNvSpPr>
            <a:spLocks noGrp="1"/>
          </p:cNvSpPr>
          <p:nvPr>
            <p:ph type="ctrTitle"/>
          </p:nvPr>
        </p:nvSpPr>
        <p:spPr>
          <a:xfrm>
            <a:off x="1594930" y="612843"/>
            <a:ext cx="9002139" cy="2196602"/>
          </a:xfrm>
        </p:spPr>
        <p:txBody>
          <a:bodyPr/>
          <a:lstStyle/>
          <a:p>
            <a:r>
              <a:rPr lang="en-US" dirty="0"/>
              <a:t>General Accounting</a:t>
            </a:r>
          </a:p>
        </p:txBody>
      </p:sp>
      <p:sp>
        <p:nvSpPr>
          <p:cNvPr id="6" name="Subtitle 2">
            <a:extLst>
              <a:ext uri="{FF2B5EF4-FFF2-40B4-BE49-F238E27FC236}">
                <a16:creationId xmlns:a16="http://schemas.microsoft.com/office/drawing/2014/main" id="{622621C8-52F2-4E12-A9F8-BF059E818B0A}"/>
              </a:ext>
            </a:extLst>
          </p:cNvPr>
          <p:cNvSpPr>
            <a:spLocks noGrp="1"/>
          </p:cNvSpPr>
          <p:nvPr>
            <p:ph type="subTitle" idx="1"/>
          </p:nvPr>
        </p:nvSpPr>
        <p:spPr>
          <a:xfrm>
            <a:off x="1795562" y="4406630"/>
            <a:ext cx="10096501" cy="963443"/>
          </a:xfrm>
        </p:spPr>
        <p:txBody>
          <a:bodyPr>
            <a:noAutofit/>
          </a:bodyPr>
          <a:lstStyle/>
          <a:p>
            <a:r>
              <a:rPr lang="en-US" dirty="0"/>
              <a:t>Melvin Cartagena and Girsi Andreu</a:t>
            </a:r>
          </a:p>
          <a:p>
            <a:endParaRPr lang="en-US" dirty="0"/>
          </a:p>
          <a:p>
            <a:r>
              <a:rPr lang="en-US" dirty="0"/>
              <a:t>Controller Division</a:t>
            </a:r>
          </a:p>
        </p:txBody>
      </p:sp>
      <p:sp>
        <p:nvSpPr>
          <p:cNvPr id="2" name="Slide Number Placeholder 1"/>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64278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7B1CA2B-AC9E-4217-8C1F-01E226D696C7}"/>
              </a:ext>
            </a:extLst>
          </p:cNvPr>
          <p:cNvSpPr txBox="1">
            <a:spLocks/>
          </p:cNvSpPr>
          <p:nvPr/>
        </p:nvSpPr>
        <p:spPr>
          <a:xfrm>
            <a:off x="1868992" y="1600200"/>
            <a:ext cx="9218107" cy="4572000"/>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effectLst/>
                <a:uLnTx/>
                <a:uFillTx/>
                <a:latin typeface="Euphemia"/>
                <a:ea typeface="+mn-ea"/>
                <a:cs typeface="+mn-cs"/>
              </a:rPr>
              <a:t>INFORMS Operational Changes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effectLst/>
                <a:uLnTx/>
                <a:uFillTx/>
                <a:latin typeface="Euphemia"/>
                <a:ea typeface="+mn-ea"/>
                <a:cs typeface="+mn-cs"/>
              </a:rPr>
              <a:t>Important Dates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effectLst/>
                <a:uLnTx/>
                <a:uFillTx/>
                <a:latin typeface="Euphemia"/>
                <a:ea typeface="+mn-ea"/>
                <a:cs typeface="+mn-cs"/>
              </a:rPr>
              <a:t>Start of System Entries (Post Closing Entries)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effectLst/>
                <a:uLnTx/>
                <a:uFillTx/>
                <a:latin typeface="Euphemia"/>
                <a:ea typeface="+mn-ea"/>
                <a:cs typeface="+mn-cs"/>
              </a:rPr>
              <a:t>Year-End Accruals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effectLst/>
                <a:uLnTx/>
                <a:uFillTx/>
                <a:latin typeface="Euphemia"/>
                <a:ea typeface="+mn-ea"/>
                <a:cs typeface="+mn-cs"/>
              </a:rPr>
              <a:t>Vehicle Capital Leases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effectLst/>
                <a:uLnTx/>
                <a:uFillTx/>
                <a:latin typeface="Euphemia"/>
                <a:ea typeface="+mn-ea"/>
                <a:cs typeface="+mn-cs"/>
              </a:rPr>
              <a:t>Accounts Receivables </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effectLst/>
                <a:uLnTx/>
                <a:uFillTx/>
                <a:latin typeface="Euphemia"/>
                <a:ea typeface="+mn-ea"/>
                <a:cs typeface="+mn-cs"/>
              </a:rPr>
              <a:t>Bank Reconciliations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effectLst/>
                <a:uLnTx/>
                <a:uFillTx/>
                <a:latin typeface="Euphemia"/>
                <a:ea typeface="+mn-ea"/>
                <a:cs typeface="+mn-cs"/>
              </a:rPr>
              <a:t>Petty Cash</a:t>
            </a:r>
          </a:p>
        </p:txBody>
      </p:sp>
      <p:pic>
        <p:nvPicPr>
          <p:cNvPr id="6" name="Picture 5">
            <a:extLst>
              <a:ext uri="{FF2B5EF4-FFF2-40B4-BE49-F238E27FC236}">
                <a16:creationId xmlns:a16="http://schemas.microsoft.com/office/drawing/2014/main" id="{85CEDC3A-A474-4C69-B1AC-9289464668A1}"/>
              </a:ext>
            </a:extLst>
          </p:cNvPr>
          <p:cNvPicPr>
            <a:picLocks noChangeAspect="1"/>
          </p:cNvPicPr>
          <p:nvPr/>
        </p:nvPicPr>
        <p:blipFill>
          <a:blip r:embed="rId2"/>
          <a:stretch>
            <a:fillRect/>
          </a:stretch>
        </p:blipFill>
        <p:spPr>
          <a:xfrm>
            <a:off x="7075223" y="1600200"/>
            <a:ext cx="4011876" cy="2642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a:extLst>
              <a:ext uri="{FF2B5EF4-FFF2-40B4-BE49-F238E27FC236}">
                <a16:creationId xmlns:a16="http://schemas.microsoft.com/office/drawing/2014/main" id="{2C0A0FB5-E738-4FB9-ADEC-EB1607DF3D5D}"/>
              </a:ext>
            </a:extLst>
          </p:cNvPr>
          <p:cNvSpPr txBox="1">
            <a:spLocks/>
          </p:cNvSpPr>
          <p:nvPr/>
        </p:nvSpPr>
        <p:spPr>
          <a:xfrm>
            <a:off x="1867474" y="76200"/>
            <a:ext cx="9218107" cy="1096962"/>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514843"/>
                </a:solidFill>
                <a:effectLst/>
                <a:uLnTx/>
                <a:uFillTx/>
                <a:latin typeface="Plantagenet Cherokee"/>
                <a:ea typeface="+mj-ea"/>
                <a:cs typeface="+mj-cs"/>
              </a:rPr>
              <a:t>Discussion Items</a:t>
            </a:r>
          </a:p>
        </p:txBody>
      </p:sp>
      <p:sp>
        <p:nvSpPr>
          <p:cNvPr id="2" name="Slide Number Placeholder 1"/>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681381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1557" y="624110"/>
            <a:ext cx="9103056" cy="1098158"/>
          </a:xfrm>
        </p:spPr>
        <p:txBody>
          <a:bodyPr>
            <a:normAutofit fontScale="90000"/>
          </a:bodyPr>
          <a:lstStyle/>
          <a:p>
            <a:r>
              <a:rPr lang="en-US" dirty="0"/>
              <a:t>INFORMS Operational Changes-Reminder</a:t>
            </a:r>
          </a:p>
        </p:txBody>
      </p:sp>
      <p:sp>
        <p:nvSpPr>
          <p:cNvPr id="3" name="Content Placeholder 2"/>
          <p:cNvSpPr>
            <a:spLocks noGrp="1"/>
          </p:cNvSpPr>
          <p:nvPr>
            <p:ph idx="1"/>
          </p:nvPr>
        </p:nvSpPr>
        <p:spPr>
          <a:xfrm>
            <a:off x="2401556" y="1527349"/>
            <a:ext cx="9103056" cy="5164853"/>
          </a:xfrm>
        </p:spPr>
        <p:txBody>
          <a:bodyPr>
            <a:normAutofit/>
          </a:bodyPr>
          <a:lstStyle/>
          <a:p>
            <a:r>
              <a:rPr lang="en-US" sz="1700" dirty="0"/>
              <a:t>All journal entries are done electronically.</a:t>
            </a:r>
          </a:p>
          <a:p>
            <a:pPr lvl="1"/>
            <a:r>
              <a:rPr lang="en-US" dirty="0"/>
              <a:t>Please make sure the proper support is included as part of the attachments.</a:t>
            </a:r>
          </a:p>
          <a:p>
            <a:pPr lvl="1"/>
            <a:r>
              <a:rPr lang="en-US" dirty="0"/>
              <a:t>Transactions related to inter-departmental billing, accounts payable, and deposits should be recorded in their respective submodule.</a:t>
            </a:r>
          </a:p>
          <a:p>
            <a:pPr lvl="2"/>
            <a:r>
              <a:rPr lang="en-US" dirty="0"/>
              <a:t>Corrections/Adjustments</a:t>
            </a:r>
          </a:p>
          <a:p>
            <a:pPr lvl="3"/>
            <a:r>
              <a:rPr lang="en-US" dirty="0"/>
              <a:t>Accounts Payable – corrections should be processed using an AP journal voucher.</a:t>
            </a:r>
          </a:p>
          <a:p>
            <a:pPr lvl="3"/>
            <a:r>
              <a:rPr lang="en-US" dirty="0"/>
              <a:t>Inter-departmental billing - corrections related to </a:t>
            </a:r>
            <a:r>
              <a:rPr lang="en-US" dirty="0" err="1"/>
              <a:t>chartfield</a:t>
            </a:r>
            <a:r>
              <a:rPr lang="en-US" dirty="0"/>
              <a:t> values (fund, department, account, grant, project) should be processed using a journal entry. </a:t>
            </a:r>
          </a:p>
          <a:p>
            <a:pPr lvl="4"/>
            <a:r>
              <a:rPr lang="en-US" dirty="0"/>
              <a:t>All others should be done via the billing module.</a:t>
            </a:r>
          </a:p>
          <a:p>
            <a:pPr lvl="3"/>
            <a:r>
              <a:rPr lang="en-US" dirty="0"/>
              <a:t>Billing external customers and Accounts Receivable related to open items – All corrections should be done in the submodule.</a:t>
            </a:r>
          </a:p>
          <a:p>
            <a:pPr lvl="3"/>
            <a:r>
              <a:rPr lang="en-US" dirty="0"/>
              <a:t>Accounts Receivable Direct Journals (Deposits not associated to open items) - corrections related to </a:t>
            </a:r>
            <a:r>
              <a:rPr lang="en-US" dirty="0" err="1"/>
              <a:t>chartfield</a:t>
            </a:r>
            <a:r>
              <a:rPr lang="en-US" dirty="0"/>
              <a:t> values (fund, department, account, grant, project) should be processed using a journal entry. </a:t>
            </a:r>
          </a:p>
          <a:p>
            <a:pPr lvl="4"/>
            <a:r>
              <a:rPr lang="en-US" dirty="0"/>
              <a:t>All others should be done via the AR module, these include corrections to bank codes/bank GL accounts, and ‘AR items’.</a:t>
            </a:r>
          </a:p>
        </p:txBody>
      </p:sp>
      <p:sp>
        <p:nvSpPr>
          <p:cNvPr id="5" name="Slide Number Placeholder 4"/>
          <p:cNvSpPr>
            <a:spLocks noGrp="1"/>
          </p:cNvSpPr>
          <p:nvPr>
            <p:ph type="sldNum" sz="quarter" idx="12"/>
          </p:nvPr>
        </p:nvSpPr>
        <p:spPr/>
        <p:txBody>
          <a:bodyPr/>
          <a:lstStyle/>
          <a:p>
            <a:fld id="{0FF54DE5-C571-48E8-A5BC-B369434E2F44}" type="slidenum">
              <a:rPr lang="en-US" smtClean="0"/>
              <a:t>22</a:t>
            </a:fld>
            <a:endParaRPr lang="en-US"/>
          </a:p>
        </p:txBody>
      </p:sp>
    </p:spTree>
    <p:extLst>
      <p:ext uri="{BB962C8B-B14F-4D97-AF65-F5344CB8AC3E}">
        <p14:creationId xmlns:p14="http://schemas.microsoft.com/office/powerpoint/2010/main" val="2070691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413" y="76200"/>
            <a:ext cx="9069842" cy="1096962"/>
          </a:xfrm>
        </p:spPr>
        <p:txBody>
          <a:bodyPr>
            <a:normAutofit fontScale="90000"/>
          </a:bodyPr>
          <a:lstStyle/>
          <a:p>
            <a:r>
              <a:rPr lang="en-US" dirty="0"/>
              <a:t>Important Dates</a:t>
            </a:r>
            <a:br>
              <a:rPr lang="en-US" dirty="0"/>
            </a:br>
            <a:r>
              <a:rPr lang="en-US" dirty="0"/>
              <a:t>(</a:t>
            </a:r>
            <a:r>
              <a:rPr lang="en-US" sz="2400" dirty="0"/>
              <a:t>Deadlines and Cut-Offs</a:t>
            </a:r>
            <a:r>
              <a:rPr lang="en-US" dirty="0"/>
              <a:t>)</a:t>
            </a:r>
          </a:p>
        </p:txBody>
      </p:sp>
      <p:sp>
        <p:nvSpPr>
          <p:cNvPr id="4" name="Slide Number Placeholder 3"/>
          <p:cNvSpPr>
            <a:spLocks noGrp="1"/>
          </p:cNvSpPr>
          <p:nvPr>
            <p:ph type="sldNum" sz="quarter" idx="12"/>
          </p:nvPr>
        </p:nvSpPr>
        <p:spPr>
          <a:xfrm>
            <a:off x="-1" y="798236"/>
            <a:ext cx="1439235" cy="365125"/>
          </a:xfrm>
        </p:spPr>
        <p:txBody>
          <a:bodyPr/>
          <a:lstStyle/>
          <a:p>
            <a:fld id="{0FF54DE5-C571-48E8-A5BC-B369434E2F44}" type="slidenum">
              <a:rPr lang="en-US" smtClean="0"/>
              <a:t>23</a:t>
            </a:fld>
            <a:endParaRPr lang="en-US" dirty="0"/>
          </a:p>
        </p:txBody>
      </p:sp>
      <p:graphicFrame>
        <p:nvGraphicFramePr>
          <p:cNvPr id="6" name="Content Placeholder 15"/>
          <p:cNvGraphicFramePr>
            <a:graphicFrameLocks/>
          </p:cNvGraphicFramePr>
          <p:nvPr/>
        </p:nvGraphicFramePr>
        <p:xfrm>
          <a:off x="659028" y="1219770"/>
          <a:ext cx="10413873" cy="4833228"/>
        </p:xfrm>
        <a:graphic>
          <a:graphicData uri="http://schemas.openxmlformats.org/drawingml/2006/table">
            <a:tbl>
              <a:tblPr firstRow="1" bandRow="1">
                <a:tableStyleId>{F5AB1C69-6EDB-4FF4-983F-18BD219EF322}</a:tableStyleId>
              </a:tblPr>
              <a:tblGrid>
                <a:gridCol w="3471291">
                  <a:extLst>
                    <a:ext uri="{9D8B030D-6E8A-4147-A177-3AD203B41FA5}">
                      <a16:colId xmlns:a16="http://schemas.microsoft.com/office/drawing/2014/main" val="20000"/>
                    </a:ext>
                  </a:extLst>
                </a:gridCol>
                <a:gridCol w="3471291">
                  <a:extLst>
                    <a:ext uri="{9D8B030D-6E8A-4147-A177-3AD203B41FA5}">
                      <a16:colId xmlns:a16="http://schemas.microsoft.com/office/drawing/2014/main" val="20001"/>
                    </a:ext>
                  </a:extLst>
                </a:gridCol>
                <a:gridCol w="3471291">
                  <a:extLst>
                    <a:ext uri="{9D8B030D-6E8A-4147-A177-3AD203B41FA5}">
                      <a16:colId xmlns:a16="http://schemas.microsoft.com/office/drawing/2014/main" val="20002"/>
                    </a:ext>
                  </a:extLst>
                </a:gridCol>
              </a:tblGrid>
              <a:tr h="334185">
                <a:tc>
                  <a:txBody>
                    <a:bodyPr/>
                    <a:lstStyle/>
                    <a:p>
                      <a:pPr algn="ctr"/>
                      <a:r>
                        <a:rPr lang="en-US" sz="1600" dirty="0"/>
                        <a:t>Items</a:t>
                      </a:r>
                      <a:endParaRPr dirty="0"/>
                    </a:p>
                  </a:txBody>
                  <a:tcPr anchor="ctr"/>
                </a:tc>
                <a:tc>
                  <a:txBody>
                    <a:bodyPr/>
                    <a:lstStyle/>
                    <a:p>
                      <a:pPr algn="ctr"/>
                      <a:r>
                        <a:rPr lang="en-US" sz="1600" dirty="0"/>
                        <a:t>Due</a:t>
                      </a:r>
                      <a:r>
                        <a:rPr lang="en-US" sz="1600" baseline="0" dirty="0"/>
                        <a:t> Date</a:t>
                      </a:r>
                      <a:endParaRPr sz="1600" dirty="0"/>
                    </a:p>
                  </a:txBody>
                  <a:tcPr anchor="ctr"/>
                </a:tc>
                <a:tc>
                  <a:txBody>
                    <a:bodyPr/>
                    <a:lstStyle/>
                    <a:p>
                      <a:pPr algn="ctr"/>
                      <a:r>
                        <a:rPr lang="en-US" sz="1600" dirty="0"/>
                        <a:t>Notes</a:t>
                      </a:r>
                      <a:endParaRPr dirty="0"/>
                    </a:p>
                  </a:txBody>
                  <a:tcPr anchor="ctr"/>
                </a:tc>
                <a:extLst>
                  <a:ext uri="{0D108BD9-81ED-4DB2-BD59-A6C34878D82A}">
                    <a16:rowId xmlns:a16="http://schemas.microsoft.com/office/drawing/2014/main" val="10000"/>
                  </a:ext>
                </a:extLst>
              </a:tr>
              <a:tr h="637989">
                <a:tc>
                  <a:txBody>
                    <a:bodyPr/>
                    <a:lstStyle/>
                    <a:p>
                      <a:r>
                        <a:rPr lang="en-US" sz="1200" dirty="0"/>
                        <a:t>Signature Authorization Forms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September 26, 2022</a:t>
                      </a:r>
                      <a:endParaRPr lang="en-US" sz="1200" b="1" dirty="0"/>
                    </a:p>
                  </a:txBody>
                  <a:tcPr anchor="ctr"/>
                </a:tc>
                <a:tc>
                  <a:txBody>
                    <a:bodyPr/>
                    <a:lstStyle/>
                    <a:p>
                      <a:pPr marL="171450" indent="-171450" algn="l">
                        <a:buFont typeface="Arial" panose="020B0604020202020204" pitchFamily="34" charset="0"/>
                        <a:buChar char="•"/>
                      </a:pPr>
                      <a:r>
                        <a:rPr lang="en-US" sz="1200" dirty="0"/>
                        <a:t>Forms indicate who they should be delivered to in Finance.</a:t>
                      </a:r>
                    </a:p>
                    <a:p>
                      <a:pPr algn="ctr"/>
                      <a:endParaRPr sz="1200" dirty="0"/>
                    </a:p>
                  </a:txBody>
                  <a:tcPr anchor="ctr"/>
                </a:tc>
                <a:extLst>
                  <a:ext uri="{0D108BD9-81ED-4DB2-BD59-A6C34878D82A}">
                    <a16:rowId xmlns:a16="http://schemas.microsoft.com/office/drawing/2014/main" val="10001"/>
                  </a:ext>
                </a:extLst>
              </a:tr>
              <a:tr h="781692">
                <a:tc>
                  <a:txBody>
                    <a:bodyPr/>
                    <a:lstStyle/>
                    <a:p>
                      <a:r>
                        <a:rPr lang="en-US" sz="1200" dirty="0"/>
                        <a:t>Deposits for cash and checks on hand Friday, September 30, 2022, or before</a:t>
                      </a:r>
                    </a:p>
                  </a:txBody>
                  <a:tcPr anchor="ctr"/>
                </a:tc>
                <a:tc>
                  <a:txBody>
                    <a:bodyPr/>
                    <a:lstStyle/>
                    <a:p>
                      <a:pPr algn="ctr"/>
                      <a:r>
                        <a:rPr lang="en-US" sz="1200" dirty="0"/>
                        <a:t>October</a:t>
                      </a:r>
                      <a:r>
                        <a:rPr lang="en-US" sz="1200" baseline="0" dirty="0"/>
                        <a:t> 14, 2022</a:t>
                      </a:r>
                      <a:endParaRPr sz="1200" b="1" dirty="0"/>
                    </a:p>
                  </a:txBody>
                  <a:tcPr anchor="ctr"/>
                </a:tc>
                <a:tc>
                  <a:txBody>
                    <a:bodyPr/>
                    <a:lstStyle/>
                    <a:p>
                      <a:pPr marL="171450" indent="-171450">
                        <a:buFont typeface="Arial" panose="020B0604020202020204" pitchFamily="34" charset="0"/>
                        <a:buChar char="•"/>
                      </a:pPr>
                      <a:r>
                        <a:rPr lang="en-US" sz="1200" dirty="0"/>
                        <a:t>Processed in INFORMS AR Module.</a:t>
                      </a:r>
                    </a:p>
                    <a:p>
                      <a:pPr marL="171450" indent="-171450">
                        <a:buFont typeface="Arial" panose="020B0604020202020204" pitchFamily="34" charset="0"/>
                        <a:buChar char="•"/>
                      </a:pPr>
                      <a:r>
                        <a:rPr lang="en-US" sz="1200" dirty="0"/>
                        <a:t>Deposit accounting date must be </a:t>
                      </a:r>
                      <a:r>
                        <a:rPr lang="en-US" sz="1200" u="sng" dirty="0"/>
                        <a:t>September 30, 2022</a:t>
                      </a:r>
                      <a:r>
                        <a:rPr lang="en-US" sz="1200" dirty="0"/>
                        <a:t>.</a:t>
                      </a:r>
                    </a:p>
                  </a:txBody>
                  <a:tcPr anchor="ctr"/>
                </a:tc>
                <a:extLst>
                  <a:ext uri="{0D108BD9-81ED-4DB2-BD59-A6C34878D82A}">
                    <a16:rowId xmlns:a16="http://schemas.microsoft.com/office/drawing/2014/main" val="10002"/>
                  </a:ext>
                </a:extLst>
              </a:tr>
              <a:tr h="469351">
                <a:tc>
                  <a:txBody>
                    <a:bodyPr/>
                    <a:lstStyle/>
                    <a:p>
                      <a:r>
                        <a:rPr lang="en-US" sz="1200" dirty="0"/>
                        <a:t>Interdepartmental Billing and Journal Entries cut-off</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October</a:t>
                      </a:r>
                      <a:r>
                        <a:rPr lang="en-US" sz="1200" baseline="0" dirty="0"/>
                        <a:t> 12, 2022</a:t>
                      </a:r>
                      <a:endParaRPr lang="en-US" sz="1200" dirty="0"/>
                    </a:p>
                    <a:p>
                      <a:pPr algn="ctr"/>
                      <a:endParaRPr sz="1200" dirty="0"/>
                    </a:p>
                  </a:txBody>
                  <a:tcPr anchor="ctr"/>
                </a:tc>
                <a:tc>
                  <a:txBody>
                    <a:bodyPr/>
                    <a:lstStyle/>
                    <a:p>
                      <a:pPr marL="171450" indent="-171450" algn="l">
                        <a:buFont typeface="Arial" panose="020B0604020202020204" pitchFamily="34" charset="0"/>
                        <a:buChar char="•"/>
                      </a:pPr>
                      <a:r>
                        <a:rPr lang="en-US" sz="1200" dirty="0"/>
                        <a:t>Entries affecting other Departments.</a:t>
                      </a:r>
                      <a:endParaRPr sz="1200" dirty="0"/>
                    </a:p>
                  </a:txBody>
                  <a:tcPr anchor="ctr"/>
                </a:tc>
                <a:extLst>
                  <a:ext uri="{0D108BD9-81ED-4DB2-BD59-A6C34878D82A}">
                    <a16:rowId xmlns:a16="http://schemas.microsoft.com/office/drawing/2014/main" val="10003"/>
                  </a:ext>
                </a:extLst>
              </a:tr>
              <a:tr h="292172">
                <a:tc>
                  <a:txBody>
                    <a:bodyPr/>
                    <a:lstStyle/>
                    <a:p>
                      <a:r>
                        <a:rPr lang="en-US" sz="1200" dirty="0"/>
                        <a:t>Accruals cut-off</a:t>
                      </a:r>
                      <a:endParaRP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October</a:t>
                      </a:r>
                      <a:r>
                        <a:rPr lang="en-US" sz="1200" baseline="0" dirty="0"/>
                        <a:t> 14, 2022</a:t>
                      </a:r>
                      <a:endParaRPr lang="en-US" sz="1200" b="1" dirty="0"/>
                    </a:p>
                  </a:txBody>
                  <a:tcPr anchor="ctr"/>
                </a:tc>
                <a:tc>
                  <a:txBody>
                    <a:bodyPr/>
                    <a:lstStyle/>
                    <a:p>
                      <a:pPr algn="ctr"/>
                      <a:endParaRPr sz="1200" dirty="0"/>
                    </a:p>
                  </a:txBody>
                  <a:tcPr anchor="ctr"/>
                </a:tc>
                <a:extLst>
                  <a:ext uri="{0D108BD9-81ED-4DB2-BD59-A6C34878D82A}">
                    <a16:rowId xmlns:a16="http://schemas.microsoft.com/office/drawing/2014/main" val="1674562889"/>
                  </a:ext>
                </a:extLst>
              </a:tr>
              <a:tr h="594069">
                <a:tc>
                  <a:txBody>
                    <a:bodyPr/>
                    <a:lstStyle/>
                    <a:p>
                      <a:r>
                        <a:rPr lang="en-US" sz="1200" dirty="0"/>
                        <a:t>Intradepartmental Journal Entries cut-off</a:t>
                      </a:r>
                    </a:p>
                    <a:p>
                      <a:endParaRP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October</a:t>
                      </a:r>
                      <a:r>
                        <a:rPr lang="en-US" sz="1200" baseline="0" dirty="0"/>
                        <a:t> 14, 2022</a:t>
                      </a:r>
                      <a:endParaRPr lang="en-US" sz="1200" dirty="0"/>
                    </a:p>
                    <a:p>
                      <a:pPr algn="ctr"/>
                      <a:endParaRPr sz="1200" dirty="0"/>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Entries affecting your own Departments.</a:t>
                      </a:r>
                    </a:p>
                    <a:p>
                      <a:pPr algn="ctr"/>
                      <a:endParaRPr sz="1200" dirty="0"/>
                    </a:p>
                  </a:txBody>
                  <a:tcPr anchor="ctr"/>
                </a:tc>
                <a:extLst>
                  <a:ext uri="{0D108BD9-81ED-4DB2-BD59-A6C34878D82A}">
                    <a16:rowId xmlns:a16="http://schemas.microsoft.com/office/drawing/2014/main" val="10004"/>
                  </a:ext>
                </a:extLst>
              </a:tr>
              <a:tr h="348984">
                <a:tc>
                  <a:txBody>
                    <a:bodyPr/>
                    <a:lstStyle/>
                    <a:p>
                      <a:r>
                        <a:rPr lang="en-US" sz="1200" kern="1200" dirty="0"/>
                        <a:t>Grant adjustment Journal entries cut-off</a:t>
                      </a:r>
                      <a:endParaRPr sz="12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t>October 14, 2022</a:t>
                      </a:r>
                      <a:endParaRPr sz="1200" b="1" kern="1200" dirty="0">
                        <a:solidFill>
                          <a:schemeClr val="dk1"/>
                        </a:solidFill>
                        <a:latin typeface="+mn-lt"/>
                        <a:ea typeface="+mn-ea"/>
                        <a:cs typeface="+mn-cs"/>
                      </a:endParaRPr>
                    </a:p>
                  </a:txBody>
                  <a:tcPr anchor="ctr"/>
                </a:tc>
                <a:tc>
                  <a:txBody>
                    <a:bodyPr/>
                    <a:lstStyle/>
                    <a:p>
                      <a:pPr algn="ctr"/>
                      <a:endParaRPr sz="1600" dirty="0"/>
                    </a:p>
                  </a:txBody>
                  <a:tcPr anchor="ctr"/>
                </a:tc>
                <a:extLst>
                  <a:ext uri="{0D108BD9-81ED-4DB2-BD59-A6C34878D82A}">
                    <a16:rowId xmlns:a16="http://schemas.microsoft.com/office/drawing/2014/main" val="10005"/>
                  </a:ext>
                </a:extLst>
              </a:tr>
              <a:tr h="1367119">
                <a:tc>
                  <a:txBody>
                    <a:bodyPr/>
                    <a:lstStyle/>
                    <a:p>
                      <a:r>
                        <a:rPr lang="en-US" sz="1200" kern="1200" dirty="0"/>
                        <a:t>Fund Financial Statement Folders</a:t>
                      </a:r>
                    </a:p>
                    <a:p>
                      <a:endParaRPr lang="en-US" sz="12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t>November 18, 2022</a:t>
                      </a:r>
                      <a:endParaRPr sz="1200" b="1" kern="1200" dirty="0">
                        <a:solidFill>
                          <a:schemeClr val="dk1"/>
                        </a:solidFill>
                        <a:latin typeface="+mn-lt"/>
                        <a:ea typeface="+mn-ea"/>
                        <a:cs typeface="+mn-cs"/>
                      </a:endParaRPr>
                    </a:p>
                  </a:txBody>
                  <a:tcPr anchor="ctr"/>
                </a:tc>
                <a:tc>
                  <a:txBody>
                    <a:bodyPr/>
                    <a:lstStyle/>
                    <a:p>
                      <a:pPr marL="171450" indent="-171450" algn="l">
                        <a:buFont typeface="Arial" panose="020B0604020202020204" pitchFamily="34" charset="0"/>
                        <a:buChar char="•"/>
                      </a:pPr>
                      <a:r>
                        <a:rPr lang="en-US" sz="1200" kern="1200" dirty="0"/>
                        <a:t>Submit in</a:t>
                      </a:r>
                      <a:r>
                        <a:rPr lang="en-US" sz="1200" kern="1200" baseline="0" dirty="0"/>
                        <a:t> </a:t>
                      </a:r>
                      <a:r>
                        <a:rPr lang="en-US" sz="1200" u="sng" kern="1200" baseline="0" dirty="0"/>
                        <a:t>electronic format</a:t>
                      </a:r>
                      <a:r>
                        <a:rPr lang="en-US" sz="1200" u="none" kern="1200" baseline="0" dirty="0"/>
                        <a:t> </a:t>
                      </a:r>
                      <a:r>
                        <a:rPr lang="en-US" sz="1200" kern="1200" baseline="0" dirty="0"/>
                        <a:t>only to </a:t>
                      </a:r>
                      <a:r>
                        <a:rPr lang="en-US" sz="1200" kern="1200" dirty="0"/>
                        <a:t>Gabriel Ruffino.</a:t>
                      </a:r>
                    </a:p>
                    <a:p>
                      <a:pPr marL="171450" indent="-171450" algn="l">
                        <a:buFont typeface="Arial" panose="020B0604020202020204" pitchFamily="34" charset="0"/>
                        <a:buChar char="•"/>
                      </a:pPr>
                      <a:r>
                        <a:rPr lang="en-US" sz="1200" kern="1200" dirty="0"/>
                        <a:t>Please follow provided checklist and sign off.</a:t>
                      </a:r>
                    </a:p>
                    <a:p>
                      <a:pPr marL="171450" indent="-171450" algn="l">
                        <a:buFont typeface="Arial" panose="020B0604020202020204" pitchFamily="34" charset="0"/>
                        <a:buChar char="•"/>
                      </a:pPr>
                      <a:r>
                        <a:rPr lang="en-US" sz="1200" kern="1200" dirty="0"/>
                        <a:t>Important: include detailed variance analysis narrative.</a:t>
                      </a:r>
                    </a:p>
                    <a:p>
                      <a:pPr algn="ctr"/>
                      <a:endParaRPr sz="1200" kern="1200" dirty="0">
                        <a:solidFill>
                          <a:schemeClr val="dk1"/>
                        </a:solidFill>
                        <a:latin typeface="+mn-lt"/>
                        <a:ea typeface="+mn-ea"/>
                        <a:cs typeface="+mn-cs"/>
                      </a:endParaRPr>
                    </a:p>
                  </a:txBody>
                  <a:tcPr anchor="ctr"/>
                </a:tc>
                <a:extLst>
                  <a:ext uri="{0D108BD9-81ED-4DB2-BD59-A6C34878D82A}">
                    <a16:rowId xmlns:a16="http://schemas.microsoft.com/office/drawing/2014/main" val="10006"/>
                  </a:ext>
                </a:extLst>
              </a:tr>
            </a:tbl>
          </a:graphicData>
        </a:graphic>
      </p:graphicFrame>
      <p:pic>
        <p:nvPicPr>
          <p:cNvPr id="7" name="Picture 6"/>
          <p:cNvPicPr>
            <a:picLocks noChangeAspect="1"/>
          </p:cNvPicPr>
          <p:nvPr/>
        </p:nvPicPr>
        <p:blipFill>
          <a:blip r:embed="rId3"/>
          <a:stretch>
            <a:fillRect/>
          </a:stretch>
        </p:blipFill>
        <p:spPr>
          <a:xfrm>
            <a:off x="6254003" y="23310"/>
            <a:ext cx="4798888" cy="1140051"/>
          </a:xfrm>
          <a:prstGeom prst="rect">
            <a:avLst/>
          </a:prstGeom>
        </p:spPr>
      </p:pic>
      <p:pic>
        <p:nvPicPr>
          <p:cNvPr id="12" name="Picture 11"/>
          <p:cNvPicPr>
            <a:picLocks noChangeAspect="1"/>
          </p:cNvPicPr>
          <p:nvPr/>
        </p:nvPicPr>
        <p:blipFill>
          <a:blip r:embed="rId4"/>
          <a:stretch>
            <a:fillRect/>
          </a:stretch>
        </p:blipFill>
        <p:spPr>
          <a:xfrm>
            <a:off x="11052890" y="1390917"/>
            <a:ext cx="939172" cy="785209"/>
          </a:xfrm>
          <a:prstGeom prst="rect">
            <a:avLst/>
          </a:prstGeom>
          <a:scene3d>
            <a:camera prst="orthographicFront">
              <a:rot lat="0" lon="2100001" rev="0"/>
            </a:camera>
            <a:lightRig rig="threePt" dir="t"/>
          </a:scene3d>
        </p:spPr>
      </p:pic>
      <p:pic>
        <p:nvPicPr>
          <p:cNvPr id="13" name="Picture 12"/>
          <p:cNvPicPr>
            <a:picLocks noChangeAspect="1"/>
          </p:cNvPicPr>
          <p:nvPr/>
        </p:nvPicPr>
        <p:blipFill>
          <a:blip r:embed="rId5"/>
          <a:stretch>
            <a:fillRect/>
          </a:stretch>
        </p:blipFill>
        <p:spPr>
          <a:xfrm rot="2115941">
            <a:off x="11522475" y="2319622"/>
            <a:ext cx="495300" cy="638175"/>
          </a:xfrm>
          <a:prstGeom prst="rect">
            <a:avLst/>
          </a:prstGeom>
        </p:spPr>
      </p:pic>
      <p:pic>
        <p:nvPicPr>
          <p:cNvPr id="14" name="Picture 13"/>
          <p:cNvPicPr>
            <a:picLocks noChangeAspect="1"/>
          </p:cNvPicPr>
          <p:nvPr/>
        </p:nvPicPr>
        <p:blipFill>
          <a:blip r:embed="rId5"/>
          <a:stretch>
            <a:fillRect/>
          </a:stretch>
        </p:blipFill>
        <p:spPr>
          <a:xfrm rot="18704471">
            <a:off x="11258292" y="3019761"/>
            <a:ext cx="495300" cy="638175"/>
          </a:xfrm>
          <a:prstGeom prst="rect">
            <a:avLst/>
          </a:prstGeom>
        </p:spPr>
      </p:pic>
      <p:pic>
        <p:nvPicPr>
          <p:cNvPr id="16" name="Picture 15"/>
          <p:cNvPicPr>
            <a:picLocks noChangeAspect="1"/>
          </p:cNvPicPr>
          <p:nvPr/>
        </p:nvPicPr>
        <p:blipFill>
          <a:blip r:embed="rId6"/>
          <a:stretch>
            <a:fillRect/>
          </a:stretch>
        </p:blipFill>
        <p:spPr>
          <a:xfrm rot="6436713">
            <a:off x="10972213" y="3788126"/>
            <a:ext cx="1131723" cy="828290"/>
          </a:xfrm>
          <a:prstGeom prst="rect">
            <a:avLst/>
          </a:prstGeom>
        </p:spPr>
      </p:pic>
      <p:pic>
        <p:nvPicPr>
          <p:cNvPr id="18" name="Picture 17"/>
          <p:cNvPicPr>
            <a:picLocks noChangeAspect="1"/>
          </p:cNvPicPr>
          <p:nvPr/>
        </p:nvPicPr>
        <p:blipFill>
          <a:blip r:embed="rId7"/>
          <a:stretch>
            <a:fillRect/>
          </a:stretch>
        </p:blipFill>
        <p:spPr>
          <a:xfrm>
            <a:off x="11072901" y="4825766"/>
            <a:ext cx="1028700" cy="1095375"/>
          </a:xfrm>
          <a:prstGeom prst="rect">
            <a:avLst/>
          </a:prstGeom>
        </p:spPr>
      </p:pic>
      <p:pic>
        <p:nvPicPr>
          <p:cNvPr id="19" name="Picture 18"/>
          <p:cNvPicPr>
            <a:picLocks noChangeAspect="1"/>
          </p:cNvPicPr>
          <p:nvPr/>
        </p:nvPicPr>
        <p:blipFill>
          <a:blip r:embed="rId8"/>
          <a:stretch>
            <a:fillRect/>
          </a:stretch>
        </p:blipFill>
        <p:spPr>
          <a:xfrm>
            <a:off x="11522476" y="4623555"/>
            <a:ext cx="247650" cy="238125"/>
          </a:xfrm>
          <a:prstGeom prst="rect">
            <a:avLst/>
          </a:prstGeom>
        </p:spPr>
      </p:pic>
      <p:pic>
        <p:nvPicPr>
          <p:cNvPr id="20" name="Picture 19"/>
          <p:cNvPicPr>
            <a:picLocks noChangeAspect="1"/>
          </p:cNvPicPr>
          <p:nvPr/>
        </p:nvPicPr>
        <p:blipFill>
          <a:blip r:embed="rId9"/>
          <a:stretch>
            <a:fillRect/>
          </a:stretch>
        </p:blipFill>
        <p:spPr>
          <a:xfrm rot="7394099">
            <a:off x="11286097" y="479155"/>
            <a:ext cx="780356" cy="810838"/>
          </a:xfrm>
          <a:prstGeom prst="rect">
            <a:avLst/>
          </a:prstGeom>
        </p:spPr>
      </p:pic>
      <p:pic>
        <p:nvPicPr>
          <p:cNvPr id="21" name="Picture 20"/>
          <p:cNvPicPr>
            <a:picLocks noChangeAspect="1"/>
          </p:cNvPicPr>
          <p:nvPr/>
        </p:nvPicPr>
        <p:blipFill>
          <a:blip r:embed="rId10"/>
          <a:stretch>
            <a:fillRect/>
          </a:stretch>
        </p:blipFill>
        <p:spPr>
          <a:xfrm rot="14023450">
            <a:off x="11124172" y="2378241"/>
            <a:ext cx="317787" cy="310036"/>
          </a:xfrm>
          <a:prstGeom prst="rect">
            <a:avLst/>
          </a:prstGeom>
        </p:spPr>
      </p:pic>
      <p:pic>
        <p:nvPicPr>
          <p:cNvPr id="22" name="Picture 21"/>
          <p:cNvPicPr>
            <a:picLocks noChangeAspect="1"/>
          </p:cNvPicPr>
          <p:nvPr/>
        </p:nvPicPr>
        <p:blipFill>
          <a:blip r:embed="rId11"/>
          <a:stretch>
            <a:fillRect/>
          </a:stretch>
        </p:blipFill>
        <p:spPr>
          <a:xfrm rot="17339099">
            <a:off x="11054671" y="6041732"/>
            <a:ext cx="602602" cy="611802"/>
          </a:xfrm>
          <a:prstGeom prst="rect">
            <a:avLst/>
          </a:prstGeom>
        </p:spPr>
      </p:pic>
    </p:spTree>
    <p:extLst>
      <p:ext uri="{BB962C8B-B14F-4D97-AF65-F5344CB8AC3E}">
        <p14:creationId xmlns:p14="http://schemas.microsoft.com/office/powerpoint/2010/main" val="4085910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Dates</a:t>
            </a:r>
            <a:br>
              <a:rPr lang="en-US" dirty="0"/>
            </a:br>
            <a:r>
              <a:rPr lang="en-US" dirty="0"/>
              <a:t>(</a:t>
            </a:r>
            <a:r>
              <a:rPr lang="en-US" sz="2400" dirty="0"/>
              <a:t>Billing and Reports</a:t>
            </a:r>
            <a:r>
              <a:rPr lang="en-US" dirty="0"/>
              <a:t>)</a:t>
            </a:r>
          </a:p>
        </p:txBody>
      </p:sp>
      <p:sp>
        <p:nvSpPr>
          <p:cNvPr id="5" name="Slide Number Placeholder 4"/>
          <p:cNvSpPr>
            <a:spLocks noGrp="1"/>
          </p:cNvSpPr>
          <p:nvPr>
            <p:ph type="sldNum" sz="quarter" idx="12"/>
          </p:nvPr>
        </p:nvSpPr>
        <p:spPr>
          <a:xfrm>
            <a:off x="115330" y="773469"/>
            <a:ext cx="1216652" cy="363354"/>
          </a:xfrm>
        </p:spPr>
        <p:txBody>
          <a:bodyPr/>
          <a:lstStyle/>
          <a:p>
            <a:fld id="{0FF54DE5-C571-48E8-A5BC-B369434E2F44}" type="slidenum">
              <a:rPr lang="en-US" smtClean="0"/>
              <a:t>24</a:t>
            </a:fld>
            <a:endParaRPr lang="en-US" dirty="0"/>
          </a:p>
        </p:txBody>
      </p:sp>
      <p:pic>
        <p:nvPicPr>
          <p:cNvPr id="4" name="Picture 3"/>
          <p:cNvPicPr>
            <a:picLocks noChangeAspect="1"/>
          </p:cNvPicPr>
          <p:nvPr/>
        </p:nvPicPr>
        <p:blipFill>
          <a:blip r:embed="rId2"/>
          <a:stretch>
            <a:fillRect/>
          </a:stretch>
        </p:blipFill>
        <p:spPr>
          <a:xfrm>
            <a:off x="6281518" y="76200"/>
            <a:ext cx="4804064" cy="1140051"/>
          </a:xfrm>
          <a:prstGeom prst="rect">
            <a:avLst/>
          </a:prstGeom>
        </p:spPr>
      </p:pic>
      <p:graphicFrame>
        <p:nvGraphicFramePr>
          <p:cNvPr id="6" name="Content Placeholder 15"/>
          <p:cNvGraphicFramePr>
            <a:graphicFrameLocks/>
          </p:cNvGraphicFramePr>
          <p:nvPr/>
        </p:nvGraphicFramePr>
        <p:xfrm>
          <a:off x="2592925" y="2452910"/>
          <a:ext cx="6252336" cy="1332599"/>
        </p:xfrm>
        <a:graphic>
          <a:graphicData uri="http://schemas.openxmlformats.org/drawingml/2006/table">
            <a:tbl>
              <a:tblPr firstRow="1" bandRow="1">
                <a:tableStyleId>{F5AB1C69-6EDB-4FF4-983F-18BD219EF322}</a:tableStyleId>
              </a:tblPr>
              <a:tblGrid>
                <a:gridCol w="3126168">
                  <a:extLst>
                    <a:ext uri="{9D8B030D-6E8A-4147-A177-3AD203B41FA5}">
                      <a16:colId xmlns:a16="http://schemas.microsoft.com/office/drawing/2014/main" val="20000"/>
                    </a:ext>
                  </a:extLst>
                </a:gridCol>
                <a:gridCol w="3126168">
                  <a:extLst>
                    <a:ext uri="{9D8B030D-6E8A-4147-A177-3AD203B41FA5}">
                      <a16:colId xmlns:a16="http://schemas.microsoft.com/office/drawing/2014/main" val="20002"/>
                    </a:ext>
                  </a:extLst>
                </a:gridCol>
              </a:tblGrid>
              <a:tr h="332269">
                <a:tc>
                  <a:txBody>
                    <a:bodyPr/>
                    <a:lstStyle/>
                    <a:p>
                      <a:pPr algn="ctr"/>
                      <a:r>
                        <a:rPr lang="en-US" sz="1600" dirty="0"/>
                        <a:t>Items</a:t>
                      </a:r>
                      <a:endParaRPr dirty="0"/>
                    </a:p>
                  </a:txBody>
                  <a:tcPr anchor="ctr"/>
                </a:tc>
                <a:tc>
                  <a:txBody>
                    <a:bodyPr/>
                    <a:lstStyle/>
                    <a:p>
                      <a:pPr algn="ctr"/>
                      <a:r>
                        <a:rPr lang="en-US" sz="1600" dirty="0"/>
                        <a:t>Notes</a:t>
                      </a:r>
                      <a:endParaRPr dirty="0"/>
                    </a:p>
                  </a:txBody>
                  <a:tcPr anchor="ctr"/>
                </a:tc>
                <a:extLst>
                  <a:ext uri="{0D108BD9-81ED-4DB2-BD59-A6C34878D82A}">
                    <a16:rowId xmlns:a16="http://schemas.microsoft.com/office/drawing/2014/main" val="10000"/>
                  </a:ext>
                </a:extLst>
              </a:tr>
              <a:tr h="415290">
                <a:tc>
                  <a:txBody>
                    <a:bodyPr/>
                    <a:lstStyle/>
                    <a:p>
                      <a:r>
                        <a:rPr lang="en-US" sz="1200" dirty="0"/>
                        <a:t>Payroll accruals</a:t>
                      </a:r>
                    </a:p>
                  </a:txBody>
                  <a:tcPr/>
                </a:tc>
                <a:tc>
                  <a:txBody>
                    <a:bodyPr/>
                    <a:lstStyle/>
                    <a:p>
                      <a:r>
                        <a:rPr lang="en-US" sz="1200" dirty="0"/>
                        <a:t>Will be posted by September 30, 2022 </a:t>
                      </a:r>
                      <a:endParaRPr lang="en-US" sz="1200" b="1" dirty="0">
                        <a:solidFill>
                          <a:schemeClr val="tx1"/>
                        </a:solidFill>
                      </a:endParaRPr>
                    </a:p>
                  </a:txBody>
                  <a:tcPr/>
                </a:tc>
                <a:extLst>
                  <a:ext uri="{0D108BD9-81ED-4DB2-BD59-A6C34878D82A}">
                    <a16:rowId xmlns:a16="http://schemas.microsoft.com/office/drawing/2014/main" val="10002"/>
                  </a:ext>
                </a:extLst>
              </a:tr>
              <a:tr h="582029">
                <a:tc>
                  <a:txBody>
                    <a:bodyPr/>
                    <a:lstStyle/>
                    <a:p>
                      <a:r>
                        <a:rPr lang="en-US" sz="1200" kern="1200" dirty="0"/>
                        <a:t>Final Year-End Reports </a:t>
                      </a:r>
                    </a:p>
                    <a:p>
                      <a:endParaRPr sz="1200" kern="1200" dirty="0">
                        <a:solidFill>
                          <a:schemeClr val="dk1"/>
                        </a:solidFill>
                        <a:latin typeface="+mn-lt"/>
                        <a:ea typeface="+mn-ea"/>
                        <a:cs typeface="+mn-cs"/>
                      </a:endParaRPr>
                    </a:p>
                  </a:txBody>
                  <a:tcPr anchor="ctr"/>
                </a:tc>
                <a:tc>
                  <a:txBody>
                    <a:bodyPr/>
                    <a:lstStyle/>
                    <a:p>
                      <a:r>
                        <a:rPr lang="en-US" sz="1200" dirty="0"/>
                        <a:t>Available for self-service Thursday</a:t>
                      </a:r>
                      <a:r>
                        <a:rPr lang="en-US" sz="1200" u="sng" dirty="0"/>
                        <a:t>, October 20, 2022</a:t>
                      </a:r>
                      <a:endParaRPr lang="en-US" sz="1200" b="1" u="sng" dirty="0"/>
                    </a:p>
                  </a:txBody>
                  <a:tcPr/>
                </a:tc>
                <a:extLst>
                  <a:ext uri="{0D108BD9-81ED-4DB2-BD59-A6C34878D82A}">
                    <a16:rowId xmlns:a16="http://schemas.microsoft.com/office/drawing/2014/main" val="10005"/>
                  </a:ext>
                </a:extLst>
              </a:tr>
            </a:tbl>
          </a:graphicData>
        </a:graphic>
      </p:graphicFrame>
      <p:pic>
        <p:nvPicPr>
          <p:cNvPr id="7" name="Picture 6"/>
          <p:cNvPicPr>
            <a:picLocks noChangeAspect="1"/>
          </p:cNvPicPr>
          <p:nvPr/>
        </p:nvPicPr>
        <p:blipFill>
          <a:blip r:embed="rId3"/>
          <a:stretch>
            <a:fillRect/>
          </a:stretch>
        </p:blipFill>
        <p:spPr>
          <a:xfrm>
            <a:off x="10461860" y="1442434"/>
            <a:ext cx="798645" cy="810838"/>
          </a:xfrm>
          <a:prstGeom prst="rect">
            <a:avLst/>
          </a:prstGeom>
        </p:spPr>
      </p:pic>
      <p:pic>
        <p:nvPicPr>
          <p:cNvPr id="8" name="Picture 7"/>
          <p:cNvPicPr>
            <a:picLocks noChangeAspect="1"/>
          </p:cNvPicPr>
          <p:nvPr/>
        </p:nvPicPr>
        <p:blipFill>
          <a:blip r:embed="rId4"/>
          <a:stretch>
            <a:fillRect/>
          </a:stretch>
        </p:blipFill>
        <p:spPr>
          <a:xfrm>
            <a:off x="10480149" y="2479455"/>
            <a:ext cx="780356" cy="810838"/>
          </a:xfrm>
          <a:prstGeom prst="rect">
            <a:avLst/>
          </a:prstGeom>
        </p:spPr>
      </p:pic>
      <p:pic>
        <p:nvPicPr>
          <p:cNvPr id="9" name="Picture 8"/>
          <p:cNvPicPr>
            <a:picLocks noChangeAspect="1"/>
          </p:cNvPicPr>
          <p:nvPr/>
        </p:nvPicPr>
        <p:blipFill>
          <a:blip r:embed="rId5"/>
          <a:stretch>
            <a:fillRect/>
          </a:stretch>
        </p:blipFill>
        <p:spPr>
          <a:xfrm>
            <a:off x="10294205" y="3522656"/>
            <a:ext cx="1133954" cy="1335140"/>
          </a:xfrm>
          <a:prstGeom prst="rect">
            <a:avLst/>
          </a:prstGeom>
        </p:spPr>
      </p:pic>
      <p:pic>
        <p:nvPicPr>
          <p:cNvPr id="10" name="Picture 9"/>
          <p:cNvPicPr>
            <a:picLocks noChangeAspect="1"/>
          </p:cNvPicPr>
          <p:nvPr/>
        </p:nvPicPr>
        <p:blipFill>
          <a:blip r:embed="rId6"/>
          <a:stretch>
            <a:fillRect/>
          </a:stretch>
        </p:blipFill>
        <p:spPr>
          <a:xfrm>
            <a:off x="9637688" y="4889734"/>
            <a:ext cx="1030313" cy="1091279"/>
          </a:xfrm>
          <a:prstGeom prst="rect">
            <a:avLst/>
          </a:prstGeom>
        </p:spPr>
      </p:pic>
      <p:pic>
        <p:nvPicPr>
          <p:cNvPr id="11" name="Picture 10"/>
          <p:cNvPicPr>
            <a:picLocks noChangeAspect="1"/>
          </p:cNvPicPr>
          <p:nvPr/>
        </p:nvPicPr>
        <p:blipFill>
          <a:blip r:embed="rId7"/>
          <a:stretch>
            <a:fillRect/>
          </a:stretch>
        </p:blipFill>
        <p:spPr>
          <a:xfrm>
            <a:off x="8757451" y="5590835"/>
            <a:ext cx="780356" cy="780356"/>
          </a:xfrm>
          <a:prstGeom prst="rect">
            <a:avLst/>
          </a:prstGeom>
        </p:spPr>
      </p:pic>
      <p:pic>
        <p:nvPicPr>
          <p:cNvPr id="12" name="Picture 11"/>
          <p:cNvPicPr>
            <a:picLocks noChangeAspect="1"/>
          </p:cNvPicPr>
          <p:nvPr/>
        </p:nvPicPr>
        <p:blipFill>
          <a:blip r:embed="rId6"/>
          <a:stretch>
            <a:fillRect/>
          </a:stretch>
        </p:blipFill>
        <p:spPr>
          <a:xfrm rot="4414855">
            <a:off x="7332370" y="5273213"/>
            <a:ext cx="1030313" cy="1091279"/>
          </a:xfrm>
          <a:prstGeom prst="rect">
            <a:avLst/>
          </a:prstGeom>
        </p:spPr>
      </p:pic>
      <p:pic>
        <p:nvPicPr>
          <p:cNvPr id="13" name="Picture 12"/>
          <p:cNvPicPr>
            <a:picLocks noChangeAspect="1"/>
          </p:cNvPicPr>
          <p:nvPr/>
        </p:nvPicPr>
        <p:blipFill>
          <a:blip r:embed="rId8"/>
          <a:stretch>
            <a:fillRect/>
          </a:stretch>
        </p:blipFill>
        <p:spPr>
          <a:xfrm rot="14952145">
            <a:off x="6142877" y="5636249"/>
            <a:ext cx="1028505" cy="1017265"/>
          </a:xfrm>
          <a:prstGeom prst="rect">
            <a:avLst/>
          </a:prstGeom>
        </p:spPr>
      </p:pic>
      <p:pic>
        <p:nvPicPr>
          <p:cNvPr id="15" name="Picture 14"/>
          <p:cNvPicPr>
            <a:picLocks noChangeAspect="1"/>
          </p:cNvPicPr>
          <p:nvPr/>
        </p:nvPicPr>
        <p:blipFill>
          <a:blip r:embed="rId9"/>
          <a:stretch>
            <a:fillRect/>
          </a:stretch>
        </p:blipFill>
        <p:spPr>
          <a:xfrm>
            <a:off x="3982017" y="5085537"/>
            <a:ext cx="2350029" cy="1356082"/>
          </a:xfrm>
          <a:prstGeom prst="rect">
            <a:avLst/>
          </a:prstGeom>
        </p:spPr>
      </p:pic>
    </p:spTree>
    <p:extLst>
      <p:ext uri="{BB962C8B-B14F-4D97-AF65-F5344CB8AC3E}">
        <p14:creationId xmlns:p14="http://schemas.microsoft.com/office/powerpoint/2010/main" val="1743730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C544-39C7-4C66-A59E-E708B1644B9D}"/>
              </a:ext>
            </a:extLst>
          </p:cNvPr>
          <p:cNvSpPr>
            <a:spLocks noGrp="1"/>
          </p:cNvSpPr>
          <p:nvPr>
            <p:ph type="title"/>
          </p:nvPr>
        </p:nvSpPr>
        <p:spPr/>
        <p:txBody>
          <a:bodyPr/>
          <a:lstStyle/>
          <a:p>
            <a:r>
              <a:rPr lang="en-US" dirty="0"/>
              <a:t>Reports and Queries </a:t>
            </a:r>
          </a:p>
        </p:txBody>
      </p:sp>
      <p:sp>
        <p:nvSpPr>
          <p:cNvPr id="5" name="Slide Number Placeholder 4">
            <a:extLst>
              <a:ext uri="{FF2B5EF4-FFF2-40B4-BE49-F238E27FC236}">
                <a16:creationId xmlns:a16="http://schemas.microsoft.com/office/drawing/2014/main" id="{B780973F-15B0-4568-B355-3FA6ED8DD125}"/>
              </a:ext>
            </a:extLst>
          </p:cNvPr>
          <p:cNvSpPr>
            <a:spLocks noGrp="1"/>
          </p:cNvSpPr>
          <p:nvPr>
            <p:ph type="sldNum" sz="quarter" idx="12"/>
          </p:nvPr>
        </p:nvSpPr>
        <p:spPr/>
        <p:txBody>
          <a:bodyPr/>
          <a:lstStyle/>
          <a:p>
            <a:fld id="{0FF54DE5-C571-48E8-A5BC-B369434E2F44}" type="slidenum">
              <a:rPr lang="en-US" smtClean="0"/>
              <a:t>25</a:t>
            </a:fld>
            <a:endParaRPr lang="en-US"/>
          </a:p>
        </p:txBody>
      </p:sp>
      <p:graphicFrame>
        <p:nvGraphicFramePr>
          <p:cNvPr id="9" name="Table 9">
            <a:extLst>
              <a:ext uri="{FF2B5EF4-FFF2-40B4-BE49-F238E27FC236}">
                <a16:creationId xmlns:a16="http://schemas.microsoft.com/office/drawing/2014/main" id="{D5A2B729-6770-41A2-8BF5-5A9C1D8A81A9}"/>
              </a:ext>
            </a:extLst>
          </p:cNvPr>
          <p:cNvGraphicFramePr>
            <a:graphicFrameLocks noGrp="1"/>
          </p:cNvGraphicFramePr>
          <p:nvPr/>
        </p:nvGraphicFramePr>
        <p:xfrm>
          <a:off x="2934459" y="1725136"/>
          <a:ext cx="6464012" cy="4079240"/>
        </p:xfrm>
        <a:graphic>
          <a:graphicData uri="http://schemas.openxmlformats.org/drawingml/2006/table">
            <a:tbl>
              <a:tblPr firstRow="1" bandRow="1">
                <a:tableStyleId>{F5AB1C69-6EDB-4FF4-983F-18BD219EF322}</a:tableStyleId>
              </a:tblPr>
              <a:tblGrid>
                <a:gridCol w="2782349">
                  <a:extLst>
                    <a:ext uri="{9D8B030D-6E8A-4147-A177-3AD203B41FA5}">
                      <a16:colId xmlns:a16="http://schemas.microsoft.com/office/drawing/2014/main" val="2055000849"/>
                    </a:ext>
                  </a:extLst>
                </a:gridCol>
                <a:gridCol w="3681663">
                  <a:extLst>
                    <a:ext uri="{9D8B030D-6E8A-4147-A177-3AD203B41FA5}">
                      <a16:colId xmlns:a16="http://schemas.microsoft.com/office/drawing/2014/main" val="3961949989"/>
                    </a:ext>
                  </a:extLst>
                </a:gridCol>
              </a:tblGrid>
              <a:tr h="370840">
                <a:tc>
                  <a:txBody>
                    <a:bodyPr/>
                    <a:lstStyle/>
                    <a:p>
                      <a:r>
                        <a:rPr lang="en-US" dirty="0"/>
                        <a:t>Report</a:t>
                      </a:r>
                    </a:p>
                  </a:txBody>
                  <a:tcPr/>
                </a:tc>
                <a:tc>
                  <a:txBody>
                    <a:bodyPr/>
                    <a:lstStyle/>
                    <a:p>
                      <a:r>
                        <a:rPr lang="en-US" dirty="0"/>
                        <a:t>Query Name</a:t>
                      </a:r>
                    </a:p>
                  </a:txBody>
                  <a:tcPr/>
                </a:tc>
                <a:extLst>
                  <a:ext uri="{0D108BD9-81ED-4DB2-BD59-A6C34878D82A}">
                    <a16:rowId xmlns:a16="http://schemas.microsoft.com/office/drawing/2014/main" val="3477663848"/>
                  </a:ext>
                </a:extLst>
              </a:tr>
              <a:tr h="370840">
                <a:tc>
                  <a:txBody>
                    <a:bodyPr/>
                    <a:lstStyle/>
                    <a:p>
                      <a:r>
                        <a:rPr lang="en-US" sz="1200" dirty="0"/>
                        <a:t>Ledger Inquiry</a:t>
                      </a:r>
                    </a:p>
                  </a:txBody>
                  <a:tcPr/>
                </a:tc>
                <a:tc>
                  <a:txBody>
                    <a:bodyPr/>
                    <a:lstStyle/>
                    <a:p>
                      <a:r>
                        <a:rPr lang="en-US" sz="1200" dirty="0"/>
                        <a:t>Inquiry Screen within GL module</a:t>
                      </a:r>
                    </a:p>
                  </a:txBody>
                  <a:tcPr/>
                </a:tc>
                <a:extLst>
                  <a:ext uri="{0D108BD9-81ED-4DB2-BD59-A6C34878D82A}">
                    <a16:rowId xmlns:a16="http://schemas.microsoft.com/office/drawing/2014/main" val="4227489014"/>
                  </a:ext>
                </a:extLst>
              </a:tr>
              <a:tr h="370840">
                <a:tc>
                  <a:txBody>
                    <a:bodyPr/>
                    <a:lstStyle/>
                    <a:p>
                      <a:r>
                        <a:rPr lang="en-US" sz="1200" kern="1200" dirty="0">
                          <a:effectLst/>
                        </a:rPr>
                        <a:t>Budget to Actual Comparison</a:t>
                      </a:r>
                      <a:endParaRPr lang="en-US" sz="1200" dirty="0"/>
                    </a:p>
                  </a:txBody>
                  <a:tcPr/>
                </a:tc>
                <a:tc>
                  <a:txBody>
                    <a:bodyPr/>
                    <a:lstStyle/>
                    <a:p>
                      <a:r>
                        <a:rPr lang="en-US" sz="1200" kern="1200" dirty="0">
                          <a:effectLst/>
                        </a:rPr>
                        <a:t>MD_GLR270_BDGT_ACTUALS_COMPARE</a:t>
                      </a:r>
                      <a:endParaRPr lang="en-US" sz="1200" dirty="0"/>
                    </a:p>
                  </a:txBody>
                  <a:tcPr/>
                </a:tc>
                <a:extLst>
                  <a:ext uri="{0D108BD9-81ED-4DB2-BD59-A6C34878D82A}">
                    <a16:rowId xmlns:a16="http://schemas.microsoft.com/office/drawing/2014/main" val="2492306849"/>
                  </a:ext>
                </a:extLst>
              </a:tr>
              <a:tr h="370840">
                <a:tc>
                  <a:txBody>
                    <a:bodyPr/>
                    <a:lstStyle/>
                    <a:p>
                      <a:r>
                        <a:rPr lang="en-US" sz="1200" kern="1200" dirty="0">
                          <a:effectLst/>
                        </a:rPr>
                        <a:t>Budget to Actuals Encumbrances</a:t>
                      </a:r>
                      <a:endParaRPr lang="en-US" sz="1200" dirty="0"/>
                    </a:p>
                  </a:txBody>
                  <a:tcPr/>
                </a:tc>
                <a:tc>
                  <a:txBody>
                    <a:bodyPr/>
                    <a:lstStyle/>
                    <a:p>
                      <a:r>
                        <a:rPr lang="en-US" sz="1200" kern="1200" dirty="0">
                          <a:effectLst/>
                        </a:rPr>
                        <a:t>MD_GLR242_BUDGET_TO_ACTUALS</a:t>
                      </a:r>
                      <a:endParaRPr lang="en-US" sz="1200" dirty="0"/>
                    </a:p>
                  </a:txBody>
                  <a:tcPr/>
                </a:tc>
                <a:extLst>
                  <a:ext uri="{0D108BD9-81ED-4DB2-BD59-A6C34878D82A}">
                    <a16:rowId xmlns:a16="http://schemas.microsoft.com/office/drawing/2014/main" val="1115417279"/>
                  </a:ext>
                </a:extLst>
              </a:tr>
              <a:tr h="370840">
                <a:tc>
                  <a:txBody>
                    <a:bodyPr/>
                    <a:lstStyle/>
                    <a:p>
                      <a:r>
                        <a:rPr lang="en-US" sz="1200" kern="1200" dirty="0">
                          <a:effectLst/>
                        </a:rPr>
                        <a:t>Budget - Actual by Rollup Acct</a:t>
                      </a:r>
                      <a:endParaRPr lang="en-US" sz="1200" dirty="0"/>
                    </a:p>
                  </a:txBody>
                  <a:tcPr/>
                </a:tc>
                <a:tc>
                  <a:txBody>
                    <a:bodyPr/>
                    <a:lstStyle/>
                    <a:p>
                      <a:r>
                        <a:rPr lang="en-US" sz="1200" kern="1200" dirty="0">
                          <a:effectLst/>
                        </a:rPr>
                        <a:t>MD_GLR242SUM_BUDGET_TO_ACTUALS</a:t>
                      </a:r>
                      <a:endParaRPr lang="en-US" sz="1200" dirty="0"/>
                    </a:p>
                  </a:txBody>
                  <a:tcPr/>
                </a:tc>
                <a:extLst>
                  <a:ext uri="{0D108BD9-81ED-4DB2-BD59-A6C34878D82A}">
                    <a16:rowId xmlns:a16="http://schemas.microsoft.com/office/drawing/2014/main" val="4098760758"/>
                  </a:ext>
                </a:extLst>
              </a:tr>
              <a:tr h="370840">
                <a:tc>
                  <a:txBody>
                    <a:bodyPr/>
                    <a:lstStyle/>
                    <a:p>
                      <a:r>
                        <a:rPr lang="en-US" sz="1200" kern="1200" dirty="0">
                          <a:effectLst/>
                        </a:rPr>
                        <a:t>Revenues Budget to Actuals</a:t>
                      </a:r>
                      <a:endParaRPr lang="en-US" sz="1200" dirty="0"/>
                    </a:p>
                  </a:txBody>
                  <a:tcPr/>
                </a:tc>
                <a:tc>
                  <a:txBody>
                    <a:bodyPr/>
                    <a:lstStyle/>
                    <a:p>
                      <a:r>
                        <a:rPr lang="fr-FR" sz="1200" kern="1200" dirty="0">
                          <a:effectLst/>
                        </a:rPr>
                        <a:t>MD_GLR249_REVENUE_VARIANCE_RPT</a:t>
                      </a:r>
                      <a:endParaRPr lang="en-US" sz="1200" dirty="0"/>
                    </a:p>
                  </a:txBody>
                  <a:tcPr/>
                </a:tc>
                <a:extLst>
                  <a:ext uri="{0D108BD9-81ED-4DB2-BD59-A6C34878D82A}">
                    <a16:rowId xmlns:a16="http://schemas.microsoft.com/office/drawing/2014/main" val="2866824801"/>
                  </a:ext>
                </a:extLst>
              </a:tr>
              <a:tr h="370840">
                <a:tc>
                  <a:txBody>
                    <a:bodyPr/>
                    <a:lstStyle/>
                    <a:p>
                      <a:r>
                        <a:rPr lang="en-US" sz="1200" kern="1200" dirty="0">
                          <a:effectLst/>
                        </a:rPr>
                        <a:t>Trial Balance Report</a:t>
                      </a:r>
                      <a:endParaRPr lang="en-US" sz="1200" dirty="0"/>
                    </a:p>
                  </a:txBody>
                  <a:tcPr/>
                </a:tc>
                <a:tc>
                  <a:txBody>
                    <a:bodyPr/>
                    <a:lstStyle/>
                    <a:p>
                      <a:r>
                        <a:rPr lang="en-US" sz="1200" kern="1200" dirty="0">
                          <a:effectLst/>
                        </a:rPr>
                        <a:t>MD_GLR246_TRIAL_BALANCE_REPORT</a:t>
                      </a:r>
                      <a:endParaRPr lang="en-US" sz="1200" dirty="0"/>
                    </a:p>
                  </a:txBody>
                  <a:tcPr/>
                </a:tc>
                <a:extLst>
                  <a:ext uri="{0D108BD9-81ED-4DB2-BD59-A6C34878D82A}">
                    <a16:rowId xmlns:a16="http://schemas.microsoft.com/office/drawing/2014/main" val="1874904811"/>
                  </a:ext>
                </a:extLst>
              </a:tr>
              <a:tr h="370840">
                <a:tc>
                  <a:txBody>
                    <a:bodyPr/>
                    <a:lstStyle/>
                    <a:p>
                      <a:r>
                        <a:rPr lang="en-US" sz="1200" kern="1200" dirty="0">
                          <a:effectLst/>
                        </a:rPr>
                        <a:t>Transaction Summary</a:t>
                      </a:r>
                      <a:endParaRPr lang="en-US" sz="1200" dirty="0"/>
                    </a:p>
                  </a:txBody>
                  <a:tcPr/>
                </a:tc>
                <a:tc>
                  <a:txBody>
                    <a:bodyPr/>
                    <a:lstStyle/>
                    <a:p>
                      <a:r>
                        <a:rPr lang="en-US" sz="1200" kern="1200" dirty="0">
                          <a:effectLst/>
                        </a:rPr>
                        <a:t>MD_GLR222_TRANSACTION_BY_MONTH</a:t>
                      </a:r>
                      <a:endParaRPr lang="en-US" sz="1200" dirty="0"/>
                    </a:p>
                  </a:txBody>
                  <a:tcPr/>
                </a:tc>
                <a:extLst>
                  <a:ext uri="{0D108BD9-81ED-4DB2-BD59-A6C34878D82A}">
                    <a16:rowId xmlns:a16="http://schemas.microsoft.com/office/drawing/2014/main" val="2663180893"/>
                  </a:ext>
                </a:extLst>
              </a:tr>
              <a:tr h="370840">
                <a:tc>
                  <a:txBody>
                    <a:bodyPr/>
                    <a:lstStyle/>
                    <a:p>
                      <a:pPr algn="l" rtl="0"/>
                      <a:r>
                        <a:rPr lang="en-US" sz="1200" kern="1200" dirty="0">
                          <a:effectLst/>
                        </a:rPr>
                        <a:t>Revenue and Expenditure</a:t>
                      </a:r>
                      <a:endParaRPr lang="en-US" sz="1200" b="0" i="0" kern="1200" dirty="0">
                        <a:solidFill>
                          <a:schemeClr val="dk1"/>
                        </a:solidFill>
                        <a:effectLst/>
                        <a:latin typeface="+mn-lt"/>
                        <a:ea typeface="+mn-ea"/>
                        <a:cs typeface="+mn-cs"/>
                      </a:endParaRPr>
                    </a:p>
                  </a:txBody>
                  <a:tcPr marL="47625" marR="47625" marT="47625" marB="47625" anchor="ctr"/>
                </a:tc>
                <a:tc>
                  <a:txBody>
                    <a:bodyPr/>
                    <a:lstStyle/>
                    <a:p>
                      <a:r>
                        <a:rPr lang="en-US" sz="1200" kern="1200" dirty="0">
                          <a:effectLst/>
                        </a:rPr>
                        <a:t>MD_GLR203_REVENUE_EXPENDITURE</a:t>
                      </a:r>
                      <a:endParaRPr lang="en-US" sz="1200" dirty="0"/>
                    </a:p>
                  </a:txBody>
                  <a:tcPr/>
                </a:tc>
                <a:extLst>
                  <a:ext uri="{0D108BD9-81ED-4DB2-BD59-A6C34878D82A}">
                    <a16:rowId xmlns:a16="http://schemas.microsoft.com/office/drawing/2014/main" val="514791982"/>
                  </a:ext>
                </a:extLst>
              </a:tr>
              <a:tr h="370840">
                <a:tc>
                  <a:txBody>
                    <a:bodyPr/>
                    <a:lstStyle/>
                    <a:p>
                      <a:r>
                        <a:rPr lang="en-US" sz="1200" kern="1200" dirty="0">
                          <a:effectLst/>
                        </a:rPr>
                        <a:t>Project Life To Date Balances</a:t>
                      </a:r>
                      <a:endParaRPr lang="en-US" sz="1200" dirty="0"/>
                    </a:p>
                  </a:txBody>
                  <a:tcPr/>
                </a:tc>
                <a:tc>
                  <a:txBody>
                    <a:bodyPr/>
                    <a:lstStyle/>
                    <a:p>
                      <a:r>
                        <a:rPr lang="en-US" sz="1200" kern="1200" dirty="0">
                          <a:effectLst/>
                        </a:rPr>
                        <a:t>MD_GLR226_PC_LIFE_TO_DATE_QRY</a:t>
                      </a:r>
                      <a:endParaRPr lang="en-US" sz="1200" dirty="0"/>
                    </a:p>
                  </a:txBody>
                  <a:tcPr/>
                </a:tc>
                <a:extLst>
                  <a:ext uri="{0D108BD9-81ED-4DB2-BD59-A6C34878D82A}">
                    <a16:rowId xmlns:a16="http://schemas.microsoft.com/office/drawing/2014/main" val="2109243148"/>
                  </a:ext>
                </a:extLst>
              </a:tr>
              <a:tr h="370840">
                <a:tc>
                  <a:txBody>
                    <a:bodyPr/>
                    <a:lstStyle/>
                    <a:p>
                      <a:r>
                        <a:rPr lang="en-US" sz="1200" kern="1200" dirty="0">
                          <a:effectLst/>
                        </a:rPr>
                        <a:t>Rev and Exp Capital Projects</a:t>
                      </a:r>
                      <a:endParaRPr lang="en-US" sz="1200" dirty="0"/>
                    </a:p>
                  </a:txBody>
                  <a:tcPr/>
                </a:tc>
                <a:tc>
                  <a:txBody>
                    <a:bodyPr/>
                    <a:lstStyle/>
                    <a:p>
                      <a:r>
                        <a:rPr lang="fr-FR" sz="1200" kern="1200" dirty="0">
                          <a:effectLst/>
                        </a:rPr>
                        <a:t>MD_GL0002_REVENUE_EXP_CAP_PROJ</a:t>
                      </a:r>
                      <a:endParaRPr lang="en-US" sz="1200" dirty="0"/>
                    </a:p>
                  </a:txBody>
                  <a:tcPr/>
                </a:tc>
                <a:extLst>
                  <a:ext uri="{0D108BD9-81ED-4DB2-BD59-A6C34878D82A}">
                    <a16:rowId xmlns:a16="http://schemas.microsoft.com/office/drawing/2014/main" val="1039458874"/>
                  </a:ext>
                </a:extLst>
              </a:tr>
            </a:tbl>
          </a:graphicData>
        </a:graphic>
      </p:graphicFrame>
    </p:spTree>
    <p:extLst>
      <p:ext uri="{BB962C8B-B14F-4D97-AF65-F5344CB8AC3E}">
        <p14:creationId xmlns:p14="http://schemas.microsoft.com/office/powerpoint/2010/main" val="3648463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of System Entries (Post Closing Entries)</a:t>
            </a:r>
          </a:p>
        </p:txBody>
      </p:sp>
      <p:sp>
        <p:nvSpPr>
          <p:cNvPr id="3" name="Content Placeholder 2"/>
          <p:cNvSpPr>
            <a:spLocks noGrp="1"/>
          </p:cNvSpPr>
          <p:nvPr>
            <p:ph idx="1"/>
          </p:nvPr>
        </p:nvSpPr>
        <p:spPr>
          <a:xfrm>
            <a:off x="1104901" y="1912513"/>
            <a:ext cx="9980681" cy="3509719"/>
          </a:xfrm>
        </p:spPr>
        <p:txBody>
          <a:bodyPr>
            <a:normAutofit/>
          </a:bodyPr>
          <a:lstStyle/>
          <a:p>
            <a:pPr>
              <a:lnSpc>
                <a:spcPct val="110000"/>
              </a:lnSpc>
              <a:defRPr/>
            </a:pPr>
            <a:r>
              <a:rPr lang="en-US" sz="1700" dirty="0"/>
              <a:t>Goal - Reduce number of post-closing adjusting entries or Start Of the System entries (SOS).</a:t>
            </a:r>
          </a:p>
          <a:p>
            <a:pPr>
              <a:lnSpc>
                <a:spcPct val="110000"/>
              </a:lnSpc>
              <a:defRPr/>
            </a:pPr>
            <a:r>
              <a:rPr lang="en-US" sz="1700" dirty="0"/>
              <a:t>Review adjusting entries posted in FY 2021/Mo. 913 in INFORMS for possible adjustments in FY 2022, and process entries before closing whenever possible.</a:t>
            </a:r>
          </a:p>
          <a:p>
            <a:pPr>
              <a:lnSpc>
                <a:spcPct val="110000"/>
              </a:lnSpc>
              <a:defRPr/>
            </a:pPr>
            <a:r>
              <a:rPr lang="en-US" sz="1700" dirty="0"/>
              <a:t>Provide adequate supporting documentation and clear description with entries. All SOS entries are audited.</a:t>
            </a:r>
          </a:p>
          <a:p>
            <a:pPr>
              <a:lnSpc>
                <a:spcPct val="120000"/>
              </a:lnSpc>
              <a:defRPr/>
            </a:pPr>
            <a:r>
              <a:rPr lang="en-US" sz="1700" dirty="0"/>
              <a:t>Reminder: If moving expenses from one fund to another include description, journal entry number, and check number, for each line. Needs to be traceable.</a:t>
            </a:r>
          </a:p>
          <a:p>
            <a:pPr marL="0" indent="0">
              <a:buNone/>
            </a:pPr>
            <a:endParaRPr lang="en-US" dirty="0"/>
          </a:p>
        </p:txBody>
      </p:sp>
      <p:sp>
        <p:nvSpPr>
          <p:cNvPr id="6" name="Slide Number Placeholder 5"/>
          <p:cNvSpPr>
            <a:spLocks noGrp="1"/>
          </p:cNvSpPr>
          <p:nvPr>
            <p:ph type="sldNum" sz="quarter" idx="12"/>
          </p:nvPr>
        </p:nvSpPr>
        <p:spPr/>
        <p:txBody>
          <a:bodyPr/>
          <a:lstStyle/>
          <a:p>
            <a:fld id="{0FF54DE5-C571-48E8-A5BC-B369434E2F44}" type="slidenum">
              <a:rPr lang="en-US" smtClean="0"/>
              <a:t>26</a:t>
            </a:fld>
            <a:endParaRPr lang="en-US" dirty="0"/>
          </a:p>
        </p:txBody>
      </p:sp>
    </p:spTree>
    <p:extLst>
      <p:ext uri="{BB962C8B-B14F-4D97-AF65-F5344CB8AC3E}">
        <p14:creationId xmlns:p14="http://schemas.microsoft.com/office/powerpoint/2010/main" val="2720592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53C50A-317F-4045-A521-F2356FC8BEEB}"/>
              </a:ext>
            </a:extLst>
          </p:cNvPr>
          <p:cNvSpPr>
            <a:spLocks noGrp="1"/>
          </p:cNvSpPr>
          <p:nvPr>
            <p:ph type="sldNum" sz="quarter" idx="12"/>
          </p:nvPr>
        </p:nvSpPr>
        <p:spPr/>
        <p:txBody>
          <a:bodyPr/>
          <a:lstStyle/>
          <a:p>
            <a:pPr>
              <a:defRPr/>
            </a:pPr>
            <a:fld id="{492661EC-E0B5-4F40-B7D9-EFB197B3666C}" type="slidenum">
              <a:rPr lang="en-US" sz="1900"/>
              <a:pPr>
                <a:defRPr/>
              </a:pPr>
              <a:t>27</a:t>
            </a:fld>
            <a:endParaRPr lang="en-US" sz="1900" dirty="0"/>
          </a:p>
        </p:txBody>
      </p:sp>
      <p:sp>
        <p:nvSpPr>
          <p:cNvPr id="2" name="Content Placeholder 1">
            <a:extLst>
              <a:ext uri="{FF2B5EF4-FFF2-40B4-BE49-F238E27FC236}">
                <a16:creationId xmlns:a16="http://schemas.microsoft.com/office/drawing/2014/main" id="{4F56C1FA-5FA0-4933-B794-EFA45EDCA769}"/>
              </a:ext>
            </a:extLst>
          </p:cNvPr>
          <p:cNvSpPr>
            <a:spLocks noGrp="1"/>
          </p:cNvSpPr>
          <p:nvPr>
            <p:ph idx="4294967295"/>
          </p:nvPr>
        </p:nvSpPr>
        <p:spPr>
          <a:xfrm>
            <a:off x="2171700" y="1219200"/>
            <a:ext cx="8327858" cy="1247274"/>
          </a:xfrm>
        </p:spPr>
        <p:txBody>
          <a:bodyPr>
            <a:normAutofit fontScale="77500" lnSpcReduction="20000"/>
          </a:bodyPr>
          <a:lstStyle/>
          <a:p>
            <a:pPr marL="395478" indent="-285750">
              <a:buFont typeface="Wingdings 3" panose="05040102010807070707" pitchFamily="18" charset="2"/>
              <a:buChar char=""/>
            </a:pPr>
            <a:r>
              <a:rPr lang="en-US" dirty="0"/>
              <a:t>The deadline to submit AP Accruals via GL Journal entry is </a:t>
            </a:r>
            <a:r>
              <a:rPr lang="en-US" b="1" dirty="0">
                <a:solidFill>
                  <a:schemeClr val="accent1"/>
                </a:solidFill>
              </a:rPr>
              <a:t>Friday, October 14</a:t>
            </a:r>
            <a:r>
              <a:rPr lang="en-US" b="1" baseline="30000" dirty="0">
                <a:solidFill>
                  <a:schemeClr val="accent1"/>
                </a:solidFill>
              </a:rPr>
              <a:t>th</a:t>
            </a:r>
            <a:r>
              <a:rPr lang="en-US" dirty="0"/>
              <a:t>. As support for the GL Journal Entries, please attach the query used to determine the accruals and indicate which invoices are being accrued for. </a:t>
            </a:r>
          </a:p>
          <a:p>
            <a:pPr marL="395478" indent="-285750">
              <a:buFont typeface="Wingdings 3" panose="05040102010807070707" pitchFamily="18" charset="2"/>
              <a:buChar char=""/>
            </a:pPr>
            <a:r>
              <a:rPr lang="en-US" dirty="0">
                <a:ea typeface="Times New Roman" panose="02020603050405020304" pitchFamily="18" charset="0"/>
              </a:rPr>
              <a:t>We are in the process of designing a query which will include all AP items not fully approved. This query will list all potential AP Liabilities to be analyzed for accrual, which are currently found in the below existing queries. </a:t>
            </a:r>
            <a:endParaRPr lang="en-US" dirty="0"/>
          </a:p>
          <a:p>
            <a:endParaRPr lang="en-US" dirty="0">
              <a:solidFill>
                <a:srgbClr val="00B050"/>
              </a:solidFill>
            </a:endParaRPr>
          </a:p>
        </p:txBody>
      </p:sp>
      <p:sp>
        <p:nvSpPr>
          <p:cNvPr id="5" name="Title 4">
            <a:extLst>
              <a:ext uri="{FF2B5EF4-FFF2-40B4-BE49-F238E27FC236}">
                <a16:creationId xmlns:a16="http://schemas.microsoft.com/office/drawing/2014/main" id="{C7A0AF2C-D1CA-4040-9E02-B711B7D7EEAD}"/>
              </a:ext>
            </a:extLst>
          </p:cNvPr>
          <p:cNvSpPr>
            <a:spLocks noGrp="1"/>
          </p:cNvSpPr>
          <p:nvPr>
            <p:ph type="title" idx="4294967295"/>
          </p:nvPr>
        </p:nvSpPr>
        <p:spPr>
          <a:xfrm>
            <a:off x="1524000" y="198438"/>
            <a:ext cx="9144000" cy="715962"/>
          </a:xfrm>
        </p:spPr>
        <p:txBody>
          <a:bodyPr>
            <a:normAutofit/>
          </a:bodyPr>
          <a:lstStyle/>
          <a:p>
            <a:pPr algn="ctr"/>
            <a:r>
              <a:rPr lang="en-US" dirty="0"/>
              <a:t> </a:t>
            </a:r>
            <a:r>
              <a:rPr lang="en-US" sz="3000" dirty="0"/>
              <a:t>Accounts Payable Accruals</a:t>
            </a:r>
          </a:p>
        </p:txBody>
      </p:sp>
      <p:graphicFrame>
        <p:nvGraphicFramePr>
          <p:cNvPr id="8" name="Table 6">
            <a:extLst>
              <a:ext uri="{FF2B5EF4-FFF2-40B4-BE49-F238E27FC236}">
                <a16:creationId xmlns:a16="http://schemas.microsoft.com/office/drawing/2014/main" id="{91CE4180-6BC4-45CC-F83A-51CDCDE78850}"/>
              </a:ext>
            </a:extLst>
          </p:cNvPr>
          <p:cNvGraphicFramePr>
            <a:graphicFrameLocks noGrp="1"/>
          </p:cNvGraphicFramePr>
          <p:nvPr/>
        </p:nvGraphicFramePr>
        <p:xfrm>
          <a:off x="3962400" y="2468597"/>
          <a:ext cx="4495800" cy="3489566"/>
        </p:xfrm>
        <a:graphic>
          <a:graphicData uri="http://schemas.openxmlformats.org/drawingml/2006/table">
            <a:tbl>
              <a:tblPr firstRow="1" bandRow="1">
                <a:tableStyleId>{5C22544A-7EE6-4342-B048-85BDC9FD1C3A}</a:tableStyleId>
              </a:tblPr>
              <a:tblGrid>
                <a:gridCol w="1731844">
                  <a:extLst>
                    <a:ext uri="{9D8B030D-6E8A-4147-A177-3AD203B41FA5}">
                      <a16:colId xmlns:a16="http://schemas.microsoft.com/office/drawing/2014/main" val="1859391110"/>
                    </a:ext>
                  </a:extLst>
                </a:gridCol>
                <a:gridCol w="2763956">
                  <a:extLst>
                    <a:ext uri="{9D8B030D-6E8A-4147-A177-3AD203B41FA5}">
                      <a16:colId xmlns:a16="http://schemas.microsoft.com/office/drawing/2014/main" val="3209541921"/>
                    </a:ext>
                  </a:extLst>
                </a:gridCol>
              </a:tblGrid>
              <a:tr h="450864">
                <a:tc>
                  <a:txBody>
                    <a:bodyPr/>
                    <a:lstStyle/>
                    <a:p>
                      <a:r>
                        <a:rPr lang="en-US" sz="1400" dirty="0"/>
                        <a:t>Voucher Status</a:t>
                      </a:r>
                    </a:p>
                  </a:txBody>
                  <a:tcPr/>
                </a:tc>
                <a:tc>
                  <a:txBody>
                    <a:bodyPr/>
                    <a:lstStyle/>
                    <a:p>
                      <a:r>
                        <a:rPr lang="en-US" sz="1400" dirty="0"/>
                        <a:t>Query </a:t>
                      </a:r>
                    </a:p>
                  </a:txBody>
                  <a:tcPr/>
                </a:tc>
                <a:extLst>
                  <a:ext uri="{0D108BD9-81ED-4DB2-BD59-A6C34878D82A}">
                    <a16:rowId xmlns:a16="http://schemas.microsoft.com/office/drawing/2014/main" val="2613898796"/>
                  </a:ext>
                </a:extLst>
              </a:tr>
              <a:tr h="889376">
                <a:tc>
                  <a:txBody>
                    <a:bodyPr/>
                    <a:lstStyle/>
                    <a:p>
                      <a:r>
                        <a:rPr lang="en-US" sz="1400" dirty="0"/>
                        <a:t>Pre-Edit Error &amp; Voucher Build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Quick Inv Pending VCH Build </a:t>
                      </a:r>
                    </a:p>
                    <a:p>
                      <a:endParaRPr lang="en-US" sz="1400" dirty="0"/>
                    </a:p>
                  </a:txBody>
                  <a:tcPr/>
                </a:tc>
                <a:extLst>
                  <a:ext uri="{0D108BD9-81ED-4DB2-BD59-A6C34878D82A}">
                    <a16:rowId xmlns:a16="http://schemas.microsoft.com/office/drawing/2014/main" val="2553941200"/>
                  </a:ext>
                </a:extLst>
              </a:tr>
              <a:tr h="889376">
                <a:tc>
                  <a:txBody>
                    <a:bodyPr/>
                    <a:lstStyle/>
                    <a:p>
                      <a:r>
                        <a:rPr lang="en-US" sz="1400" dirty="0"/>
                        <a:t>Unposted</a:t>
                      </a:r>
                    </a:p>
                  </a:txBody>
                  <a:tcPr/>
                </a:tc>
                <a:tc>
                  <a:txBody>
                    <a:bodyPr/>
                    <a:lstStyle/>
                    <a:p>
                      <a:pPr marL="0" lvl="1" indent="0" algn="l" defTabSz="914400" rtl="0" eaLnBrk="1" latinLnBrk="0" hangingPunct="1">
                        <a:buFont typeface="Arial" panose="020B0604020202020204" pitchFamily="34" charset="0"/>
                        <a:buNone/>
                      </a:pPr>
                      <a:r>
                        <a:rPr lang="en-US" sz="1400" kern="1200" dirty="0">
                          <a:solidFill>
                            <a:schemeClr val="dk1"/>
                          </a:solidFill>
                          <a:latin typeface="+mn-lt"/>
                          <a:ea typeface="+mn-ea"/>
                          <a:cs typeface="+mn-cs"/>
                        </a:rPr>
                        <a:t>Vouchers Pending Approval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1984761581"/>
                  </a:ext>
                </a:extLst>
              </a:tr>
              <a:tr h="629975">
                <a:tc>
                  <a:txBody>
                    <a:bodyPr/>
                    <a:lstStyle/>
                    <a:p>
                      <a:r>
                        <a:rPr lang="en-US" sz="1400" dirty="0"/>
                        <a:t>Error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Vouchers in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1065579205"/>
                  </a:ext>
                </a:extLst>
              </a:tr>
              <a:tr h="629975">
                <a:tc>
                  <a:txBody>
                    <a:bodyPr/>
                    <a:lstStyle/>
                    <a:p>
                      <a:r>
                        <a:rPr lang="en-US" sz="1400" dirty="0"/>
                        <a:t>Voucher Exceptions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Budget Check Errors</a:t>
                      </a:r>
                    </a:p>
                  </a:txBody>
                  <a:tcPr/>
                </a:tc>
                <a:extLst>
                  <a:ext uri="{0D108BD9-81ED-4DB2-BD59-A6C34878D82A}">
                    <a16:rowId xmlns:a16="http://schemas.microsoft.com/office/drawing/2014/main" val="367882692"/>
                  </a:ext>
                </a:extLst>
              </a:tr>
            </a:tbl>
          </a:graphicData>
        </a:graphic>
      </p:graphicFrame>
      <p:sp>
        <p:nvSpPr>
          <p:cNvPr id="10" name="TextBox 9">
            <a:extLst>
              <a:ext uri="{FF2B5EF4-FFF2-40B4-BE49-F238E27FC236}">
                <a16:creationId xmlns:a16="http://schemas.microsoft.com/office/drawing/2014/main" id="{B4D68A13-FB9A-9D67-29E7-512325A8A8B3}"/>
              </a:ext>
            </a:extLst>
          </p:cNvPr>
          <p:cNvSpPr txBox="1"/>
          <p:nvPr/>
        </p:nvSpPr>
        <p:spPr>
          <a:xfrm>
            <a:off x="2400300" y="5958164"/>
            <a:ext cx="7391400" cy="692497"/>
          </a:xfrm>
          <a:prstGeom prst="rect">
            <a:avLst/>
          </a:prstGeom>
          <a:noFill/>
        </p:spPr>
        <p:txBody>
          <a:bodyPr wrap="square">
            <a:spAutoFit/>
          </a:bodyPr>
          <a:lstStyle/>
          <a:p>
            <a:pPr marL="109728">
              <a:buClr>
                <a:schemeClr val="accent1"/>
              </a:buClr>
            </a:pPr>
            <a:r>
              <a:rPr lang="en-US" sz="1300" b="1" dirty="0">
                <a:solidFill>
                  <a:schemeClr val="accent1"/>
                </a:solidFill>
                <a:ea typeface="Times New Roman" panose="02020603050405020304" pitchFamily="18" charset="0"/>
              </a:rPr>
              <a:t>*</a:t>
            </a:r>
            <a:r>
              <a:rPr lang="en-US" sz="1300" dirty="0"/>
              <a:t>PO Vouchers (GAS, CON, &amp; REL) and adjustment vouchers not approved by the department by the deadline will be DELETED. Therefore, they will not appear in the queries beginning, 10/6/2022 until they are re-triggered after the </a:t>
            </a:r>
            <a:r>
              <a:rPr lang="en-US" sz="1300"/>
              <a:t>PO Rollover. </a:t>
            </a:r>
            <a:endParaRPr lang="en-US" sz="1300" dirty="0">
              <a:ea typeface="Times New Roman" panose="02020603050405020304" pitchFamily="18" charset="0"/>
            </a:endParaRPr>
          </a:p>
        </p:txBody>
      </p:sp>
    </p:spTree>
    <p:extLst>
      <p:ext uri="{BB962C8B-B14F-4D97-AF65-F5344CB8AC3E}">
        <p14:creationId xmlns:p14="http://schemas.microsoft.com/office/powerpoint/2010/main" val="2586418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Accounts Receivable (A/R) (non-grant related)</a:t>
            </a:r>
          </a:p>
        </p:txBody>
      </p:sp>
      <p:sp>
        <p:nvSpPr>
          <p:cNvPr id="3" name="Content Placeholder 2"/>
          <p:cNvSpPr>
            <a:spLocks noGrp="1"/>
          </p:cNvSpPr>
          <p:nvPr>
            <p:ph idx="1"/>
          </p:nvPr>
        </p:nvSpPr>
        <p:spPr>
          <a:xfrm>
            <a:off x="1104900" y="1905000"/>
            <a:ext cx="10100511" cy="1632020"/>
          </a:xfrm>
        </p:spPr>
        <p:txBody>
          <a:bodyPr/>
          <a:lstStyle/>
          <a:p>
            <a:r>
              <a:rPr lang="en-US" sz="1700" dirty="0"/>
              <a:t>Review A/R as of 9/30/22 and related revenues to ensure that only amounts expected to be collected by December 31,2022 are recognized as revenue. </a:t>
            </a:r>
          </a:p>
          <a:p>
            <a:r>
              <a:rPr lang="en-US" sz="1700" dirty="0"/>
              <a:t>Revenues related to A/R’s not expected to be collected by December 31,2022 must be reclassed as Unavailable Revenue (Account 2244000000). Refer to GASB 65.</a:t>
            </a:r>
          </a:p>
          <a:p>
            <a:pPr marL="0" indent="0">
              <a:buNone/>
            </a:pPr>
            <a:endParaRPr lang="en-US" dirty="0"/>
          </a:p>
        </p:txBody>
      </p:sp>
      <p:sp>
        <p:nvSpPr>
          <p:cNvPr id="6" name="Slide Number Placeholder 5"/>
          <p:cNvSpPr>
            <a:spLocks noGrp="1"/>
          </p:cNvSpPr>
          <p:nvPr>
            <p:ph type="sldNum" sz="quarter" idx="12"/>
          </p:nvPr>
        </p:nvSpPr>
        <p:spPr/>
        <p:txBody>
          <a:bodyPr/>
          <a:lstStyle/>
          <a:p>
            <a:fld id="{0FF54DE5-C571-48E8-A5BC-B369434E2F44}" type="slidenum">
              <a:rPr lang="en-US" smtClean="0"/>
              <a:t>28</a:t>
            </a:fld>
            <a:endParaRPr lang="en-US"/>
          </a:p>
        </p:txBody>
      </p:sp>
      <p:pic>
        <p:nvPicPr>
          <p:cNvPr id="4" name="Picture 3"/>
          <p:cNvPicPr>
            <a:picLocks noChangeAspect="1"/>
          </p:cNvPicPr>
          <p:nvPr/>
        </p:nvPicPr>
        <p:blipFill>
          <a:blip r:embed="rId2"/>
          <a:stretch>
            <a:fillRect/>
          </a:stretch>
        </p:blipFill>
        <p:spPr>
          <a:xfrm>
            <a:off x="4374952" y="3690258"/>
            <a:ext cx="3442096" cy="2919047"/>
          </a:xfrm>
          <a:prstGeom prst="rect">
            <a:avLst/>
          </a:prstGeom>
          <a:ln>
            <a:solidFill>
              <a:schemeClr val="accent2">
                <a:lumMod val="75000"/>
              </a:schemeClr>
            </a:solidFill>
          </a:ln>
        </p:spPr>
      </p:pic>
    </p:spTree>
    <p:extLst>
      <p:ext uri="{BB962C8B-B14F-4D97-AF65-F5344CB8AC3E}">
        <p14:creationId xmlns:p14="http://schemas.microsoft.com/office/powerpoint/2010/main" val="1188588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 Reconciliations</a:t>
            </a:r>
          </a:p>
        </p:txBody>
      </p:sp>
      <p:sp>
        <p:nvSpPr>
          <p:cNvPr id="3" name="Content Placeholder 2"/>
          <p:cNvSpPr>
            <a:spLocks noGrp="1"/>
          </p:cNvSpPr>
          <p:nvPr>
            <p:ph idx="1"/>
          </p:nvPr>
        </p:nvSpPr>
        <p:spPr>
          <a:xfrm>
            <a:off x="1065128" y="1399592"/>
            <a:ext cx="7156784" cy="4834298"/>
          </a:xfrm>
        </p:spPr>
        <p:txBody>
          <a:bodyPr>
            <a:normAutofit/>
          </a:bodyPr>
          <a:lstStyle/>
          <a:p>
            <a:pPr>
              <a:defRPr/>
            </a:pPr>
            <a:r>
              <a:rPr lang="en-US" sz="1700" dirty="0"/>
              <a:t>Cash and checks on hand on September 30, 2022, must be entered in the AR module no later than October 14, 2022 with an 09/30/2022 accounting date.</a:t>
            </a:r>
          </a:p>
          <a:p>
            <a:pPr>
              <a:defRPr/>
            </a:pPr>
            <a:r>
              <a:rPr lang="en-US" sz="1700" dirty="0"/>
              <a:t>Electronic funds transfers (i.e. ACH, Wires) </a:t>
            </a:r>
            <a:r>
              <a:rPr lang="en-US" sz="1700"/>
              <a:t>posted to our </a:t>
            </a:r>
            <a:r>
              <a:rPr lang="en-US" sz="1700" dirty="0"/>
              <a:t>bank on September 30, 2022 or prior, must be entered in the AR module no later than October 14, 2022 with an 09/30/2022 accounting date</a:t>
            </a:r>
          </a:p>
          <a:p>
            <a:pPr>
              <a:lnSpc>
                <a:spcPct val="100000"/>
              </a:lnSpc>
              <a:defRPr/>
            </a:pPr>
            <a:r>
              <a:rPr lang="en-US" sz="1700" dirty="0"/>
              <a:t>Departments performing their own Book to Bank reconciliations (monthly bank reconciliations) must reconcile all bank transactions in INFORMS no later than October 14, 2022.</a:t>
            </a:r>
          </a:p>
          <a:p>
            <a:pPr>
              <a:lnSpc>
                <a:spcPct val="100000"/>
              </a:lnSpc>
              <a:defRPr/>
            </a:pPr>
            <a:r>
              <a:rPr lang="en-US" sz="1700" dirty="0"/>
              <a:t>Book to Bank reconciliations are due October 21,2022.</a:t>
            </a:r>
          </a:p>
          <a:p>
            <a:pPr lvl="1">
              <a:defRPr/>
            </a:pPr>
            <a:r>
              <a:rPr lang="en-US" sz="1500" dirty="0"/>
              <a:t>Must include</a:t>
            </a:r>
            <a:r>
              <a:rPr lang="en-US" sz="1500" b="1" dirty="0"/>
              <a:t> </a:t>
            </a:r>
            <a:r>
              <a:rPr lang="en-US" sz="1500" dirty="0"/>
              <a:t>signature of the reviewer and a copy of the bank statement. </a:t>
            </a:r>
          </a:p>
          <a:p>
            <a:pPr lvl="1">
              <a:defRPr/>
            </a:pPr>
            <a:r>
              <a:rPr lang="en-US" sz="1500" dirty="0"/>
              <a:t>Prepare on a timely basis throughout the year – deadline is </a:t>
            </a:r>
            <a:r>
              <a:rPr lang="en-US" sz="1500" u="sng" dirty="0"/>
              <a:t>15 business days after month-end but not before the fiscal-month closing</a:t>
            </a:r>
            <a:r>
              <a:rPr lang="en-US" sz="1500" dirty="0"/>
              <a:t>.  </a:t>
            </a:r>
            <a:r>
              <a:rPr lang="en-US" sz="1500" b="1" i="1" dirty="0"/>
              <a:t>Avoid Management Letter comment</a:t>
            </a:r>
            <a:endParaRPr lang="en-US" sz="1500" dirty="0"/>
          </a:p>
          <a:p>
            <a:pPr marL="0" indent="0">
              <a:buNone/>
            </a:pPr>
            <a:endParaRPr lang="en-US" dirty="0"/>
          </a:p>
        </p:txBody>
      </p:sp>
      <p:sp>
        <p:nvSpPr>
          <p:cNvPr id="6" name="Slide Number Placeholder 5"/>
          <p:cNvSpPr>
            <a:spLocks noGrp="1"/>
          </p:cNvSpPr>
          <p:nvPr>
            <p:ph type="sldNum" sz="quarter" idx="12"/>
          </p:nvPr>
        </p:nvSpPr>
        <p:spPr/>
        <p:txBody>
          <a:bodyPr/>
          <a:lstStyle/>
          <a:p>
            <a:fld id="{0FF54DE5-C571-48E8-A5BC-B369434E2F44}" type="slidenum">
              <a:rPr lang="en-US" smtClean="0"/>
              <a:t>29</a:t>
            </a:fld>
            <a:endParaRPr lang="en-US"/>
          </a:p>
        </p:txBody>
      </p:sp>
      <p:pic>
        <p:nvPicPr>
          <p:cNvPr id="5" name="Picture 4"/>
          <p:cNvPicPr>
            <a:picLocks noChangeAspect="1"/>
          </p:cNvPicPr>
          <p:nvPr/>
        </p:nvPicPr>
        <p:blipFill>
          <a:blip r:embed="rId3"/>
          <a:stretch>
            <a:fillRect/>
          </a:stretch>
        </p:blipFill>
        <p:spPr>
          <a:xfrm>
            <a:off x="8357525" y="1707810"/>
            <a:ext cx="3627314" cy="2720486"/>
          </a:xfrm>
          <a:prstGeom prst="rect">
            <a:avLst/>
          </a:prstGeom>
          <a:ln>
            <a:noFill/>
          </a:ln>
          <a:effectLst>
            <a:reflection blurRad="6350" stA="52000" endA="300" endPos="35000" dir="5400000" sy="-100000" algn="bl" rotWithShape="0"/>
          </a:effectLst>
        </p:spPr>
      </p:pic>
    </p:spTree>
    <p:extLst>
      <p:ext uri="{BB962C8B-B14F-4D97-AF65-F5344CB8AC3E}">
        <p14:creationId xmlns:p14="http://schemas.microsoft.com/office/powerpoint/2010/main" val="2721554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519" y="329899"/>
            <a:ext cx="10193033" cy="1280890"/>
          </a:xfrm>
        </p:spPr>
        <p:txBody>
          <a:bodyPr>
            <a:noAutofit/>
          </a:bodyPr>
          <a:lstStyle/>
          <a:p>
            <a:r>
              <a:rPr lang="en-US" sz="5400">
                <a:ln w="0"/>
                <a:effectLst>
                  <a:reflection blurRad="6350" stA="53000" endA="300" endPos="35500" dir="5400000" sy="-90000" algn="bl" rotWithShape="0"/>
                </a:effectLst>
              </a:rPr>
              <a:t>Financial Reporting </a:t>
            </a:r>
            <a:br>
              <a:rPr lang="en-US" sz="1600">
                <a:ln w="0"/>
                <a:solidFill>
                  <a:schemeClr val="accent5">
                    <a:lumMod val="75000"/>
                  </a:schemeClr>
                </a:solidFill>
                <a:effectLst>
                  <a:reflection blurRad="6350" stA="53000" endA="300" endPos="35500" dir="5400000" sy="-90000" algn="bl" rotWithShape="0"/>
                </a:effectLst>
                <a:latin typeface="Vivaldi" panose="03020602050506090804" pitchFamily="66" charset="0"/>
              </a:rPr>
            </a:br>
            <a:endParaRPr lang="en-US" sz="1600" dirty="0"/>
          </a:p>
        </p:txBody>
      </p:sp>
      <p:sp>
        <p:nvSpPr>
          <p:cNvPr id="3" name="Content Placeholder 2"/>
          <p:cNvSpPr>
            <a:spLocks noGrp="1"/>
          </p:cNvSpPr>
          <p:nvPr>
            <p:ph idx="1"/>
          </p:nvPr>
        </p:nvSpPr>
        <p:spPr>
          <a:xfrm>
            <a:off x="1300461" y="5297772"/>
            <a:ext cx="8915400" cy="1281557"/>
          </a:xfrm>
        </p:spPr>
        <p:txBody>
          <a:bodyPr/>
          <a:lstStyle/>
          <a:p>
            <a:pPr marL="0" indent="0">
              <a:buNone/>
            </a:pPr>
            <a:r>
              <a:rPr lang="en-US"/>
              <a:t>Eric Herrera and Leany Perez</a:t>
            </a:r>
          </a:p>
          <a:p>
            <a:endParaRPr lang="en-US"/>
          </a:p>
          <a:p>
            <a:pPr marL="0" indent="0">
              <a:buNone/>
            </a:pPr>
            <a:r>
              <a:rPr lang="en-US"/>
              <a:t>Controller Division</a:t>
            </a:r>
          </a:p>
          <a:p>
            <a:pPr marL="0" indent="0">
              <a:buNone/>
            </a:pP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11" name="Picture 10">
            <a:extLst>
              <a:ext uri="{FF2B5EF4-FFF2-40B4-BE49-F238E27FC236}">
                <a16:creationId xmlns:a16="http://schemas.microsoft.com/office/drawing/2014/main" id="{5D41FC31-24C2-C9E4-86BF-D560895FD9CF}"/>
              </a:ext>
            </a:extLst>
          </p:cNvPr>
          <p:cNvPicPr>
            <a:picLocks noChangeAspect="1"/>
          </p:cNvPicPr>
          <p:nvPr/>
        </p:nvPicPr>
        <p:blipFill>
          <a:blip r:embed="rId3"/>
          <a:stretch>
            <a:fillRect/>
          </a:stretch>
        </p:blipFill>
        <p:spPr>
          <a:xfrm>
            <a:off x="8192380" y="970344"/>
            <a:ext cx="3605373" cy="45527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68692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A5CB-47AB-A24F-F869-B15575EDBD76}"/>
              </a:ext>
            </a:extLst>
          </p:cNvPr>
          <p:cNvSpPr>
            <a:spLocks noGrp="1"/>
          </p:cNvSpPr>
          <p:nvPr>
            <p:ph type="title"/>
          </p:nvPr>
        </p:nvSpPr>
        <p:spPr/>
        <p:txBody>
          <a:bodyPr/>
          <a:lstStyle/>
          <a:p>
            <a:r>
              <a:rPr lang="en-US" dirty="0"/>
              <a:t>Bank Reconciliations (cont.)</a:t>
            </a:r>
          </a:p>
        </p:txBody>
      </p:sp>
      <p:sp>
        <p:nvSpPr>
          <p:cNvPr id="4" name="Slide Number Placeholder 3">
            <a:extLst>
              <a:ext uri="{FF2B5EF4-FFF2-40B4-BE49-F238E27FC236}">
                <a16:creationId xmlns:a16="http://schemas.microsoft.com/office/drawing/2014/main" id="{18254ADE-037F-52BE-7F46-9A1537223BA9}"/>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
        <p:nvSpPr>
          <p:cNvPr id="11" name="Content Placeholder 2">
            <a:extLst>
              <a:ext uri="{FF2B5EF4-FFF2-40B4-BE49-F238E27FC236}">
                <a16:creationId xmlns:a16="http://schemas.microsoft.com/office/drawing/2014/main" id="{17F0C94D-5839-3AB3-8D63-2B52B7052939}"/>
              </a:ext>
            </a:extLst>
          </p:cNvPr>
          <p:cNvSpPr txBox="1">
            <a:spLocks/>
          </p:cNvSpPr>
          <p:nvPr/>
        </p:nvSpPr>
        <p:spPr>
          <a:xfrm>
            <a:off x="796779" y="1311445"/>
            <a:ext cx="10779704" cy="52199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defRPr/>
            </a:pPr>
            <a:r>
              <a:rPr lang="en-US" sz="1700" b="1" dirty="0"/>
              <a:t>IMPORTANT FYE REMINDERS</a:t>
            </a:r>
            <a:r>
              <a:rPr lang="en-US" sz="1700" dirty="0"/>
              <a:t>:</a:t>
            </a:r>
          </a:p>
          <a:p>
            <a:r>
              <a:rPr lang="en-US" sz="1700" dirty="0"/>
              <a:t>When unposting a Direct Journal deposit or a deposit applied to an AR Item or Customer it will automatically default to the original Accounting Date. However, if the Accounting Date is within a closed period the user is required to select </a:t>
            </a:r>
            <a:r>
              <a:rPr lang="en-US" sz="1700" b="1" i="1" dirty="0"/>
              <a:t>Edit Accounting Date </a:t>
            </a:r>
            <a:r>
              <a:rPr lang="en-US" sz="1700" dirty="0"/>
              <a:t>and</a:t>
            </a:r>
            <a:r>
              <a:rPr lang="en-US" sz="1700" b="1" i="1" dirty="0"/>
              <a:t> </a:t>
            </a:r>
            <a:r>
              <a:rPr lang="en-US" sz="1700" dirty="0"/>
              <a:t>change it to the next available open period and then </a:t>
            </a:r>
            <a:r>
              <a:rPr lang="en-US" sz="1700" dirty="0" err="1"/>
              <a:t>Unpost</a:t>
            </a:r>
            <a:r>
              <a:rPr lang="en-US" sz="1700" dirty="0"/>
              <a:t> </a:t>
            </a:r>
            <a:r>
              <a:rPr lang="en-US" sz="2000" dirty="0"/>
              <a:t>(</a:t>
            </a:r>
            <a:r>
              <a:rPr lang="en-US" sz="1600" b="1" i="1" dirty="0"/>
              <a:t>Figure 2 &amp; 3</a:t>
            </a:r>
            <a:r>
              <a:rPr lang="en-US" sz="2000" dirty="0"/>
              <a:t>)</a:t>
            </a:r>
            <a:r>
              <a:rPr lang="en-US" sz="1700" dirty="0"/>
              <a:t>. </a:t>
            </a:r>
            <a:r>
              <a:rPr lang="en-US" sz="1700" u="sng" dirty="0"/>
              <a:t>For all deposits on or prior to September 30</a:t>
            </a:r>
            <a:r>
              <a:rPr lang="en-US" sz="1700" u="sng" baseline="30000" dirty="0"/>
              <a:t>th</a:t>
            </a:r>
            <a:r>
              <a:rPr lang="en-US" sz="1700" u="sng" dirty="0"/>
              <a:t>, 2022, please make sure you are entering a September 2022 Accounting Date to ensure the </a:t>
            </a:r>
            <a:r>
              <a:rPr lang="en-US" sz="1700" u="sng" dirty="0" err="1"/>
              <a:t>unpost</a:t>
            </a:r>
            <a:r>
              <a:rPr lang="en-US" sz="1700" u="sng" dirty="0"/>
              <a:t> accounting entries are posted to Fiscal Year 2022. </a:t>
            </a:r>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endParaRPr lang="en-US" sz="1700" dirty="0"/>
          </a:p>
          <a:p>
            <a:pPr marL="457200" lvl="1" indent="0">
              <a:buNone/>
            </a:pPr>
            <a:endParaRPr lang="en-US" dirty="0"/>
          </a:p>
          <a:p>
            <a:pPr lvl="1"/>
            <a:endParaRPr lang="en-US" dirty="0"/>
          </a:p>
        </p:txBody>
      </p:sp>
      <p:pic>
        <p:nvPicPr>
          <p:cNvPr id="1026" name="Picture 2" descr="30k+ Reminder Pictures | Download Free Images on Unsplash">
            <a:extLst>
              <a:ext uri="{FF2B5EF4-FFF2-40B4-BE49-F238E27FC236}">
                <a16:creationId xmlns:a16="http://schemas.microsoft.com/office/drawing/2014/main" id="{137CD861-BE9C-5E06-CD23-127DC08E18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275"/>
          <a:stretch/>
        </p:blipFill>
        <p:spPr bwMode="auto">
          <a:xfrm>
            <a:off x="10860832" y="197517"/>
            <a:ext cx="985359" cy="10902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reminder Images &amp; Pictures | Royalty-Free | FreeImages">
            <a:extLst>
              <a:ext uri="{FF2B5EF4-FFF2-40B4-BE49-F238E27FC236}">
                <a16:creationId xmlns:a16="http://schemas.microsoft.com/office/drawing/2014/main" id="{C20A8E31-8B2B-331E-1EAD-A23EDA73A6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26" t="17981" r="10369" b="14067"/>
          <a:stretch/>
        </p:blipFill>
        <p:spPr bwMode="auto">
          <a:xfrm>
            <a:off x="9348851" y="187920"/>
            <a:ext cx="1411074" cy="1099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96671C6-4E49-5FEA-7C41-CD7E2E893706}"/>
              </a:ext>
            </a:extLst>
          </p:cNvPr>
          <p:cNvSpPr/>
          <p:nvPr/>
        </p:nvSpPr>
        <p:spPr>
          <a:xfrm>
            <a:off x="1163572" y="3429000"/>
            <a:ext cx="719760" cy="230832"/>
          </a:xfrm>
          <a:prstGeom prst="rect">
            <a:avLst/>
          </a:prstGeom>
          <a:noFill/>
        </p:spPr>
        <p:txBody>
          <a:bodyPr wrap="square" lIns="91440" tIns="45720" rIns="91440" bIns="45720">
            <a:spAutoFit/>
          </a:bodyPr>
          <a:lstStyle/>
          <a:p>
            <a:pPr algn="ctr"/>
            <a:r>
              <a:rPr lang="en-US" sz="900" b="1" i="1" cap="none" spc="0" dirty="0">
                <a:ln w="0"/>
                <a:effectLst>
                  <a:outerShdw blurRad="38100" dist="25400" dir="5400000" algn="ctr" rotWithShape="0">
                    <a:srgbClr val="6E747A">
                      <a:alpha val="43000"/>
                    </a:srgbClr>
                  </a:outerShdw>
                </a:effectLst>
              </a:rPr>
              <a:t>Figure 1</a:t>
            </a:r>
          </a:p>
        </p:txBody>
      </p:sp>
      <p:sp>
        <p:nvSpPr>
          <p:cNvPr id="20" name="Rectangle 19">
            <a:extLst>
              <a:ext uri="{FF2B5EF4-FFF2-40B4-BE49-F238E27FC236}">
                <a16:creationId xmlns:a16="http://schemas.microsoft.com/office/drawing/2014/main" id="{3F9CF4BA-02DB-1741-F492-6BE112271458}"/>
              </a:ext>
            </a:extLst>
          </p:cNvPr>
          <p:cNvSpPr/>
          <p:nvPr/>
        </p:nvSpPr>
        <p:spPr>
          <a:xfrm>
            <a:off x="1163572" y="4475618"/>
            <a:ext cx="719760" cy="230832"/>
          </a:xfrm>
          <a:prstGeom prst="rect">
            <a:avLst/>
          </a:prstGeom>
          <a:noFill/>
        </p:spPr>
        <p:txBody>
          <a:bodyPr wrap="square" lIns="91440" tIns="45720" rIns="91440" bIns="45720">
            <a:spAutoFit/>
          </a:bodyPr>
          <a:lstStyle/>
          <a:p>
            <a:pPr algn="ctr"/>
            <a:r>
              <a:rPr lang="en-US" sz="900" b="1" i="1" cap="none" spc="0" dirty="0">
                <a:ln w="0"/>
                <a:effectLst>
                  <a:outerShdw blurRad="38100" dist="25400" dir="5400000" algn="ctr" rotWithShape="0">
                    <a:srgbClr val="6E747A">
                      <a:alpha val="43000"/>
                    </a:srgbClr>
                  </a:outerShdw>
                </a:effectLst>
              </a:rPr>
              <a:t>Figure 2</a:t>
            </a:r>
          </a:p>
        </p:txBody>
      </p:sp>
      <p:pic>
        <p:nvPicPr>
          <p:cNvPr id="3" name="Picture 2">
            <a:extLst>
              <a:ext uri="{FF2B5EF4-FFF2-40B4-BE49-F238E27FC236}">
                <a16:creationId xmlns:a16="http://schemas.microsoft.com/office/drawing/2014/main" id="{F23875C3-E6D3-E3DD-EDF9-B0374FBA0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764" y="4706450"/>
            <a:ext cx="6337935" cy="16802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3D806B14-2730-3F76-88E1-97A6AF58F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572" y="3634150"/>
            <a:ext cx="4434840" cy="7467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170075D-7286-1933-DE23-AAF0B0A23AE1}"/>
              </a:ext>
            </a:extLst>
          </p:cNvPr>
          <p:cNvSpPr/>
          <p:nvPr/>
        </p:nvSpPr>
        <p:spPr>
          <a:xfrm>
            <a:off x="3882914" y="5328508"/>
            <a:ext cx="811764" cy="198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249CC4-B3D7-5088-4DC0-A532EC74C218}"/>
              </a:ext>
            </a:extLst>
          </p:cNvPr>
          <p:cNvSpPr/>
          <p:nvPr/>
        </p:nvSpPr>
        <p:spPr>
          <a:xfrm>
            <a:off x="2592925" y="5348515"/>
            <a:ext cx="1087068" cy="198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
        <p:nvSpPr>
          <p:cNvPr id="15" name="Rectangle 14">
            <a:extLst>
              <a:ext uri="{FF2B5EF4-FFF2-40B4-BE49-F238E27FC236}">
                <a16:creationId xmlns:a16="http://schemas.microsoft.com/office/drawing/2014/main" id="{30044BB6-EC73-27B7-5D86-A2695C30E355}"/>
              </a:ext>
            </a:extLst>
          </p:cNvPr>
          <p:cNvSpPr/>
          <p:nvPr/>
        </p:nvSpPr>
        <p:spPr>
          <a:xfrm>
            <a:off x="5615472" y="6165092"/>
            <a:ext cx="706012" cy="1763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818C19-862A-4BA9-97D6-D5F827EA020C}"/>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7660685" y="3865077"/>
            <a:ext cx="3534649" cy="2505806"/>
          </a:xfrm>
          <a:prstGeom prst="rect">
            <a:avLst/>
          </a:prstGeom>
        </p:spPr>
      </p:pic>
      <p:sp>
        <p:nvSpPr>
          <p:cNvPr id="6" name="Rectangle 5">
            <a:extLst>
              <a:ext uri="{FF2B5EF4-FFF2-40B4-BE49-F238E27FC236}">
                <a16:creationId xmlns:a16="http://schemas.microsoft.com/office/drawing/2014/main" id="{1B815802-8FE8-4EAF-AF0F-CFE9BEAB37B7}"/>
              </a:ext>
            </a:extLst>
          </p:cNvPr>
          <p:cNvSpPr/>
          <p:nvPr/>
        </p:nvSpPr>
        <p:spPr>
          <a:xfrm>
            <a:off x="7539787" y="3634245"/>
            <a:ext cx="719760" cy="230832"/>
          </a:xfrm>
          <a:prstGeom prst="rect">
            <a:avLst/>
          </a:prstGeom>
          <a:noFill/>
        </p:spPr>
        <p:txBody>
          <a:bodyPr wrap="square" lIns="91440" tIns="45720" rIns="91440" bIns="45720">
            <a:spAutoFit/>
          </a:bodyPr>
          <a:lstStyle/>
          <a:p>
            <a:pPr algn="ctr"/>
            <a:r>
              <a:rPr lang="en-US" sz="900" b="1" i="1" cap="none" spc="0" dirty="0">
                <a:ln w="0"/>
                <a:effectLst>
                  <a:outerShdw blurRad="38100" dist="25400" dir="5400000" algn="ctr" rotWithShape="0">
                    <a:srgbClr val="6E747A">
                      <a:alpha val="43000"/>
                    </a:srgbClr>
                  </a:outerShdw>
                </a:effectLst>
              </a:rPr>
              <a:t>Figure 3</a:t>
            </a:r>
          </a:p>
        </p:txBody>
      </p:sp>
    </p:spTree>
    <p:extLst>
      <p:ext uri="{BB962C8B-B14F-4D97-AF65-F5344CB8AC3E}">
        <p14:creationId xmlns:p14="http://schemas.microsoft.com/office/powerpoint/2010/main" val="146052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Petty Cash</a:t>
            </a:r>
            <a:br>
              <a:rPr lang="en-US" dirty="0"/>
            </a:br>
            <a:r>
              <a:rPr lang="en-US" dirty="0"/>
              <a:t>(Administrative Order No. 3-6)</a:t>
            </a:r>
          </a:p>
        </p:txBody>
      </p:sp>
      <p:sp>
        <p:nvSpPr>
          <p:cNvPr id="3" name="Content Placeholder 2"/>
          <p:cNvSpPr>
            <a:spLocks noGrp="1"/>
          </p:cNvSpPr>
          <p:nvPr>
            <p:ph idx="1"/>
          </p:nvPr>
        </p:nvSpPr>
        <p:spPr>
          <a:xfrm>
            <a:off x="1104900" y="2033337"/>
            <a:ext cx="6561992" cy="4572000"/>
          </a:xfrm>
        </p:spPr>
        <p:txBody>
          <a:bodyPr>
            <a:normAutofit/>
          </a:bodyPr>
          <a:lstStyle/>
          <a:p>
            <a:r>
              <a:rPr lang="en-US" sz="1700" dirty="0"/>
              <a:t>As stipulated in the AO, departments are responsible for:</a:t>
            </a:r>
          </a:p>
          <a:p>
            <a:pPr lvl="1"/>
            <a:r>
              <a:rPr lang="en-US" sz="1700" dirty="0"/>
              <a:t>establishing written departmental Petty Cash Fund procedures</a:t>
            </a:r>
          </a:p>
          <a:p>
            <a:pPr lvl="1"/>
            <a:r>
              <a:rPr lang="en-US" sz="1700" dirty="0"/>
              <a:t>ensuring a secured on-site storage facility to safeguard the funds</a:t>
            </a:r>
          </a:p>
          <a:p>
            <a:pPr lvl="1"/>
            <a:r>
              <a:rPr lang="en-US" sz="1700" dirty="0"/>
              <a:t>immediately notifying the Finance Director of changes in custodian via “Petty Cash/Change Fund Change Form” </a:t>
            </a:r>
          </a:p>
          <a:p>
            <a:pPr lvl="1"/>
            <a:r>
              <a:rPr lang="en-US" sz="1700" dirty="0"/>
              <a:t>performing  independent verifications of petty cash usage and balances at least annually</a:t>
            </a:r>
          </a:p>
          <a:p>
            <a:pPr lvl="1"/>
            <a:r>
              <a:rPr lang="en-US" sz="1700" dirty="0"/>
              <a:t>Link to Administrative Order No. 3-6: </a:t>
            </a:r>
            <a:r>
              <a:rPr lang="en-US" sz="1700" dirty="0">
                <a:hlinkClick r:id="rId2"/>
              </a:rPr>
              <a:t>https://www.miamidade.gov/ao/home.asp?Process=completelist</a:t>
            </a:r>
            <a:r>
              <a:rPr lang="en-US" sz="1700" dirty="0"/>
              <a:t> </a:t>
            </a:r>
          </a:p>
        </p:txBody>
      </p:sp>
      <p:sp>
        <p:nvSpPr>
          <p:cNvPr id="8" name="Slide Number Placeholder 7"/>
          <p:cNvSpPr>
            <a:spLocks noGrp="1"/>
          </p:cNvSpPr>
          <p:nvPr>
            <p:ph type="sldNum" sz="quarter" idx="12"/>
          </p:nvPr>
        </p:nvSpPr>
        <p:spPr/>
        <p:txBody>
          <a:bodyPr/>
          <a:lstStyle/>
          <a:p>
            <a:fld id="{0FF54DE5-C571-48E8-A5BC-B369434E2F44}" type="slidenum">
              <a:rPr lang="en-US" smtClean="0"/>
              <a:t>31</a:t>
            </a:fld>
            <a:endParaRPr lang="en-US"/>
          </a:p>
        </p:txBody>
      </p:sp>
      <p:pic>
        <p:nvPicPr>
          <p:cNvPr id="4" name="Picture 3"/>
          <p:cNvPicPr>
            <a:picLocks noChangeAspect="1"/>
          </p:cNvPicPr>
          <p:nvPr/>
        </p:nvPicPr>
        <p:blipFill>
          <a:blip r:embed="rId3"/>
          <a:stretch>
            <a:fillRect/>
          </a:stretch>
        </p:blipFill>
        <p:spPr>
          <a:xfrm>
            <a:off x="8023761" y="2434648"/>
            <a:ext cx="3020105" cy="2526731"/>
          </a:xfrm>
          <a:prstGeom prst="rect">
            <a:avLst/>
          </a:prstGeom>
          <a:ln>
            <a:solidFill>
              <a:schemeClr val="accent2">
                <a:lumMod val="75000"/>
              </a:schemeClr>
            </a:solidFill>
          </a:ln>
        </p:spPr>
      </p:pic>
      <p:pic>
        <p:nvPicPr>
          <p:cNvPr id="5" name="Picture 4"/>
          <p:cNvPicPr>
            <a:picLocks noChangeAspect="1"/>
          </p:cNvPicPr>
          <p:nvPr/>
        </p:nvPicPr>
        <p:blipFill>
          <a:blip r:embed="rId4"/>
          <a:stretch>
            <a:fillRect/>
          </a:stretch>
        </p:blipFill>
        <p:spPr>
          <a:xfrm>
            <a:off x="8291037" y="114678"/>
            <a:ext cx="2752829" cy="1031158"/>
          </a:xfrm>
          <a:prstGeom prst="rect">
            <a:avLst/>
          </a:prstGeom>
          <a:ln>
            <a:solidFill>
              <a:schemeClr val="accent2">
                <a:lumMod val="75000"/>
              </a:schemeClr>
            </a:solidFill>
          </a:ln>
        </p:spPr>
      </p:pic>
    </p:spTree>
    <p:extLst>
      <p:ext uri="{BB962C8B-B14F-4D97-AF65-F5344CB8AC3E}">
        <p14:creationId xmlns:p14="http://schemas.microsoft.com/office/powerpoint/2010/main" val="2002495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Year Package</a:t>
            </a:r>
          </a:p>
        </p:txBody>
      </p:sp>
      <p:sp>
        <p:nvSpPr>
          <p:cNvPr id="3" name="Content Placeholder 2"/>
          <p:cNvSpPr>
            <a:spLocks noGrp="1"/>
          </p:cNvSpPr>
          <p:nvPr>
            <p:ph idx="1"/>
          </p:nvPr>
        </p:nvSpPr>
        <p:spPr>
          <a:xfrm>
            <a:off x="1104900" y="1600200"/>
            <a:ext cx="9982200" cy="1159042"/>
          </a:xfrm>
        </p:spPr>
        <p:txBody>
          <a:bodyPr>
            <a:normAutofit/>
          </a:bodyPr>
          <a:lstStyle/>
          <a:p>
            <a:pPr>
              <a:defRPr/>
            </a:pPr>
            <a:r>
              <a:rPr lang="en-US" sz="1700" dirty="0"/>
              <a:t>YE Package and forms will be available on the web:</a:t>
            </a:r>
          </a:p>
          <a:p>
            <a:pPr>
              <a:defRPr/>
            </a:pPr>
            <a:r>
              <a:rPr lang="en-US" sz="1700" dirty="0">
                <a:hlinkClick r:id="rId2"/>
              </a:rPr>
              <a:t>http://www.miamidade.gov/finance/year-end.asp</a:t>
            </a:r>
            <a:endParaRPr lang="en-US" sz="1700" dirty="0"/>
          </a:p>
          <a:p>
            <a:endParaRPr lang="en-US" sz="1700" dirty="0"/>
          </a:p>
        </p:txBody>
      </p:sp>
      <p:sp>
        <p:nvSpPr>
          <p:cNvPr id="8" name="Slide Number Placeholder 7"/>
          <p:cNvSpPr>
            <a:spLocks noGrp="1"/>
          </p:cNvSpPr>
          <p:nvPr>
            <p:ph type="sldNum" sz="quarter" idx="12"/>
          </p:nvPr>
        </p:nvSpPr>
        <p:spPr/>
        <p:txBody>
          <a:bodyPr/>
          <a:lstStyle/>
          <a:p>
            <a:fld id="{0FF54DE5-C571-48E8-A5BC-B369434E2F44}" type="slidenum">
              <a:rPr lang="en-US" smtClean="0"/>
              <a:t>32</a:t>
            </a:fld>
            <a:endParaRPr lang="en-US"/>
          </a:p>
        </p:txBody>
      </p:sp>
      <p:pic>
        <p:nvPicPr>
          <p:cNvPr id="5" name="Picture 4"/>
          <p:cNvPicPr>
            <a:picLocks noChangeAspect="1"/>
          </p:cNvPicPr>
          <p:nvPr/>
        </p:nvPicPr>
        <p:blipFill>
          <a:blip r:embed="rId3"/>
          <a:stretch>
            <a:fillRect/>
          </a:stretch>
        </p:blipFill>
        <p:spPr>
          <a:xfrm>
            <a:off x="4617770" y="3186280"/>
            <a:ext cx="2954942" cy="2954942"/>
          </a:xfrm>
          <a:prstGeom prst="rect">
            <a:avLst/>
          </a:prstGeom>
        </p:spPr>
      </p:pic>
      <p:pic>
        <p:nvPicPr>
          <p:cNvPr id="6" name="Picture 5"/>
          <p:cNvPicPr>
            <a:picLocks noChangeAspect="1"/>
          </p:cNvPicPr>
          <p:nvPr/>
        </p:nvPicPr>
        <p:blipFill>
          <a:blip r:embed="rId4"/>
          <a:stretch>
            <a:fillRect/>
          </a:stretch>
        </p:blipFill>
        <p:spPr>
          <a:xfrm>
            <a:off x="7964598" y="1543179"/>
            <a:ext cx="3980691" cy="995173"/>
          </a:xfrm>
          <a:prstGeom prst="rect">
            <a:avLst/>
          </a:prstGeom>
          <a:ln>
            <a:solidFill>
              <a:schemeClr val="accent3">
                <a:lumMod val="75000"/>
              </a:schemeClr>
            </a:solidFill>
          </a:ln>
        </p:spPr>
      </p:pic>
      <p:sp>
        <p:nvSpPr>
          <p:cNvPr id="7" name="Right Arrow 6"/>
          <p:cNvSpPr/>
          <p:nvPr/>
        </p:nvSpPr>
        <p:spPr>
          <a:xfrm rot="10800000">
            <a:off x="7212877" y="2107181"/>
            <a:ext cx="443562" cy="214205"/>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371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1517479"/>
            <a:ext cx="8915399" cy="1126283"/>
          </a:xfrm>
        </p:spPr>
        <p:txBody>
          <a:bodyPr/>
          <a:lstStyle/>
          <a:p>
            <a:r>
              <a:rPr lang="en-US" dirty="0"/>
              <a:t>Single Audit and FEMA</a:t>
            </a:r>
          </a:p>
        </p:txBody>
      </p:sp>
      <p:sp>
        <p:nvSpPr>
          <p:cNvPr id="3" name="Subtitle 2"/>
          <p:cNvSpPr>
            <a:spLocks noGrp="1"/>
          </p:cNvSpPr>
          <p:nvPr>
            <p:ph type="subTitle" idx="1"/>
          </p:nvPr>
        </p:nvSpPr>
        <p:spPr/>
        <p:txBody>
          <a:bodyPr>
            <a:normAutofit lnSpcReduction="10000"/>
          </a:bodyPr>
          <a:lstStyle/>
          <a:p>
            <a:r>
              <a:rPr lang="en-US" dirty="0"/>
              <a:t>Maria Hernandez</a:t>
            </a:r>
          </a:p>
          <a:p>
            <a:endParaRPr lang="en-US" dirty="0"/>
          </a:p>
          <a:p>
            <a:r>
              <a:rPr lang="en-US" dirty="0"/>
              <a:t>Controller Division</a:t>
            </a:r>
          </a:p>
        </p:txBody>
      </p:sp>
      <p:sp>
        <p:nvSpPr>
          <p:cNvPr id="7" name="Slide Number Placeholder 6"/>
          <p:cNvSpPr>
            <a:spLocks noGrp="1"/>
          </p:cNvSpPr>
          <p:nvPr>
            <p:ph type="sldNum" sz="quarter" idx="12"/>
          </p:nvPr>
        </p:nvSpPr>
        <p:spPr/>
        <p:txBody>
          <a:bodyPr/>
          <a:lstStyle/>
          <a:p>
            <a:fld id="{0FF54DE5-C571-48E8-A5BC-B369434E2F44}" type="slidenum">
              <a:rPr lang="en-US" smtClean="0"/>
              <a:pPr/>
              <a:t>33</a:t>
            </a:fld>
            <a:endParaRPr lang="en-US" dirty="0"/>
          </a:p>
        </p:txBody>
      </p:sp>
    </p:spTree>
    <p:extLst>
      <p:ext uri="{BB962C8B-B14F-4D97-AF65-F5344CB8AC3E}">
        <p14:creationId xmlns:p14="http://schemas.microsoft.com/office/powerpoint/2010/main" val="2035853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Audit</a:t>
            </a:r>
          </a:p>
        </p:txBody>
      </p:sp>
      <p:sp>
        <p:nvSpPr>
          <p:cNvPr id="3" name="Content Placeholder 2"/>
          <p:cNvSpPr>
            <a:spLocks noGrp="1"/>
          </p:cNvSpPr>
          <p:nvPr>
            <p:ph idx="1"/>
          </p:nvPr>
        </p:nvSpPr>
        <p:spPr>
          <a:xfrm>
            <a:off x="1104899" y="1600200"/>
            <a:ext cx="6808177" cy="4572000"/>
          </a:xfrm>
        </p:spPr>
        <p:txBody>
          <a:bodyPr>
            <a:normAutofit/>
          </a:bodyPr>
          <a:lstStyle/>
          <a:p>
            <a:r>
              <a:rPr lang="en-US" sz="1700" dirty="0"/>
              <a:t>All grants must be balanced by Friday, October 14 (last day for grant journal entries and approval of temporary bills)</a:t>
            </a:r>
          </a:p>
          <a:p>
            <a:r>
              <a:rPr lang="en-US" sz="1700" dirty="0"/>
              <a:t>It is critical that you review and balance your grants in a timely fashion.  </a:t>
            </a:r>
            <a:r>
              <a:rPr lang="en-US" sz="1700"/>
              <a:t>We will review post-closing entries (formerly period 13) on a case-by-case basis and will only allow entries that are material and absolutely necessary. </a:t>
            </a:r>
            <a:endParaRPr lang="en-US" sz="1700" dirty="0"/>
          </a:p>
          <a:p>
            <a:r>
              <a:rPr lang="en-US" sz="1700" dirty="0" err="1"/>
              <a:t>Aliane</a:t>
            </a:r>
            <a:r>
              <a:rPr lang="en-US" sz="1700" dirty="0"/>
              <a:t> emailed Single Audit workpapers and Grant Understanding Questionnaire with instructions on August 23, 2022 </a:t>
            </a:r>
          </a:p>
          <a:p>
            <a:r>
              <a:rPr lang="en-US" sz="1700" dirty="0"/>
              <a:t>Single Audit workpapers and Grant Understanding Questionnaire are due to Finance no later than November 21, 2022.  </a:t>
            </a:r>
            <a:r>
              <a:rPr lang="en-US" sz="1700" b="1" dirty="0"/>
              <a:t>Scan and email </a:t>
            </a:r>
            <a:r>
              <a:rPr lang="en-US" sz="1700" dirty="0"/>
              <a:t>Single Audit Workpapers &amp; supporting documentation to </a:t>
            </a:r>
            <a:r>
              <a:rPr lang="en-US" sz="1700" dirty="0" err="1"/>
              <a:t>Aliane</a:t>
            </a:r>
            <a:r>
              <a:rPr lang="en-US" sz="1700" dirty="0"/>
              <a:t> </a:t>
            </a:r>
            <a:r>
              <a:rPr lang="en-US" sz="1700" dirty="0" err="1"/>
              <a:t>Casaus</a:t>
            </a:r>
            <a:r>
              <a:rPr lang="en-US" sz="1700" dirty="0"/>
              <a:t> in the Finance Department.</a:t>
            </a:r>
          </a:p>
        </p:txBody>
      </p:sp>
      <p:sp>
        <p:nvSpPr>
          <p:cNvPr id="6" name="Slide Number Placeholder 5"/>
          <p:cNvSpPr>
            <a:spLocks noGrp="1"/>
          </p:cNvSpPr>
          <p:nvPr>
            <p:ph type="sldNum" sz="quarter" idx="12"/>
          </p:nvPr>
        </p:nvSpPr>
        <p:spPr/>
        <p:txBody>
          <a:bodyPr/>
          <a:lstStyle/>
          <a:p>
            <a:fld id="{0FF54DE5-C571-48E8-A5BC-B369434E2F44}" type="slidenum">
              <a:rPr lang="en-US" smtClean="0"/>
              <a:t>34</a:t>
            </a:fld>
            <a:endParaRPr lang="en-US" dirty="0"/>
          </a:p>
        </p:txBody>
      </p:sp>
      <p:pic>
        <p:nvPicPr>
          <p:cNvPr id="4" name="Picture 3"/>
          <p:cNvPicPr>
            <a:picLocks noChangeAspect="1"/>
          </p:cNvPicPr>
          <p:nvPr/>
        </p:nvPicPr>
        <p:blipFill>
          <a:blip r:embed="rId2"/>
          <a:stretch>
            <a:fillRect/>
          </a:stretch>
        </p:blipFill>
        <p:spPr>
          <a:xfrm>
            <a:off x="8018584" y="1600200"/>
            <a:ext cx="3647954" cy="1917456"/>
          </a:xfrm>
          <a:prstGeom prst="rect">
            <a:avLst/>
          </a:prstGeom>
          <a:ln>
            <a:solidFill>
              <a:schemeClr val="accent2">
                <a:lumMod val="75000"/>
              </a:schemeClr>
            </a:solidFill>
          </a:ln>
        </p:spPr>
      </p:pic>
    </p:spTree>
    <p:extLst>
      <p:ext uri="{BB962C8B-B14F-4D97-AF65-F5344CB8AC3E}">
        <p14:creationId xmlns:p14="http://schemas.microsoft.com/office/powerpoint/2010/main" val="2048352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Audit (continued)</a:t>
            </a:r>
          </a:p>
        </p:txBody>
      </p:sp>
      <p:sp>
        <p:nvSpPr>
          <p:cNvPr id="3" name="Content Placeholder 2"/>
          <p:cNvSpPr>
            <a:spLocks noGrp="1"/>
          </p:cNvSpPr>
          <p:nvPr>
            <p:ph idx="1"/>
          </p:nvPr>
        </p:nvSpPr>
        <p:spPr>
          <a:xfrm>
            <a:off x="1104900" y="1443177"/>
            <a:ext cx="6583787" cy="4996260"/>
          </a:xfrm>
        </p:spPr>
        <p:txBody>
          <a:bodyPr>
            <a:normAutofit/>
          </a:bodyPr>
          <a:lstStyle/>
          <a:p>
            <a:pPr marL="0" indent="0">
              <a:buNone/>
            </a:pPr>
            <a:r>
              <a:rPr lang="en-US" sz="1700" b="1" u="sng" dirty="0"/>
              <a:t>Single Audit Work-Papers:</a:t>
            </a:r>
          </a:p>
          <a:p>
            <a:r>
              <a:rPr lang="en-US" sz="1700" dirty="0"/>
              <a:t>Use Single audit work-papers that were provided to you.</a:t>
            </a:r>
          </a:p>
          <a:p>
            <a:r>
              <a:rPr lang="en-US" sz="1700" b="1" i="1" u="sng" dirty="0"/>
              <a:t>Make sure to include a copy of the full grant agreement/contract and BCC Resolution.  If the agreement/contract does not contain an ALN number, you must reach out to the agency to confirm the ALN number and provide the confirmation email.</a:t>
            </a:r>
          </a:p>
          <a:p>
            <a:r>
              <a:rPr lang="en-US" sz="1700" dirty="0"/>
              <a:t>Single Audit contact:  Aliane Casaus or Maria Hernandez.</a:t>
            </a:r>
          </a:p>
        </p:txBody>
      </p:sp>
      <p:sp>
        <p:nvSpPr>
          <p:cNvPr id="5" name="Slide Number Placeholder 4"/>
          <p:cNvSpPr>
            <a:spLocks noGrp="1"/>
          </p:cNvSpPr>
          <p:nvPr>
            <p:ph type="sldNum" sz="quarter" idx="12"/>
          </p:nvPr>
        </p:nvSpPr>
        <p:spPr/>
        <p:txBody>
          <a:bodyPr/>
          <a:lstStyle/>
          <a:p>
            <a:fld id="{0FF54DE5-C571-48E8-A5BC-B369434E2F44}" type="slidenum">
              <a:rPr lang="en-US" smtClean="0"/>
              <a:t>35</a:t>
            </a:fld>
            <a:endParaRPr lang="en-US" dirty="0"/>
          </a:p>
        </p:txBody>
      </p:sp>
    </p:spTree>
    <p:extLst>
      <p:ext uri="{BB962C8B-B14F-4D97-AF65-F5344CB8AC3E}">
        <p14:creationId xmlns:p14="http://schemas.microsoft.com/office/powerpoint/2010/main" val="1014867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1F1B-0A57-9883-FFA2-2868ECE0368F}"/>
              </a:ext>
            </a:extLst>
          </p:cNvPr>
          <p:cNvSpPr>
            <a:spLocks noGrp="1"/>
          </p:cNvSpPr>
          <p:nvPr>
            <p:ph type="title"/>
          </p:nvPr>
        </p:nvSpPr>
        <p:spPr/>
        <p:txBody>
          <a:bodyPr/>
          <a:lstStyle/>
          <a:p>
            <a:r>
              <a:rPr lang="en-US" dirty="0"/>
              <a:t>Single Audit- Continued</a:t>
            </a:r>
          </a:p>
        </p:txBody>
      </p:sp>
      <p:sp>
        <p:nvSpPr>
          <p:cNvPr id="3" name="Content Placeholder 2">
            <a:extLst>
              <a:ext uri="{FF2B5EF4-FFF2-40B4-BE49-F238E27FC236}">
                <a16:creationId xmlns:a16="http://schemas.microsoft.com/office/drawing/2014/main" id="{BBCE0B5A-28B7-37BE-3FCE-32E63D85C388}"/>
              </a:ext>
            </a:extLst>
          </p:cNvPr>
          <p:cNvSpPr>
            <a:spLocks noGrp="1"/>
          </p:cNvSpPr>
          <p:nvPr>
            <p:ph idx="1"/>
          </p:nvPr>
        </p:nvSpPr>
        <p:spPr/>
        <p:txBody>
          <a:bodyPr/>
          <a:lstStyle/>
          <a:p>
            <a:r>
              <a:rPr lang="en-US" dirty="0"/>
              <a:t>Reminder- Approve Grant Temporary Bills for the grant types listed below by October 14, 2022</a:t>
            </a:r>
          </a:p>
          <a:p>
            <a:pPr marL="0" indent="0">
              <a:buNone/>
            </a:pPr>
            <a:r>
              <a:rPr lang="en-US" dirty="0"/>
              <a:t>		GRANT_NOMATCH –Automatic no matching</a:t>
            </a:r>
          </a:p>
          <a:p>
            <a:pPr marL="0" indent="0">
              <a:buNone/>
            </a:pPr>
            <a:r>
              <a:rPr lang="en-US" dirty="0"/>
              <a:t>		GRANT_MATCH – Automatic with matching</a:t>
            </a:r>
          </a:p>
          <a:p>
            <a:pPr marL="0" indent="0">
              <a:buNone/>
            </a:pPr>
            <a:r>
              <a:rPr lang="en-US" dirty="0"/>
              <a:t>		CAPITAL_GRANT – Automatic with matching capital only</a:t>
            </a:r>
          </a:p>
          <a:p>
            <a:r>
              <a:rPr lang="en-US" dirty="0"/>
              <a:t>Please note that once Temporary Bills are approved and posted, an entry to record the Due From will be automatically generated in the grant.  You do not need to record a journal entry.</a:t>
            </a:r>
          </a:p>
        </p:txBody>
      </p:sp>
      <p:sp>
        <p:nvSpPr>
          <p:cNvPr id="4" name="Slide Number Placeholder 3">
            <a:extLst>
              <a:ext uri="{FF2B5EF4-FFF2-40B4-BE49-F238E27FC236}">
                <a16:creationId xmlns:a16="http://schemas.microsoft.com/office/drawing/2014/main" id="{312E579A-FABF-87F4-DB87-25E9A27AC855}"/>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217919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HURRICANE IRMA- FEMA PA</a:t>
            </a:r>
          </a:p>
        </p:txBody>
      </p:sp>
      <p:sp>
        <p:nvSpPr>
          <p:cNvPr id="3" name="Content Placeholder 2"/>
          <p:cNvSpPr>
            <a:spLocks noGrp="1"/>
          </p:cNvSpPr>
          <p:nvPr>
            <p:ph idx="1"/>
          </p:nvPr>
        </p:nvSpPr>
        <p:spPr>
          <a:xfrm>
            <a:off x="1104901" y="1600200"/>
            <a:ext cx="6068632" cy="4572000"/>
          </a:xfrm>
        </p:spPr>
        <p:txBody>
          <a:bodyPr/>
          <a:lstStyle/>
          <a:p>
            <a:pPr marL="0" indent="0">
              <a:buNone/>
            </a:pPr>
            <a:r>
              <a:rPr lang="en-US" sz="1700" b="1" dirty="0"/>
              <a:t>Hurricane Irma:</a:t>
            </a:r>
          </a:p>
          <a:p>
            <a:r>
              <a:rPr lang="en-US" sz="1700" dirty="0"/>
              <a:t>Currently, we are working with departments that require local match entries, final inspection reports, request for information from the State, and time extension submissions.</a:t>
            </a:r>
          </a:p>
          <a:p>
            <a:r>
              <a:rPr lang="en-US" sz="1700" dirty="0"/>
              <a:t>There are currently 15 projects that require the departments to transfer expenditures to the grant.  Emails were sent to them with the chart fields to use.  These need to be recorded as soon as possible.</a:t>
            </a:r>
          </a:p>
          <a:p>
            <a:r>
              <a:rPr lang="en-US" sz="1700" dirty="0"/>
              <a:t>As of 7/31/22, 221 projects have been obligated totaling $258.6 million; 213 projects have been paid totaling $217.8 million; 2 projects are pending obligation totaling $151 K; and two projects are under appeal.</a:t>
            </a:r>
          </a:p>
          <a:p>
            <a:endParaRPr lang="en-US" sz="1700" dirty="0"/>
          </a:p>
        </p:txBody>
      </p:sp>
      <p:sp>
        <p:nvSpPr>
          <p:cNvPr id="5" name="Slide Number Placeholder 4"/>
          <p:cNvSpPr>
            <a:spLocks noGrp="1"/>
          </p:cNvSpPr>
          <p:nvPr>
            <p:ph type="sldNum" sz="quarter" idx="12"/>
          </p:nvPr>
        </p:nvSpPr>
        <p:spPr/>
        <p:txBody>
          <a:bodyPr/>
          <a:lstStyle/>
          <a:p>
            <a:fld id="{0FF54DE5-C571-48E8-A5BC-B369434E2F44}" type="slidenum">
              <a:rPr lang="en-US" smtClean="0"/>
              <a:t>37</a:t>
            </a:fld>
            <a:endParaRPr lang="en-US" dirty="0"/>
          </a:p>
        </p:txBody>
      </p:sp>
      <p:pic>
        <p:nvPicPr>
          <p:cNvPr id="7" name="Picture 6"/>
          <p:cNvPicPr>
            <a:picLocks noChangeAspect="1"/>
          </p:cNvPicPr>
          <p:nvPr/>
        </p:nvPicPr>
        <p:blipFill>
          <a:blip r:embed="rId2"/>
          <a:stretch>
            <a:fillRect/>
          </a:stretch>
        </p:blipFill>
        <p:spPr>
          <a:xfrm>
            <a:off x="7406306" y="2935786"/>
            <a:ext cx="3418124" cy="1565978"/>
          </a:xfrm>
          <a:prstGeom prst="rect">
            <a:avLst/>
          </a:prstGeom>
        </p:spPr>
      </p:pic>
      <p:pic>
        <p:nvPicPr>
          <p:cNvPr id="8" name="Picture 7"/>
          <p:cNvPicPr>
            <a:picLocks noChangeAspect="1"/>
          </p:cNvPicPr>
          <p:nvPr/>
        </p:nvPicPr>
        <p:blipFill>
          <a:blip r:embed="rId3"/>
          <a:stretch>
            <a:fillRect/>
          </a:stretch>
        </p:blipFill>
        <p:spPr>
          <a:xfrm>
            <a:off x="8552526" y="1283188"/>
            <a:ext cx="3470787" cy="1542572"/>
          </a:xfrm>
          <a:prstGeom prst="rect">
            <a:avLst/>
          </a:prstGeom>
        </p:spPr>
      </p:pic>
    </p:spTree>
    <p:extLst>
      <p:ext uri="{BB962C8B-B14F-4D97-AF65-F5344CB8AC3E}">
        <p14:creationId xmlns:p14="http://schemas.microsoft.com/office/powerpoint/2010/main" val="214320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HURRICANE IRMA- FEMA PA</a:t>
            </a:r>
          </a:p>
        </p:txBody>
      </p:sp>
      <p:sp>
        <p:nvSpPr>
          <p:cNvPr id="3" name="Content Placeholder 2"/>
          <p:cNvSpPr>
            <a:spLocks noGrp="1"/>
          </p:cNvSpPr>
          <p:nvPr>
            <p:ph idx="1"/>
          </p:nvPr>
        </p:nvSpPr>
        <p:spPr/>
        <p:txBody>
          <a:bodyPr/>
          <a:lstStyle/>
          <a:p>
            <a:pPr marL="0" indent="0">
              <a:buNone/>
            </a:pPr>
            <a:r>
              <a:rPr lang="en-US" sz="1700" b="1" dirty="0"/>
              <a:t>Hurricane Irma Reminders:</a:t>
            </a:r>
          </a:p>
          <a:p>
            <a:r>
              <a:rPr lang="en-US" sz="1700" dirty="0"/>
              <a:t>Comply with Request for Information (RFI) for your projects. Failure to comply will lead to a determination memo which will require an appeal in order to recover those revenues.</a:t>
            </a:r>
          </a:p>
          <a:p>
            <a:r>
              <a:rPr lang="en-US" sz="1700" dirty="0"/>
              <a:t>Promptly complete the steps required by the State in order to receive payment once a project is obligated.</a:t>
            </a:r>
          </a:p>
          <a:p>
            <a:r>
              <a:rPr lang="en-US" sz="1700" dirty="0"/>
              <a:t>When you receive a final inspection form, after the close-out meeting, please sign and return to us promptly so it can be submitted to the State. </a:t>
            </a:r>
          </a:p>
          <a:p>
            <a:r>
              <a:rPr lang="en-US" sz="1700" dirty="0"/>
              <a:t>If your project is expiring, please submit a signed time extension request form to us.</a:t>
            </a:r>
          </a:p>
          <a:p>
            <a:r>
              <a:rPr lang="en-US" sz="1700" dirty="0"/>
              <a:t>Hurricane Irma Contacts- Sandra Gonzalez, </a:t>
            </a:r>
            <a:r>
              <a:rPr lang="en-US" sz="1700" dirty="0" err="1"/>
              <a:t>Lisset</a:t>
            </a:r>
            <a:r>
              <a:rPr lang="en-US" sz="1700" dirty="0"/>
              <a:t> Elliott, and Maria Hernandez</a:t>
            </a:r>
            <a:endParaRPr lang="en-US" dirty="0"/>
          </a:p>
        </p:txBody>
      </p:sp>
      <p:sp>
        <p:nvSpPr>
          <p:cNvPr id="5" name="Slide Number Placeholder 4"/>
          <p:cNvSpPr>
            <a:spLocks noGrp="1"/>
          </p:cNvSpPr>
          <p:nvPr>
            <p:ph type="sldNum" sz="quarter" idx="12"/>
          </p:nvPr>
        </p:nvSpPr>
        <p:spPr/>
        <p:txBody>
          <a:bodyPr/>
          <a:lstStyle/>
          <a:p>
            <a:fld id="{0FF54DE5-C571-48E8-A5BC-B369434E2F44}" type="slidenum">
              <a:rPr lang="en-US" smtClean="0"/>
              <a:t>38</a:t>
            </a:fld>
            <a:endParaRPr lang="en-US" dirty="0"/>
          </a:p>
        </p:txBody>
      </p:sp>
    </p:spTree>
    <p:extLst>
      <p:ext uri="{BB962C8B-B14F-4D97-AF65-F5344CB8AC3E}">
        <p14:creationId xmlns:p14="http://schemas.microsoft.com/office/powerpoint/2010/main" val="2267185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 19 - CRF</a:t>
            </a:r>
          </a:p>
        </p:txBody>
      </p:sp>
      <p:sp>
        <p:nvSpPr>
          <p:cNvPr id="3" name="Content Placeholder 2"/>
          <p:cNvSpPr>
            <a:spLocks noGrp="1"/>
          </p:cNvSpPr>
          <p:nvPr>
            <p:ph idx="1"/>
          </p:nvPr>
        </p:nvSpPr>
        <p:spPr>
          <a:xfrm>
            <a:off x="2589212" y="1296237"/>
            <a:ext cx="8915400" cy="4614985"/>
          </a:xfrm>
        </p:spPr>
        <p:txBody>
          <a:bodyPr>
            <a:noAutofit/>
          </a:bodyPr>
          <a:lstStyle/>
          <a:p>
            <a:pPr marL="0" indent="0">
              <a:buNone/>
            </a:pPr>
            <a:r>
              <a:rPr lang="en-US" sz="1700" b="1" dirty="0"/>
              <a:t>COVID-19:</a:t>
            </a:r>
          </a:p>
          <a:p>
            <a:r>
              <a:rPr lang="en-US" sz="1700" dirty="0"/>
              <a:t>The Coronavirus Relied Fund (CRF) period of performance ended on 12/31/21.  </a:t>
            </a:r>
          </a:p>
          <a:p>
            <a:r>
              <a:rPr lang="en-US" sz="1700" dirty="0"/>
              <a:t>Finance is working with OMB and Hagerty on the close-out of the CRF grant.  Once all expenditures are reviewed, it will be determined if any departmental expenditures will be reclassed to the CRF grant for the period of 10/01/2021 to 12/31/2021.</a:t>
            </a:r>
          </a:p>
          <a:p>
            <a:r>
              <a:rPr lang="en-US" sz="1700" dirty="0"/>
              <a:t>Any chargebacks for ineligible items under CRF have been communicated to the departments and the budget analyst or will be communicated before year-end.</a:t>
            </a:r>
          </a:p>
          <a:p>
            <a:r>
              <a:rPr lang="en-US" sz="1700" dirty="0"/>
              <a:t>The total of $474 million will be completely allocated by year-end.</a:t>
            </a:r>
          </a:p>
          <a:p>
            <a:pPr marL="0" indent="0">
              <a:buNone/>
            </a:pPr>
            <a:endParaRPr lang="en-US" sz="1700" dirty="0"/>
          </a:p>
          <a:p>
            <a:endParaRPr lang="en-US" sz="1700" dirty="0"/>
          </a:p>
        </p:txBody>
      </p:sp>
      <p:sp>
        <p:nvSpPr>
          <p:cNvPr id="5" name="Slide Number Placeholder 4"/>
          <p:cNvSpPr>
            <a:spLocks noGrp="1"/>
          </p:cNvSpPr>
          <p:nvPr>
            <p:ph type="sldNum" sz="quarter" idx="12"/>
          </p:nvPr>
        </p:nvSpPr>
        <p:spPr/>
        <p:txBody>
          <a:bodyPr/>
          <a:lstStyle/>
          <a:p>
            <a:fld id="{0FF54DE5-C571-48E8-A5BC-B369434E2F44}" type="slidenum">
              <a:rPr lang="en-US" smtClean="0"/>
              <a:t>39</a:t>
            </a:fld>
            <a:endParaRPr lang="en-US" dirty="0"/>
          </a:p>
        </p:txBody>
      </p:sp>
    </p:spTree>
    <p:extLst>
      <p:ext uri="{BB962C8B-B14F-4D97-AF65-F5344CB8AC3E}">
        <p14:creationId xmlns:p14="http://schemas.microsoft.com/office/powerpoint/2010/main" val="2947799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9212" y="733865"/>
            <a:ext cx="8915400" cy="4797083"/>
          </a:xfrm>
        </p:spPr>
        <p:txBody>
          <a:bodyPr>
            <a:normAutofit/>
          </a:bodyPr>
          <a:lstStyle/>
          <a:p>
            <a:pPr marL="0" indent="0">
              <a:buNone/>
            </a:pPr>
            <a:r>
              <a:rPr lang="en-US" sz="3200" dirty="0"/>
              <a:t>Discussion Items</a:t>
            </a:r>
          </a:p>
          <a:p>
            <a:r>
              <a:rPr lang="en-US" dirty="0"/>
              <a:t>Introduction</a:t>
            </a:r>
          </a:p>
          <a:p>
            <a:r>
              <a:rPr lang="en-US" dirty="0"/>
              <a:t>Internal Control Review Project</a:t>
            </a:r>
          </a:p>
          <a:p>
            <a:r>
              <a:rPr lang="en-US" dirty="0"/>
              <a:t>Prior Year Audit Results</a:t>
            </a:r>
          </a:p>
          <a:p>
            <a:r>
              <a:rPr lang="en-US" dirty="0"/>
              <a:t>Prior Year Audit Lessons Learned</a:t>
            </a:r>
          </a:p>
          <a:p>
            <a:r>
              <a:rPr lang="en-US" dirty="0"/>
              <a:t>Management Representation Letter</a:t>
            </a:r>
          </a:p>
          <a:p>
            <a:r>
              <a:rPr lang="en-US" dirty="0"/>
              <a:t>FY 2021 GASB Statement Implementation</a:t>
            </a:r>
          </a:p>
          <a:p>
            <a:r>
              <a:rPr lang="en-US" dirty="0"/>
              <a:t>FY 2022 GASB Statement Implementation</a:t>
            </a:r>
          </a:p>
          <a:p>
            <a:r>
              <a:rPr lang="en-US" dirty="0"/>
              <a:t>Fund Folders</a:t>
            </a:r>
          </a:p>
          <a:p>
            <a:r>
              <a:rPr lang="en-US" dirty="0"/>
              <a:t>Storage Tanks</a:t>
            </a:r>
          </a:p>
          <a:p>
            <a:r>
              <a:rPr lang="en-US" dirty="0"/>
              <a:t>Conclusion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5" name="Picture 4"/>
          <p:cNvPicPr>
            <a:picLocks noChangeAspect="1"/>
          </p:cNvPicPr>
          <p:nvPr/>
        </p:nvPicPr>
        <p:blipFill>
          <a:blip r:embed="rId2"/>
          <a:stretch>
            <a:fillRect/>
          </a:stretch>
        </p:blipFill>
        <p:spPr>
          <a:xfrm>
            <a:off x="7935349" y="1705643"/>
            <a:ext cx="3569263" cy="2008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0722851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 19 – FEMA PA</a:t>
            </a:r>
          </a:p>
        </p:txBody>
      </p:sp>
      <p:sp>
        <p:nvSpPr>
          <p:cNvPr id="3" name="Content Placeholder 2"/>
          <p:cNvSpPr>
            <a:spLocks noGrp="1"/>
          </p:cNvSpPr>
          <p:nvPr>
            <p:ph idx="1"/>
          </p:nvPr>
        </p:nvSpPr>
        <p:spPr/>
        <p:txBody>
          <a:bodyPr>
            <a:normAutofit/>
          </a:bodyPr>
          <a:lstStyle/>
          <a:p>
            <a:pPr marL="0" indent="0">
              <a:buNone/>
            </a:pPr>
            <a:r>
              <a:rPr lang="en-US" sz="1700" b="1" dirty="0"/>
              <a:t>COVID-19:</a:t>
            </a:r>
          </a:p>
          <a:p>
            <a:r>
              <a:rPr lang="en-US" sz="1700" dirty="0"/>
              <a:t>The County decided to reduce its’ COVID-19 work effective 7/1/22.  COVID-19 expenditures after 7/1/22 will be absorbed by the departments.  However, Hagerty is still working on projects for expenditures that were incurred prior to 7/1/22 and may contact you for information.</a:t>
            </a:r>
          </a:p>
          <a:p>
            <a:r>
              <a:rPr lang="en-US" sz="1700" dirty="0"/>
              <a:t>OMB has requested that all vendor payments and labor hours for COVID-19 be processed no later than 9/30/22.  Remember that any time for work performed from 6/13/22 to 7/1/22 should be entered in the new Force Account Reporting System in INFORMS, including equipment and materials.</a:t>
            </a:r>
          </a:p>
          <a:p>
            <a:r>
              <a:rPr lang="en-US" sz="1700" dirty="0"/>
              <a:t>Please refer to email sent by OMB on 6/17/22 for more information.</a:t>
            </a:r>
          </a:p>
          <a:p>
            <a:r>
              <a:rPr lang="en-US" sz="1700" dirty="0"/>
              <a:t>COVID-19 Finance Contacts- </a:t>
            </a:r>
            <a:r>
              <a:rPr lang="en-US" sz="1700" dirty="0" err="1"/>
              <a:t>Ninoska</a:t>
            </a:r>
            <a:r>
              <a:rPr lang="en-US" sz="1700" dirty="0"/>
              <a:t> Mendoza, </a:t>
            </a:r>
            <a:r>
              <a:rPr lang="en-US" sz="1700" dirty="0" err="1"/>
              <a:t>Lisset</a:t>
            </a:r>
            <a:r>
              <a:rPr lang="en-US" sz="1700" dirty="0"/>
              <a:t> Elliott, and </a:t>
            </a:r>
            <a:r>
              <a:rPr lang="en-US" sz="1700"/>
              <a:t>Maria Hernandez</a:t>
            </a:r>
            <a:endParaRPr lang="en-US" sz="1700" dirty="0"/>
          </a:p>
          <a:p>
            <a:endParaRPr lang="en-US" sz="1700" dirty="0"/>
          </a:p>
        </p:txBody>
      </p:sp>
      <p:sp>
        <p:nvSpPr>
          <p:cNvPr id="5" name="Slide Number Placeholder 4"/>
          <p:cNvSpPr>
            <a:spLocks noGrp="1"/>
          </p:cNvSpPr>
          <p:nvPr>
            <p:ph type="sldNum" sz="quarter" idx="12"/>
          </p:nvPr>
        </p:nvSpPr>
        <p:spPr/>
        <p:txBody>
          <a:bodyPr/>
          <a:lstStyle/>
          <a:p>
            <a:fld id="{0FF54DE5-C571-48E8-A5BC-B369434E2F44}" type="slidenum">
              <a:rPr lang="en-US" smtClean="0"/>
              <a:t>40</a:t>
            </a:fld>
            <a:endParaRPr lang="en-US" dirty="0"/>
          </a:p>
        </p:txBody>
      </p:sp>
    </p:spTree>
    <p:extLst>
      <p:ext uri="{BB962C8B-B14F-4D97-AF65-F5344CB8AC3E}">
        <p14:creationId xmlns:p14="http://schemas.microsoft.com/office/powerpoint/2010/main" val="2284515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29F77-73C7-F71B-A5B1-5BCED1CD4A53}"/>
              </a:ext>
            </a:extLst>
          </p:cNvPr>
          <p:cNvSpPr>
            <a:spLocks noGrp="1"/>
          </p:cNvSpPr>
          <p:nvPr>
            <p:ph type="title"/>
          </p:nvPr>
        </p:nvSpPr>
        <p:spPr/>
        <p:txBody>
          <a:bodyPr/>
          <a:lstStyle/>
          <a:p>
            <a:r>
              <a:rPr lang="en-US" dirty="0"/>
              <a:t>Fixed Assets - Reminders</a:t>
            </a:r>
          </a:p>
        </p:txBody>
      </p:sp>
      <p:sp>
        <p:nvSpPr>
          <p:cNvPr id="3" name="Content Placeholder 2">
            <a:extLst>
              <a:ext uri="{FF2B5EF4-FFF2-40B4-BE49-F238E27FC236}">
                <a16:creationId xmlns:a16="http://schemas.microsoft.com/office/drawing/2014/main" id="{4DEC27DB-72F3-9189-4367-2379D87D13A7}"/>
              </a:ext>
            </a:extLst>
          </p:cNvPr>
          <p:cNvSpPr>
            <a:spLocks noGrp="1"/>
          </p:cNvSpPr>
          <p:nvPr>
            <p:ph idx="1"/>
          </p:nvPr>
        </p:nvSpPr>
        <p:spPr>
          <a:xfrm>
            <a:off x="1961662" y="1641231"/>
            <a:ext cx="9542950" cy="4269991"/>
          </a:xfrm>
        </p:spPr>
        <p:txBody>
          <a:bodyPr>
            <a:normAutofit lnSpcReduction="10000"/>
          </a:bodyPr>
          <a:lstStyle/>
          <a:p>
            <a:pPr marL="285750" indent="-285750">
              <a:spcAft>
                <a:spcPts val="600"/>
              </a:spcAft>
              <a:buClr>
                <a:schemeClr val="accent1"/>
              </a:buClr>
              <a:buFont typeface="Wingdings 3" panose="05040102010807070707" pitchFamily="18" charset="2"/>
              <a:buChar char=""/>
            </a:pPr>
            <a:r>
              <a:rPr lang="en-US" sz="1800" dirty="0">
                <a:solidFill>
                  <a:prstClr val="white"/>
                </a:solidFill>
                <a:latin typeface="+mn-lt"/>
              </a:rPr>
              <a:t>Physical Inventories were due to ISD on 7/31/22.  If your department requested an extension, your inventory is due on 9/30/22. There are no additional extensions.</a:t>
            </a:r>
          </a:p>
          <a:p>
            <a:pPr marL="285750" indent="-285750">
              <a:spcAft>
                <a:spcPts val="600"/>
              </a:spcAft>
              <a:buClr>
                <a:schemeClr val="accent1"/>
              </a:buClr>
              <a:buFont typeface="Wingdings 3" panose="05040102010807070707" pitchFamily="18" charset="2"/>
              <a:buChar char=""/>
            </a:pPr>
            <a:r>
              <a:rPr lang="en-US" sz="1800" dirty="0">
                <a:solidFill>
                  <a:prstClr val="white"/>
                </a:solidFill>
                <a:latin typeface="+mn-lt"/>
              </a:rPr>
              <a:t>The acquisition of a  capital assets through the procure-to-pay process,  needs to be indicated in the P.O., receipts and / or AP Voucher so an asset is created in the Asset Management Module. </a:t>
            </a:r>
          </a:p>
          <a:p>
            <a:pPr marL="285750" indent="-285750">
              <a:spcAft>
                <a:spcPts val="600"/>
              </a:spcAft>
              <a:buClr>
                <a:schemeClr val="accent1"/>
              </a:buClr>
              <a:buFont typeface="Wingdings 3" panose="05040102010807070707" pitchFamily="18" charset="2"/>
              <a:buChar char=""/>
            </a:pPr>
            <a:r>
              <a:rPr lang="en-US" sz="1800" dirty="0">
                <a:solidFill>
                  <a:prstClr val="white"/>
                </a:solidFill>
                <a:latin typeface="+mn-lt"/>
              </a:rPr>
              <a:t>The preferred way is when the PO is created.  If the asset is not flagged in the PO or at the time of payment, it must be manually added.</a:t>
            </a:r>
          </a:p>
          <a:p>
            <a:pPr marL="285750" indent="-285750">
              <a:spcAft>
                <a:spcPts val="600"/>
              </a:spcAft>
              <a:buClr>
                <a:schemeClr val="accent1"/>
              </a:buClr>
              <a:buFont typeface="Wingdings 3" panose="05040102010807070707" pitchFamily="18" charset="2"/>
              <a:buChar char=""/>
            </a:pPr>
            <a:r>
              <a:rPr lang="en-US" sz="1800" dirty="0">
                <a:solidFill>
                  <a:prstClr val="white"/>
                </a:solidFill>
                <a:latin typeface="+mn-lt"/>
              </a:rPr>
              <a:t>Many departments are not creating their Assets in the Asset Management Module, because the assets are not being flagged properly in the procure-to-pay process.</a:t>
            </a:r>
          </a:p>
          <a:p>
            <a:pPr marL="285750" indent="-285750">
              <a:spcAft>
                <a:spcPts val="600"/>
              </a:spcAft>
              <a:buClr>
                <a:schemeClr val="accent1"/>
              </a:buClr>
              <a:buFont typeface="Wingdings 3" panose="05040102010807070707" pitchFamily="18" charset="2"/>
              <a:buChar char=""/>
            </a:pPr>
            <a:r>
              <a:rPr lang="en-US" sz="1800" dirty="0">
                <a:solidFill>
                  <a:prstClr val="white"/>
                </a:solidFill>
                <a:latin typeface="+mn-lt"/>
              </a:rPr>
              <a:t>Construction in Progress (CIP) assets relating to capital projects, should be created in the Project Costing Module and the transactions be assigned to the CIP asset.</a:t>
            </a:r>
            <a:endParaRPr kumimoji="0" lang="en-US" sz="1800" b="0" i="0" u="none" strike="noStrike" kern="1200" cap="none" spc="0" normalizeH="0" baseline="0" noProof="0" dirty="0">
              <a:ln>
                <a:noFill/>
              </a:ln>
              <a:solidFill>
                <a:srgbClr val="FFFFFF"/>
              </a:solidFill>
              <a:effectLst/>
              <a:uLnTx/>
              <a:uFillTx/>
              <a:latin typeface="+mn-lt"/>
              <a:ea typeface="+mn-ea"/>
              <a:cs typeface="+mn-cs"/>
            </a:endParaRPr>
          </a:p>
        </p:txBody>
      </p:sp>
      <p:sp>
        <p:nvSpPr>
          <p:cNvPr id="4" name="Slide Number Placeholder 3">
            <a:extLst>
              <a:ext uri="{FF2B5EF4-FFF2-40B4-BE49-F238E27FC236}">
                <a16:creationId xmlns:a16="http://schemas.microsoft.com/office/drawing/2014/main" id="{BD556F62-A0CD-0D4B-181D-126ABF4CFE06}"/>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2028045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EA53-EA3C-69A9-FB2E-05572EB4D091}"/>
              </a:ext>
            </a:extLst>
          </p:cNvPr>
          <p:cNvSpPr>
            <a:spLocks noGrp="1"/>
          </p:cNvSpPr>
          <p:nvPr>
            <p:ph type="title"/>
          </p:nvPr>
        </p:nvSpPr>
        <p:spPr/>
        <p:txBody>
          <a:bodyPr/>
          <a:lstStyle/>
          <a:p>
            <a:r>
              <a:rPr lang="en-US" dirty="0"/>
              <a:t>Fixed Assets - Reminders	</a:t>
            </a:r>
          </a:p>
        </p:txBody>
      </p:sp>
      <p:sp>
        <p:nvSpPr>
          <p:cNvPr id="3" name="Content Placeholder 2">
            <a:extLst>
              <a:ext uri="{FF2B5EF4-FFF2-40B4-BE49-F238E27FC236}">
                <a16:creationId xmlns:a16="http://schemas.microsoft.com/office/drawing/2014/main" id="{21ED3F0A-C3BD-B593-6750-09562BEE70A0}"/>
              </a:ext>
            </a:extLst>
          </p:cNvPr>
          <p:cNvSpPr>
            <a:spLocks noGrp="1"/>
          </p:cNvSpPr>
          <p:nvPr>
            <p:ph idx="1"/>
          </p:nvPr>
        </p:nvSpPr>
        <p:spPr>
          <a:xfrm>
            <a:off x="2102338" y="1555263"/>
            <a:ext cx="9402274" cy="4355960"/>
          </a:xfrm>
        </p:spPr>
        <p:txBody>
          <a:bodyPr>
            <a:normAutofit fontScale="62500" lnSpcReduction="20000"/>
          </a:bodyPr>
          <a:lstStyle/>
          <a:p>
            <a:pPr marL="285750" marR="0" lvl="0" indent="-285750" defTabSz="914400" eaLnBrk="1" latinLnBrk="0" hangingPunct="1">
              <a:lnSpc>
                <a:spcPct val="100000"/>
              </a:lnSpc>
              <a:spcAft>
                <a:spcPts val="600"/>
              </a:spcAft>
              <a:buClr>
                <a:schemeClr val="accent1"/>
              </a:buClr>
              <a:buSzPts val="1800"/>
              <a:buFont typeface="Wingdings 3" panose="05040102010807070707" pitchFamily="18" charset="2"/>
              <a:buChar char=""/>
              <a:tabLst/>
              <a:defRPr/>
            </a:pPr>
            <a:r>
              <a:rPr lang="en-US" sz="2600" dirty="0">
                <a:solidFill>
                  <a:prstClr val="white"/>
                </a:solidFill>
                <a:latin typeface="+mn-lt"/>
              </a:rPr>
              <a:t>For FY 2022, Central Finance is creating capital assets and CIP assets in the Project Costing &amp; Asset Management modules for the General Segment Departments, so we can close FY 2022. However, we need the departments to flag capital assets correctly going forward to ensure proper recording of capital assets</a:t>
            </a:r>
          </a:p>
          <a:p>
            <a:pPr marL="285750" marR="0" lvl="0" indent="-285750" defTabSz="914400" eaLnBrk="1" latinLnBrk="0" hangingPunct="1">
              <a:lnSpc>
                <a:spcPct val="100000"/>
              </a:lnSpc>
              <a:spcAft>
                <a:spcPts val="600"/>
              </a:spcAft>
              <a:buClr>
                <a:schemeClr val="accent1"/>
              </a:buClr>
              <a:buSzPts val="1800"/>
              <a:buFont typeface="Wingdings 3" panose="05040102010807070707" pitchFamily="18" charset="2"/>
              <a:buChar char=""/>
              <a:tabLst/>
              <a:defRPr/>
            </a:pPr>
            <a:r>
              <a:rPr lang="en-US" sz="2600" dirty="0">
                <a:solidFill>
                  <a:prstClr val="white"/>
                </a:solidFill>
                <a:latin typeface="+mn-lt"/>
              </a:rPr>
              <a:t>Enterprise funds are responsible for identifying and creating their assets in INFORMS </a:t>
            </a:r>
          </a:p>
          <a:p>
            <a:pPr marL="285750" marR="0" lvl="0" indent="-285750" defTabSz="914400" eaLnBrk="1" latinLnBrk="0" hangingPunct="1">
              <a:lnSpc>
                <a:spcPct val="100000"/>
              </a:lnSpc>
              <a:spcAft>
                <a:spcPts val="600"/>
              </a:spcAft>
              <a:buClr>
                <a:schemeClr val="accent1"/>
              </a:buClr>
              <a:buSzPts val="1800"/>
              <a:buFont typeface="Wingdings 3" panose="05040102010807070707" pitchFamily="18" charset="2"/>
              <a:buChar char=""/>
              <a:tabLst/>
              <a:defRPr/>
            </a:pPr>
            <a:r>
              <a:rPr lang="en-US" sz="2600" dirty="0">
                <a:solidFill>
                  <a:prstClr val="white"/>
                </a:solidFill>
                <a:latin typeface="+mn-lt"/>
              </a:rPr>
              <a:t>If you need assistance, please reach out to the INFORMS team. The points of contact in case of questions or if additional training is needed are:</a:t>
            </a:r>
          </a:p>
          <a:p>
            <a:pPr marL="742950" lvl="1" indent="-285750">
              <a:spcAft>
                <a:spcPts val="600"/>
              </a:spcAft>
              <a:buClr>
                <a:schemeClr val="accent1"/>
              </a:buClr>
              <a:buSzPts val="1800"/>
              <a:buFont typeface="Arial" panose="020B0604020202020204" pitchFamily="34" charset="0"/>
              <a:buChar char="•"/>
              <a:defRPr/>
            </a:pPr>
            <a:r>
              <a:rPr lang="en-US" sz="2600" dirty="0">
                <a:solidFill>
                  <a:prstClr val="white"/>
                </a:solidFill>
                <a:latin typeface="+mn-lt"/>
              </a:rPr>
              <a:t>Marlene Amaro – Project Costing Module</a:t>
            </a:r>
          </a:p>
          <a:p>
            <a:pPr marL="742950" lvl="1" indent="-285750">
              <a:spcAft>
                <a:spcPts val="600"/>
              </a:spcAft>
              <a:buClr>
                <a:schemeClr val="accent1"/>
              </a:buClr>
              <a:buSzPts val="1800"/>
              <a:buFont typeface="Arial" panose="020B0604020202020204" pitchFamily="34" charset="0"/>
              <a:buChar char="•"/>
              <a:defRPr/>
            </a:pPr>
            <a:r>
              <a:rPr lang="en-US" sz="2600" dirty="0">
                <a:solidFill>
                  <a:prstClr val="white"/>
                </a:solidFill>
                <a:latin typeface="+mn-lt"/>
              </a:rPr>
              <a:t>Marilyn </a:t>
            </a:r>
            <a:r>
              <a:rPr lang="en-US" sz="2600" dirty="0" err="1">
                <a:solidFill>
                  <a:prstClr val="white"/>
                </a:solidFill>
                <a:latin typeface="+mn-lt"/>
              </a:rPr>
              <a:t>Crucet</a:t>
            </a:r>
            <a:r>
              <a:rPr lang="en-US" sz="2600" dirty="0">
                <a:solidFill>
                  <a:prstClr val="white"/>
                </a:solidFill>
                <a:latin typeface="+mn-lt"/>
              </a:rPr>
              <a:t> – Asset Management Module</a:t>
            </a:r>
          </a:p>
          <a:p>
            <a:pPr marL="285750" marR="0" lvl="0" indent="-285750" defTabSz="914400" eaLnBrk="1" latinLnBrk="0" hangingPunct="1">
              <a:lnSpc>
                <a:spcPct val="100000"/>
              </a:lnSpc>
              <a:spcAft>
                <a:spcPts val="600"/>
              </a:spcAft>
              <a:buClr>
                <a:schemeClr val="accent1"/>
              </a:buClr>
              <a:buSzPts val="1800"/>
              <a:buFont typeface="Wingdings 3" panose="05040102010807070707" pitchFamily="18" charset="2"/>
              <a:buChar char=""/>
              <a:tabLst/>
              <a:defRPr/>
            </a:pPr>
            <a:r>
              <a:rPr lang="en-US" sz="2600" dirty="0">
                <a:solidFill>
                  <a:prstClr val="white"/>
                </a:solidFill>
                <a:latin typeface="+mn-lt"/>
              </a:rPr>
              <a:t> Additionally, the following job aids are available:</a:t>
            </a:r>
          </a:p>
          <a:p>
            <a:pPr marL="742950" lvl="1" indent="-285750">
              <a:spcAft>
                <a:spcPts val="600"/>
              </a:spcAft>
              <a:buClr>
                <a:schemeClr val="accent1"/>
              </a:buClr>
              <a:buSzPts val="1600"/>
              <a:buFont typeface="Arial" panose="020B0604020202020204" pitchFamily="34" charset="0"/>
              <a:buChar char="•"/>
              <a:defRPr/>
            </a:pPr>
            <a:r>
              <a:rPr lang="en-US" sz="2600" dirty="0">
                <a:solidFill>
                  <a:prstClr val="white"/>
                </a:solidFill>
                <a:latin typeface="+mn-lt"/>
              </a:rPr>
              <a:t>FIN 202 - Asset Management Accounting</a:t>
            </a:r>
          </a:p>
          <a:p>
            <a:pPr marL="742950" lvl="1" indent="-285750">
              <a:spcAft>
                <a:spcPts val="600"/>
              </a:spcAft>
              <a:buClr>
                <a:schemeClr val="accent1"/>
              </a:buClr>
              <a:buSzPts val="1600"/>
              <a:buFont typeface="Arial" panose="020B0604020202020204" pitchFamily="34" charset="0"/>
              <a:buChar char="•"/>
              <a:defRPr/>
            </a:pPr>
            <a:r>
              <a:rPr lang="en-US" sz="2600" dirty="0">
                <a:solidFill>
                  <a:prstClr val="white"/>
                </a:solidFill>
                <a:latin typeface="+mn-lt"/>
              </a:rPr>
              <a:t>FIN 209B – Capital Projects</a:t>
            </a:r>
          </a:p>
          <a:p>
            <a:pPr lvl="1">
              <a:buFont typeface="Wingdings" panose="05000000000000000000" pitchFamily="2" charset="2"/>
              <a:buChar char="ü"/>
            </a:pPr>
            <a:endParaRPr lang="en-US" dirty="0"/>
          </a:p>
        </p:txBody>
      </p:sp>
      <p:sp>
        <p:nvSpPr>
          <p:cNvPr id="4" name="Slide Number Placeholder 3">
            <a:extLst>
              <a:ext uri="{FF2B5EF4-FFF2-40B4-BE49-F238E27FC236}">
                <a16:creationId xmlns:a16="http://schemas.microsoft.com/office/drawing/2014/main" id="{F3ACBC6F-A6EF-4664-9D12-DA03A3D090E6}"/>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3410345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E6E0-4EE0-2088-BCBB-85AEF903E52B}"/>
              </a:ext>
            </a:extLst>
          </p:cNvPr>
          <p:cNvSpPr>
            <a:spLocks noGrp="1"/>
          </p:cNvSpPr>
          <p:nvPr>
            <p:ph type="title"/>
          </p:nvPr>
        </p:nvSpPr>
        <p:spPr/>
        <p:txBody>
          <a:bodyPr/>
          <a:lstStyle/>
          <a:p>
            <a:r>
              <a:rPr lang="en-US" dirty="0"/>
              <a:t>Capital Assets - Reminders</a:t>
            </a:r>
          </a:p>
        </p:txBody>
      </p:sp>
      <p:sp>
        <p:nvSpPr>
          <p:cNvPr id="3" name="Content Placeholder 2">
            <a:extLst>
              <a:ext uri="{FF2B5EF4-FFF2-40B4-BE49-F238E27FC236}">
                <a16:creationId xmlns:a16="http://schemas.microsoft.com/office/drawing/2014/main" id="{D8C63DE4-207F-98C7-9548-D75E3B357E6B}"/>
              </a:ext>
            </a:extLst>
          </p:cNvPr>
          <p:cNvSpPr>
            <a:spLocks noGrp="1"/>
          </p:cNvSpPr>
          <p:nvPr>
            <p:ph idx="1"/>
          </p:nvPr>
        </p:nvSpPr>
        <p:spPr/>
        <p:txBody>
          <a:bodyPr/>
          <a:lstStyle/>
          <a:p>
            <a:r>
              <a:rPr lang="en-US" dirty="0"/>
              <a:t>The following reports are available from INFORMS and may be used to reconcile your capital assets:</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7CE94B4-6A68-28CD-17E6-D4F9E540FEB8}"/>
              </a:ext>
            </a:extLst>
          </p:cNvPr>
          <p:cNvSpPr>
            <a:spLocks noGrp="1"/>
          </p:cNvSpPr>
          <p:nvPr>
            <p:ph type="sldNum" sz="quarter" idx="12"/>
          </p:nvPr>
        </p:nvSpPr>
        <p:spPr/>
        <p:txBody>
          <a:bodyPr/>
          <a:lstStyle/>
          <a:p>
            <a:fld id="{D57F1E4F-1CFF-5643-939E-217C01CDF565}" type="slidenum">
              <a:rPr lang="en-US" smtClean="0"/>
              <a:pPr/>
              <a:t>43</a:t>
            </a:fld>
            <a:endParaRPr lang="en-US" dirty="0"/>
          </a:p>
        </p:txBody>
      </p:sp>
      <p:graphicFrame>
        <p:nvGraphicFramePr>
          <p:cNvPr id="5" name="Table 4">
            <a:extLst>
              <a:ext uri="{FF2B5EF4-FFF2-40B4-BE49-F238E27FC236}">
                <a16:creationId xmlns:a16="http://schemas.microsoft.com/office/drawing/2014/main" id="{80F969B0-6905-1405-2CDE-F23425B3AA99}"/>
              </a:ext>
            </a:extLst>
          </p:cNvPr>
          <p:cNvGraphicFramePr>
            <a:graphicFrameLocks noGrp="1"/>
          </p:cNvGraphicFramePr>
          <p:nvPr/>
        </p:nvGraphicFramePr>
        <p:xfrm>
          <a:off x="2703513" y="3600450"/>
          <a:ext cx="8686800" cy="952500"/>
        </p:xfrm>
        <a:graphic>
          <a:graphicData uri="http://schemas.openxmlformats.org/drawingml/2006/table">
            <a:tbl>
              <a:tblPr firstRow="1" firstCol="1" bandRow="1">
                <a:tableStyleId>{5C22544A-7EE6-4342-B048-85BDC9FD1C3A}</a:tableStyleId>
              </a:tblPr>
              <a:tblGrid>
                <a:gridCol w="3941588">
                  <a:extLst>
                    <a:ext uri="{9D8B030D-6E8A-4147-A177-3AD203B41FA5}">
                      <a16:colId xmlns:a16="http://schemas.microsoft.com/office/drawing/2014/main" val="2522611845"/>
                    </a:ext>
                  </a:extLst>
                </a:gridCol>
                <a:gridCol w="3099695">
                  <a:extLst>
                    <a:ext uri="{9D8B030D-6E8A-4147-A177-3AD203B41FA5}">
                      <a16:colId xmlns:a16="http://schemas.microsoft.com/office/drawing/2014/main" val="2025510471"/>
                    </a:ext>
                  </a:extLst>
                </a:gridCol>
                <a:gridCol w="1645517">
                  <a:extLst>
                    <a:ext uri="{9D8B030D-6E8A-4147-A177-3AD203B41FA5}">
                      <a16:colId xmlns:a16="http://schemas.microsoft.com/office/drawing/2014/main" val="899544623"/>
                    </a:ext>
                  </a:extLst>
                </a:gridCol>
              </a:tblGrid>
              <a:tr h="190500">
                <a:tc>
                  <a:txBody>
                    <a:bodyPr/>
                    <a:lstStyle/>
                    <a:p>
                      <a:pPr marL="0" marR="0">
                        <a:spcBef>
                          <a:spcPts val="0"/>
                        </a:spcBef>
                        <a:spcAft>
                          <a:spcPts val="0"/>
                        </a:spcAft>
                      </a:pPr>
                      <a:r>
                        <a:rPr lang="en-US" sz="1100" dirty="0">
                          <a:effectLst/>
                        </a:rPr>
                        <a:t>Report Name</a:t>
                      </a:r>
                      <a:endParaRPr lang="en-US"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1100">
                          <a:effectLst/>
                        </a:rPr>
                        <a:t>Description</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1100">
                          <a:effectLst/>
                        </a:rPr>
                        <a:t>Report type</a:t>
                      </a:r>
                      <a:endParaRPr lang="en-US"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917792607"/>
                  </a:ext>
                </a:extLst>
              </a:tr>
              <a:tr h="381000">
                <a:tc>
                  <a:txBody>
                    <a:bodyPr/>
                    <a:lstStyle/>
                    <a:p>
                      <a:pPr marL="0" marR="0">
                        <a:spcBef>
                          <a:spcPts val="0"/>
                        </a:spcBef>
                        <a:spcAft>
                          <a:spcPts val="0"/>
                        </a:spcAft>
                      </a:pPr>
                      <a:r>
                        <a:rPr lang="en-US" sz="1100" dirty="0">
                          <a:effectLst/>
                        </a:rPr>
                        <a:t>MD_AM0255_ASSET_DETAIL_REPORT</a:t>
                      </a:r>
                      <a:endParaRPr lang="en-US"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1100">
                          <a:effectLst/>
                        </a:rPr>
                        <a:t>Asset Detail Report</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1100">
                          <a:effectLst/>
                        </a:rPr>
                        <a:t>Schedule Query</a:t>
                      </a:r>
                      <a:endParaRPr lang="en-US"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541883722"/>
                  </a:ext>
                </a:extLst>
              </a:tr>
              <a:tr h="381000">
                <a:tc>
                  <a:txBody>
                    <a:bodyPr/>
                    <a:lstStyle/>
                    <a:p>
                      <a:pPr marL="0" marR="0">
                        <a:spcBef>
                          <a:spcPts val="0"/>
                        </a:spcBef>
                        <a:spcAft>
                          <a:spcPts val="0"/>
                        </a:spcAft>
                      </a:pPr>
                      <a:r>
                        <a:rPr lang="en-US" sz="1100">
                          <a:effectLst/>
                        </a:rPr>
                        <a:t>MD_AM0259_ENT_ASSET_DETAIL_RPT</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1100">
                          <a:effectLst/>
                        </a:rPr>
                        <a:t>Enterprise Asset Detail Report</a:t>
                      </a:r>
                      <a:endParaRPr lang="en-US" sz="11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1100" dirty="0">
                          <a:effectLst/>
                        </a:rPr>
                        <a:t>Schedule Query</a:t>
                      </a:r>
                      <a:endParaRPr lang="en-US" sz="11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690057920"/>
                  </a:ext>
                </a:extLst>
              </a:tr>
            </a:tbl>
          </a:graphicData>
        </a:graphic>
      </p:graphicFrame>
    </p:spTree>
    <p:extLst>
      <p:ext uri="{BB962C8B-B14F-4D97-AF65-F5344CB8AC3E}">
        <p14:creationId xmlns:p14="http://schemas.microsoft.com/office/powerpoint/2010/main" val="321238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22C50-8679-7905-9AB5-F21FD80F78D3}"/>
              </a:ext>
            </a:extLst>
          </p:cNvPr>
          <p:cNvSpPr>
            <a:spLocks noGrp="1"/>
          </p:cNvSpPr>
          <p:nvPr>
            <p:ph type="ctrTitle"/>
          </p:nvPr>
        </p:nvSpPr>
        <p:spPr>
          <a:xfrm>
            <a:off x="2478682" y="1318846"/>
            <a:ext cx="8915399" cy="2262781"/>
          </a:xfrm>
        </p:spPr>
        <p:txBody>
          <a:bodyPr/>
          <a:lstStyle/>
          <a:p>
            <a:pPr marL="342900" marR="0" lvl="0" indent="-342900">
              <a:spcBef>
                <a:spcPts val="0"/>
              </a:spcBef>
              <a:spcAft>
                <a:spcPts val="0"/>
              </a:spcAft>
              <a:tabLst>
                <a:tab pos="457200" algn="l"/>
              </a:tabLst>
            </a:pPr>
            <a:r>
              <a:rPr lang="en-US" dirty="0"/>
              <a:t>Business Solutions Update</a:t>
            </a:r>
          </a:p>
        </p:txBody>
      </p:sp>
      <p:sp>
        <p:nvSpPr>
          <p:cNvPr id="3" name="Subtitle 2">
            <a:extLst>
              <a:ext uri="{FF2B5EF4-FFF2-40B4-BE49-F238E27FC236}">
                <a16:creationId xmlns:a16="http://schemas.microsoft.com/office/drawing/2014/main" id="{EA19C83C-A122-19BF-32DC-F59BA7101594}"/>
              </a:ext>
            </a:extLst>
          </p:cNvPr>
          <p:cNvSpPr>
            <a:spLocks noGrp="1"/>
          </p:cNvSpPr>
          <p:nvPr>
            <p:ph type="subTitle" idx="1"/>
          </p:nvPr>
        </p:nvSpPr>
        <p:spPr/>
        <p:txBody>
          <a:bodyPr>
            <a:normAutofit lnSpcReduction="10000"/>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chemeClr val="tx1">
                    <a:lumMod val="95000"/>
                  </a:schemeClr>
                </a:solidFill>
                <a:effectLst/>
                <a:latin typeface="Calibri" panose="020F0502020204030204" pitchFamily="34" charset="0"/>
                <a:ea typeface="Times New Roman" panose="02020603050405020304" pitchFamily="18" charset="0"/>
              </a:rPr>
              <a:t>Annual INFORMS Security Update</a:t>
            </a:r>
            <a:endParaRPr lang="en-US" sz="1800" dirty="0">
              <a:solidFill>
                <a:schemeClr val="tx1">
                  <a:lumMod val="95000"/>
                </a:schemeClr>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1800" dirty="0">
                <a:solidFill>
                  <a:schemeClr val="tx1">
                    <a:lumMod val="95000"/>
                  </a:schemeClr>
                </a:solidFill>
                <a:effectLst/>
                <a:latin typeface="Calibri" panose="020F0502020204030204" pitchFamily="34" charset="0"/>
                <a:ea typeface="Times New Roman" panose="02020603050405020304" pitchFamily="18" charset="0"/>
              </a:rPr>
              <a:t> Security Request Form - Finance\SCM Roles; PCARD Roles</a:t>
            </a:r>
          </a:p>
          <a:p>
            <a:pPr marL="285750" indent="-285750">
              <a:buFont typeface="Arial" panose="020B0604020202020204" pitchFamily="34" charset="0"/>
              <a:buChar char="•"/>
            </a:pPr>
            <a:r>
              <a:rPr lang="en-US" dirty="0">
                <a:solidFill>
                  <a:schemeClr val="tx1">
                    <a:lumMod val="95000"/>
                  </a:schemeClr>
                </a:solidFill>
                <a:latin typeface="Calibri" panose="020F0502020204030204" pitchFamily="34" charset="0"/>
              </a:rPr>
              <a:t> INFORMS Rollout R4/R5 – Business Intelligence</a:t>
            </a:r>
            <a:endParaRPr lang="en-US" dirty="0">
              <a:solidFill>
                <a:schemeClr val="tx1">
                  <a:lumMod val="95000"/>
                </a:schemeClr>
              </a:solidFill>
            </a:endParaRPr>
          </a:p>
          <a:p>
            <a:endParaRPr lang="en-US" dirty="0"/>
          </a:p>
        </p:txBody>
      </p:sp>
      <p:sp>
        <p:nvSpPr>
          <p:cNvPr id="4" name="Slide Number Placeholder 3">
            <a:extLst>
              <a:ext uri="{FF2B5EF4-FFF2-40B4-BE49-F238E27FC236}">
                <a16:creationId xmlns:a16="http://schemas.microsoft.com/office/drawing/2014/main" id="{7C006898-CD06-04CE-AC26-A7886ADE5C2A}"/>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1242035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CONCLUSION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369423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498348" y="5708432"/>
            <a:ext cx="2412789" cy="787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2589212" y="70115"/>
            <a:ext cx="8911687" cy="1280890"/>
          </a:xfrm>
        </p:spPr>
        <p:txBody>
          <a:bodyPr/>
          <a:lstStyle/>
          <a:p>
            <a:r>
              <a:rPr lang="en-US" dirty="0"/>
              <a:t>Introduction/Opening Remarks</a:t>
            </a:r>
          </a:p>
        </p:txBody>
      </p:sp>
      <p:sp>
        <p:nvSpPr>
          <p:cNvPr id="3" name="Content Placeholder 2"/>
          <p:cNvSpPr>
            <a:spLocks noGrp="1"/>
          </p:cNvSpPr>
          <p:nvPr>
            <p:ph idx="1"/>
          </p:nvPr>
        </p:nvSpPr>
        <p:spPr>
          <a:xfrm>
            <a:off x="1487257" y="755733"/>
            <a:ext cx="8270788" cy="5985036"/>
          </a:xfrm>
        </p:spPr>
        <p:txBody>
          <a:bodyPr>
            <a:normAutofit fontScale="92500" lnSpcReduction="10000"/>
          </a:bodyPr>
          <a:lstStyle/>
          <a:p>
            <a:r>
              <a:rPr lang="en-US" dirty="0"/>
              <a:t>Financial Reporting Team Changes</a:t>
            </a:r>
          </a:p>
          <a:p>
            <a:pPr lvl="1"/>
            <a:r>
              <a:rPr lang="en-US" dirty="0"/>
              <a:t>New Team Members and Roles</a:t>
            </a:r>
          </a:p>
          <a:p>
            <a:pPr lvl="2"/>
            <a:r>
              <a:rPr lang="en-US" dirty="0"/>
              <a:t>Financial Reporting:</a:t>
            </a:r>
          </a:p>
          <a:p>
            <a:pPr lvl="3"/>
            <a:r>
              <a:rPr lang="en-US" sz="1400" dirty="0"/>
              <a:t>Arben Hankollari, Finance Control and Policy Administrator</a:t>
            </a:r>
          </a:p>
          <a:p>
            <a:pPr lvl="3"/>
            <a:r>
              <a:rPr lang="en-US" sz="1400" dirty="0"/>
              <a:t>Kevin Willis, Accountant 2</a:t>
            </a:r>
          </a:p>
          <a:p>
            <a:pPr marL="914400" lvl="2" indent="0">
              <a:buNone/>
            </a:pPr>
            <a:endParaRPr lang="en-US" dirty="0"/>
          </a:p>
          <a:p>
            <a:r>
              <a:rPr lang="en-US" dirty="0"/>
              <a:t>RSM US, LLP (External Audit) Team</a:t>
            </a:r>
          </a:p>
          <a:p>
            <a:pPr lvl="1"/>
            <a:r>
              <a:rPr lang="en-US" dirty="0"/>
              <a:t>Lead Auditors</a:t>
            </a:r>
          </a:p>
          <a:p>
            <a:pPr lvl="2"/>
            <a:r>
              <a:rPr lang="en-US" dirty="0"/>
              <a:t>Chantelle Knowles, </a:t>
            </a:r>
            <a:r>
              <a:rPr lang="en-US"/>
              <a:t>Sr. Manager</a:t>
            </a:r>
            <a:endParaRPr lang="en-US" dirty="0"/>
          </a:p>
          <a:p>
            <a:pPr lvl="2"/>
            <a:r>
              <a:rPr lang="en-US" dirty="0"/>
              <a:t>Michelle Diaz, Audit Supervisor </a:t>
            </a:r>
          </a:p>
          <a:p>
            <a:endParaRPr lang="en-US" dirty="0"/>
          </a:p>
          <a:p>
            <a:r>
              <a:rPr lang="en-US" dirty="0"/>
              <a:t>Key External Audit Dates</a:t>
            </a:r>
          </a:p>
          <a:p>
            <a:pPr lvl="1"/>
            <a:r>
              <a:rPr lang="en-US" dirty="0"/>
              <a:t>RSM Interim Audit Fieldwork (Approximately: September 6, 2022 – September 30, 2022)</a:t>
            </a:r>
          </a:p>
          <a:p>
            <a:pPr lvl="1"/>
            <a:r>
              <a:rPr lang="en-US" dirty="0"/>
              <a:t>RSM Year-End Audit Fieldwork (Approximately: November 28, 2022 – April 30, 2023)</a:t>
            </a:r>
          </a:p>
          <a:p>
            <a:pPr lvl="2"/>
            <a:endParaRPr lang="en-US" dirty="0"/>
          </a:p>
          <a:p>
            <a:r>
              <a:rPr lang="en-US" dirty="0"/>
              <a:t>INFORMS Impact – FY 22 data will be solely from INFORMS</a:t>
            </a:r>
          </a:p>
          <a:p>
            <a:pPr lvl="2"/>
            <a:r>
              <a:rPr lang="en-US" dirty="0"/>
              <a:t>Inquiry access has been provided to external auditors in INFORMS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5" name="Picture 4"/>
          <p:cNvPicPr>
            <a:picLocks noChangeAspect="1"/>
          </p:cNvPicPr>
          <p:nvPr/>
        </p:nvPicPr>
        <p:blipFill>
          <a:blip r:embed="rId3"/>
          <a:stretch>
            <a:fillRect/>
          </a:stretch>
        </p:blipFill>
        <p:spPr>
          <a:xfrm>
            <a:off x="9189489" y="755733"/>
            <a:ext cx="2711503" cy="1430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8150A686-7318-7EB8-39DB-944936E9FF3D}"/>
              </a:ext>
            </a:extLst>
          </p:cNvPr>
          <p:cNvPicPr>
            <a:picLocks noChangeAspect="1"/>
          </p:cNvPicPr>
          <p:nvPr/>
        </p:nvPicPr>
        <p:blipFill>
          <a:blip r:embed="rId4"/>
          <a:stretch>
            <a:fillRect/>
          </a:stretch>
        </p:blipFill>
        <p:spPr>
          <a:xfrm>
            <a:off x="9088110" y="2995623"/>
            <a:ext cx="2412789" cy="11726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517370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641" y="224494"/>
            <a:ext cx="4194194" cy="1210412"/>
          </a:xfrm>
        </p:spPr>
        <p:txBody>
          <a:bodyPr>
            <a:normAutofit/>
          </a:bodyPr>
          <a:lstStyle/>
          <a:p>
            <a:r>
              <a:rPr lang="en-US" dirty="0"/>
              <a:t>Internal Control Review Project</a:t>
            </a:r>
          </a:p>
        </p:txBody>
      </p:sp>
      <p:sp>
        <p:nvSpPr>
          <p:cNvPr id="3" name="Content Placeholder 2"/>
          <p:cNvSpPr>
            <a:spLocks noGrp="1"/>
          </p:cNvSpPr>
          <p:nvPr>
            <p:ph idx="1"/>
          </p:nvPr>
        </p:nvSpPr>
        <p:spPr>
          <a:xfrm>
            <a:off x="1688123" y="1575581"/>
            <a:ext cx="5982191" cy="4881489"/>
          </a:xfrm>
        </p:spPr>
        <p:txBody>
          <a:bodyPr>
            <a:normAutofit fontScale="92500" lnSpcReduction="10000"/>
          </a:bodyPr>
          <a:lstStyle/>
          <a:p>
            <a:r>
              <a:rPr lang="en-US" dirty="0"/>
              <a:t>INFORMS Rollout 1 FSCM</a:t>
            </a:r>
          </a:p>
          <a:p>
            <a:pPr lvl="1"/>
            <a:r>
              <a:rPr lang="en-US" dirty="0"/>
              <a:t>Phase 1 and Phase 2 – Complete</a:t>
            </a:r>
          </a:p>
          <a:p>
            <a:pPr lvl="2"/>
            <a:r>
              <a:rPr lang="en-US" dirty="0"/>
              <a:t>Documentation and Walkthroughs</a:t>
            </a:r>
          </a:p>
          <a:p>
            <a:pPr lvl="2"/>
            <a:r>
              <a:rPr lang="en-US" dirty="0"/>
              <a:t>Exit meeting will be held with each </a:t>
            </a:r>
          </a:p>
          <a:p>
            <a:pPr marL="914400" lvl="2" indent="0">
              <a:buNone/>
            </a:pPr>
            <a:r>
              <a:rPr lang="en-US" dirty="0"/>
              <a:t>     Department to discuss observations,</a:t>
            </a:r>
          </a:p>
          <a:p>
            <a:pPr marL="914400" lvl="2" indent="0">
              <a:buNone/>
            </a:pPr>
            <a:r>
              <a:rPr lang="en-US" dirty="0"/>
              <a:t>     a response with corrective action </a:t>
            </a:r>
          </a:p>
          <a:p>
            <a:pPr marL="914400" lvl="2" indent="0">
              <a:buNone/>
            </a:pPr>
            <a:r>
              <a:rPr lang="en-US" dirty="0"/>
              <a:t>     plan will be required.  </a:t>
            </a:r>
          </a:p>
          <a:p>
            <a:pPr lvl="1"/>
            <a:endParaRPr lang="en-US" dirty="0"/>
          </a:p>
          <a:p>
            <a:pPr lvl="1"/>
            <a:r>
              <a:rPr lang="en-US" dirty="0"/>
              <a:t>Phase 3 – </a:t>
            </a:r>
            <a:r>
              <a:rPr lang="en-US" u="sng" dirty="0"/>
              <a:t>Partially</a:t>
            </a:r>
            <a:r>
              <a:rPr lang="en-US" dirty="0"/>
              <a:t> Complete</a:t>
            </a:r>
          </a:p>
          <a:p>
            <a:pPr lvl="2"/>
            <a:r>
              <a:rPr lang="en-US" dirty="0"/>
              <a:t>Segregation of Duties Review</a:t>
            </a:r>
          </a:p>
          <a:p>
            <a:endParaRPr lang="en-US" dirty="0"/>
          </a:p>
          <a:p>
            <a:endParaRPr lang="en-US" dirty="0"/>
          </a:p>
          <a:p>
            <a:r>
              <a:rPr lang="en-US" dirty="0"/>
              <a:t>INFORMS Rollout 2 HCM</a:t>
            </a:r>
          </a:p>
          <a:p>
            <a:pPr lvl="1"/>
            <a:r>
              <a:rPr lang="en-US" dirty="0"/>
              <a:t>Phase 1 and Phase 2 – Set to begin soon</a:t>
            </a:r>
          </a:p>
          <a:p>
            <a:pPr lvl="2"/>
            <a:r>
              <a:rPr lang="en-US" dirty="0"/>
              <a:t>Documentation and Walkthroughs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6" name="Picture 5"/>
          <p:cNvPicPr>
            <a:picLocks noChangeAspect="1"/>
          </p:cNvPicPr>
          <p:nvPr/>
        </p:nvPicPr>
        <p:blipFill rotWithShape="1">
          <a:blip r:embed="rId2"/>
          <a:srcRect l="1768" t="1606"/>
          <a:stretch/>
        </p:blipFill>
        <p:spPr>
          <a:xfrm>
            <a:off x="8465044" y="3346597"/>
            <a:ext cx="3459063" cy="3038313"/>
          </a:xfrm>
          <a:prstGeom prst="rect">
            <a:avLst/>
          </a:prstGeom>
        </p:spPr>
      </p:pic>
      <p:pic>
        <p:nvPicPr>
          <p:cNvPr id="23" name="Picture 22" descr="Icon&#10;&#10;Description automatically generated">
            <a:extLst>
              <a:ext uri="{FF2B5EF4-FFF2-40B4-BE49-F238E27FC236}">
                <a16:creationId xmlns:a16="http://schemas.microsoft.com/office/drawing/2014/main" id="{134C1F51-28A4-3AF0-6D64-8EDA4FE48B2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510556"/>
            <a:ext cx="822956" cy="7245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Logo&#10;&#10;Description automatically generated with medium confidence">
            <a:extLst>
              <a:ext uri="{FF2B5EF4-FFF2-40B4-BE49-F238E27FC236}">
                <a16:creationId xmlns:a16="http://schemas.microsoft.com/office/drawing/2014/main" id="{5AA5FDF6-C4EC-2AEB-15C8-8084311A92C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96000" y="4016325"/>
            <a:ext cx="935377" cy="933549"/>
          </a:xfrm>
          <a:prstGeom prst="rect">
            <a:avLst/>
          </a:prstGeom>
        </p:spPr>
      </p:pic>
      <p:pic>
        <p:nvPicPr>
          <p:cNvPr id="30" name="Picture 29">
            <a:extLst>
              <a:ext uri="{FF2B5EF4-FFF2-40B4-BE49-F238E27FC236}">
                <a16:creationId xmlns:a16="http://schemas.microsoft.com/office/drawing/2014/main" id="{589DD484-56F6-FACB-DECB-FD9C966482AD}"/>
              </a:ext>
            </a:extLst>
          </p:cNvPr>
          <p:cNvPicPr>
            <a:picLocks noChangeAspect="1"/>
          </p:cNvPicPr>
          <p:nvPr/>
        </p:nvPicPr>
        <p:blipFill>
          <a:blip r:embed="rId7"/>
          <a:stretch>
            <a:fillRect/>
          </a:stretch>
        </p:blipFill>
        <p:spPr>
          <a:xfrm>
            <a:off x="9168579" y="224494"/>
            <a:ext cx="2412789" cy="787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4">
            <a:extLst>
              <a:ext uri="{FF2B5EF4-FFF2-40B4-BE49-F238E27FC236}">
                <a16:creationId xmlns:a16="http://schemas.microsoft.com/office/drawing/2014/main" id="{2DD38000-74D4-2708-0292-5EBAC6AD36C1}"/>
              </a:ext>
            </a:extLst>
          </p:cNvPr>
          <p:cNvPicPr>
            <a:picLocks noChangeAspect="1"/>
          </p:cNvPicPr>
          <p:nvPr/>
        </p:nvPicPr>
        <p:blipFill>
          <a:blip r:embed="rId8"/>
          <a:stretch>
            <a:fillRect/>
          </a:stretch>
        </p:blipFill>
        <p:spPr>
          <a:xfrm>
            <a:off x="6082283" y="2688427"/>
            <a:ext cx="529737" cy="874534"/>
          </a:xfrm>
          <a:prstGeom prst="rect">
            <a:avLst/>
          </a:prstGeom>
        </p:spPr>
      </p:pic>
    </p:spTree>
    <p:extLst>
      <p:ext uri="{BB962C8B-B14F-4D97-AF65-F5344CB8AC3E}">
        <p14:creationId xmlns:p14="http://schemas.microsoft.com/office/powerpoint/2010/main" val="7015385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Year Audit Results</a:t>
            </a:r>
          </a:p>
        </p:txBody>
      </p:sp>
      <p:sp>
        <p:nvSpPr>
          <p:cNvPr id="3" name="Slide Number Placeholder 2"/>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4" name="Picture 3"/>
          <p:cNvPicPr>
            <a:picLocks noChangeAspect="1"/>
          </p:cNvPicPr>
          <p:nvPr/>
        </p:nvPicPr>
        <p:blipFill>
          <a:blip r:embed="rId2"/>
          <a:stretch>
            <a:fillRect/>
          </a:stretch>
        </p:blipFill>
        <p:spPr>
          <a:xfrm>
            <a:off x="9128096" y="3023118"/>
            <a:ext cx="2885371" cy="162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0">
            <a:schemeClr val="accent6"/>
          </a:lnRef>
          <a:fillRef idx="3">
            <a:schemeClr val="accent6"/>
          </a:fillRef>
          <a:effectRef idx="3">
            <a:schemeClr val="accent6"/>
          </a:effectRef>
          <a:fontRef idx="minor">
            <a:schemeClr val="lt1"/>
          </a:fontRef>
        </p:style>
      </p:pic>
      <p:pic>
        <p:nvPicPr>
          <p:cNvPr id="8" name="Picture 7">
            <a:extLst>
              <a:ext uri="{FF2B5EF4-FFF2-40B4-BE49-F238E27FC236}">
                <a16:creationId xmlns:a16="http://schemas.microsoft.com/office/drawing/2014/main" id="{EC7E5D67-A90F-DEC7-4BB2-113792D6997B}"/>
              </a:ext>
            </a:extLst>
          </p:cNvPr>
          <p:cNvPicPr>
            <a:picLocks noChangeAspect="1"/>
          </p:cNvPicPr>
          <p:nvPr/>
        </p:nvPicPr>
        <p:blipFill>
          <a:blip r:embed="rId3"/>
          <a:stretch>
            <a:fillRect/>
          </a:stretch>
        </p:blipFill>
        <p:spPr>
          <a:xfrm>
            <a:off x="2592925" y="1715290"/>
            <a:ext cx="6448136" cy="38625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495650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092" y="96634"/>
            <a:ext cx="8911687" cy="1280890"/>
          </a:xfrm>
        </p:spPr>
        <p:txBody>
          <a:bodyPr/>
          <a:lstStyle/>
          <a:p>
            <a:r>
              <a:rPr lang="en-US" dirty="0"/>
              <a:t>Prior Year Audit Lessons Learned</a:t>
            </a:r>
          </a:p>
        </p:txBody>
      </p:sp>
      <p:sp>
        <p:nvSpPr>
          <p:cNvPr id="3" name="Content Placeholder 2"/>
          <p:cNvSpPr>
            <a:spLocks noGrp="1"/>
          </p:cNvSpPr>
          <p:nvPr>
            <p:ph idx="1"/>
          </p:nvPr>
        </p:nvSpPr>
        <p:spPr>
          <a:xfrm>
            <a:off x="1477615" y="724517"/>
            <a:ext cx="8502407" cy="5924273"/>
          </a:xfrm>
        </p:spPr>
        <p:txBody>
          <a:bodyPr>
            <a:normAutofit fontScale="77500" lnSpcReduction="20000"/>
          </a:bodyPr>
          <a:lstStyle/>
          <a:p>
            <a:r>
              <a:rPr lang="en-US" dirty="0"/>
              <a:t>Departmental Audit Liaisons</a:t>
            </a:r>
          </a:p>
          <a:p>
            <a:pPr lvl="1"/>
            <a:r>
              <a:rPr lang="en-US" dirty="0"/>
              <a:t>Provide name of 1 or 2 department lead who will act as departmental audit liaisons for purposes of providing supporting documents and answering auditors’ follow up questions, </a:t>
            </a:r>
            <a:r>
              <a:rPr lang="en-US" b="1" u="sng" dirty="0"/>
              <a:t>if supports in INFORMS are not substantial</a:t>
            </a:r>
          </a:p>
          <a:p>
            <a:pPr marL="457200" lvl="1" indent="0">
              <a:buNone/>
            </a:pPr>
            <a:endParaRPr lang="en-US" dirty="0"/>
          </a:p>
          <a:p>
            <a:r>
              <a:rPr lang="en-US" dirty="0"/>
              <a:t>Timing of Audit Deliverables</a:t>
            </a:r>
          </a:p>
          <a:p>
            <a:pPr lvl="1"/>
            <a:r>
              <a:rPr lang="en-US" dirty="0"/>
              <a:t>If Department Audit Liaisons are reached out by the external auditors, please provide supporting documentation </a:t>
            </a:r>
            <a:r>
              <a:rPr lang="en-US" b="1" u="sng" dirty="0"/>
              <a:t>in a timely manner </a:t>
            </a:r>
            <a:r>
              <a:rPr lang="en-US" dirty="0"/>
              <a:t>in order to avoid auditors’ follow up emails</a:t>
            </a:r>
          </a:p>
          <a:p>
            <a:pPr lvl="1"/>
            <a:r>
              <a:rPr lang="en-US" dirty="0"/>
              <a:t>RSM Collaborate will end in December 2022</a:t>
            </a:r>
          </a:p>
          <a:p>
            <a:pPr lvl="1"/>
            <a:r>
              <a:rPr lang="en-US" dirty="0" err="1"/>
              <a:t>Suralink</a:t>
            </a:r>
            <a:r>
              <a:rPr lang="en-US" dirty="0"/>
              <a:t> will </a:t>
            </a:r>
            <a:r>
              <a:rPr lang="en-US" u="sng" dirty="0"/>
              <a:t>replace</a:t>
            </a:r>
            <a:r>
              <a:rPr lang="en-US" dirty="0"/>
              <a:t> RSM Collaborate and start in January 2023</a:t>
            </a:r>
          </a:p>
          <a:p>
            <a:pPr marL="457200" lvl="1" indent="0">
              <a:buNone/>
            </a:pPr>
            <a:endParaRPr lang="en-US" dirty="0"/>
          </a:p>
          <a:p>
            <a:r>
              <a:rPr lang="en-US" dirty="0"/>
              <a:t>Review of Audit Supporting Documentation</a:t>
            </a:r>
          </a:p>
          <a:p>
            <a:pPr lvl="1"/>
            <a:r>
              <a:rPr lang="en-US" dirty="0"/>
              <a:t>Review of departmental supporting documents (e.g. </a:t>
            </a:r>
            <a:r>
              <a:rPr lang="en-US" b="1" dirty="0"/>
              <a:t>journal entries;</a:t>
            </a:r>
            <a:r>
              <a:rPr lang="en-US" dirty="0"/>
              <a:t> </a:t>
            </a:r>
            <a:r>
              <a:rPr lang="en-US" b="1" dirty="0"/>
              <a:t>purchase orders; invoices</a:t>
            </a:r>
            <a:r>
              <a:rPr lang="en-US" dirty="0"/>
              <a:t>; </a:t>
            </a:r>
            <a:r>
              <a:rPr lang="en-US" b="1" dirty="0"/>
              <a:t>proof of payments (ACH/direct deposit, copy of check, lockbox transaction detail); bank statements; grant award documents; adopted budget ordinance; resolution/ordinance</a:t>
            </a:r>
            <a:r>
              <a:rPr lang="en-US" dirty="0"/>
              <a:t>) should be performed prior to being uploaded</a:t>
            </a:r>
          </a:p>
          <a:p>
            <a:pPr lvl="1"/>
            <a:r>
              <a:rPr lang="en-US" b="1" dirty="0"/>
              <a:t>**</a:t>
            </a:r>
            <a:r>
              <a:rPr lang="en-US" b="1" u="sng" dirty="0"/>
              <a:t>IMPORTANT</a:t>
            </a:r>
            <a:r>
              <a:rPr lang="en-US" b="1" dirty="0"/>
              <a:t>** </a:t>
            </a:r>
            <a:r>
              <a:rPr lang="en-US" dirty="0"/>
              <a:t>- Redact all </a:t>
            </a:r>
            <a:r>
              <a:rPr lang="en-US" u="sng" dirty="0"/>
              <a:t>personal</a:t>
            </a:r>
            <a:r>
              <a:rPr lang="en-US" dirty="0"/>
              <a:t> and/or </a:t>
            </a:r>
            <a:r>
              <a:rPr lang="en-US" u="sng" dirty="0"/>
              <a:t>sensitive</a:t>
            </a:r>
            <a:r>
              <a:rPr lang="en-US" dirty="0"/>
              <a:t> information (e.g. </a:t>
            </a:r>
            <a:r>
              <a:rPr lang="en-US" b="1" dirty="0"/>
              <a:t>SSN, Credit Card Numbers, Health Information, Bank Account Numbers, Other Types of Protected Personal Information</a:t>
            </a:r>
            <a:r>
              <a:rPr lang="en-US" dirty="0"/>
              <a:t>)</a:t>
            </a:r>
          </a:p>
          <a:p>
            <a:endParaRPr lang="en-US" dirty="0"/>
          </a:p>
          <a:p>
            <a:r>
              <a:rPr lang="en-US" dirty="0"/>
              <a:t>Submittal of Supporting Documentation</a:t>
            </a:r>
          </a:p>
          <a:p>
            <a:pPr lvl="1"/>
            <a:r>
              <a:rPr lang="en-US" dirty="0"/>
              <a:t>Ideally, supporting documentation should be attached in INFORMS for each journal entry posted</a:t>
            </a:r>
          </a:p>
          <a:p>
            <a:pPr lvl="1"/>
            <a:r>
              <a:rPr lang="en-US" dirty="0"/>
              <a:t>However, </a:t>
            </a:r>
            <a:r>
              <a:rPr lang="en-US" b="1" u="sng" dirty="0"/>
              <a:t>if supports are not sufficient</a:t>
            </a:r>
            <a:r>
              <a:rPr lang="en-US" dirty="0"/>
              <a:t>, please upload supporting documents directly to the auditors’ website </a:t>
            </a:r>
            <a:r>
              <a:rPr lang="en-US" b="1" u="sng" dirty="0"/>
              <a:t>upon receiving request </a:t>
            </a:r>
            <a:r>
              <a:rPr lang="en-US" dirty="0"/>
              <a:t>from auditors and avoid emailing supports</a:t>
            </a:r>
          </a:p>
          <a:p>
            <a:pPr lvl="1"/>
            <a:r>
              <a:rPr lang="en-US" dirty="0"/>
              <a:t>Auditors’ website will change for final fieldwork, more information will be provided when available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7" name="Picture 6"/>
          <p:cNvPicPr>
            <a:picLocks noChangeAspect="1"/>
          </p:cNvPicPr>
          <p:nvPr/>
        </p:nvPicPr>
        <p:blipFill>
          <a:blip r:embed="rId2"/>
          <a:stretch>
            <a:fillRect/>
          </a:stretch>
        </p:blipFill>
        <p:spPr>
          <a:xfrm>
            <a:off x="9867962" y="98807"/>
            <a:ext cx="2233292" cy="1486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44241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892" y="329899"/>
            <a:ext cx="10050161" cy="1280890"/>
          </a:xfrm>
        </p:spPr>
        <p:txBody>
          <a:bodyPr/>
          <a:lstStyle/>
          <a:p>
            <a:r>
              <a:rPr lang="en-US" dirty="0"/>
              <a:t>Prior Year Audit Lessons Learned (continued)</a:t>
            </a:r>
          </a:p>
        </p:txBody>
      </p:sp>
      <p:sp>
        <p:nvSpPr>
          <p:cNvPr id="3" name="Content Placeholder 2"/>
          <p:cNvSpPr>
            <a:spLocks noGrp="1"/>
          </p:cNvSpPr>
          <p:nvPr>
            <p:ph idx="1"/>
          </p:nvPr>
        </p:nvSpPr>
        <p:spPr>
          <a:xfrm>
            <a:off x="1935892" y="970344"/>
            <a:ext cx="8915400" cy="3777622"/>
          </a:xfrm>
        </p:spPr>
        <p:txBody>
          <a:bodyPr>
            <a:normAutofit lnSpcReduction="10000"/>
          </a:bodyPr>
          <a:lstStyle/>
          <a:p>
            <a:r>
              <a:rPr lang="en-US" dirty="0"/>
              <a:t>Accounts Receivable (AR)</a:t>
            </a:r>
          </a:p>
          <a:p>
            <a:pPr lvl="1"/>
            <a:r>
              <a:rPr lang="en-US" dirty="0"/>
              <a:t>GASB 65 requirement - Revenues related to AR’s not expected to be collected within our ‘period of availability’ must be reversed and recorded as Unavailable Revenue. </a:t>
            </a:r>
          </a:p>
          <a:p>
            <a:pPr lvl="1"/>
            <a:r>
              <a:rPr lang="en-US" dirty="0"/>
              <a:t>The County’s period of availability is 90 days for non-grant related AR and 1 year for grant related AR</a:t>
            </a:r>
          </a:p>
          <a:p>
            <a:pPr lvl="1"/>
            <a:r>
              <a:rPr lang="en-US" dirty="0"/>
              <a:t>Improvements noted - prior year audit finding was dropped, but we must continue to monitor to prevent future findings </a:t>
            </a:r>
          </a:p>
          <a:p>
            <a:pPr lvl="1"/>
            <a:r>
              <a:rPr lang="en-US" dirty="0"/>
              <a:t>Adjustments should be made annually as part of the </a:t>
            </a:r>
            <a:r>
              <a:rPr lang="en-US" u="sng" dirty="0"/>
              <a:t>year-end close process</a:t>
            </a:r>
          </a:p>
          <a:p>
            <a:pPr lvl="1"/>
            <a:r>
              <a:rPr lang="en-US" dirty="0"/>
              <a:t>Departments must analyze and record unavailable revenue for revenue accounts that they </a:t>
            </a:r>
            <a:r>
              <a:rPr lang="en-US" u="sng" dirty="0"/>
              <a:t>do not expect</a:t>
            </a:r>
            <a:r>
              <a:rPr lang="en-US" dirty="0"/>
              <a:t> to collect within the County’s availability period of 90 days (e.g. by December 31</a:t>
            </a:r>
            <a:r>
              <a:rPr lang="en-US" baseline="30000" dirty="0"/>
              <a:t>st</a:t>
            </a:r>
            <a:r>
              <a:rPr lang="en-US" dirty="0"/>
              <a:t>) and 1 year for expenditure driven (reimbursement) grants and intergovernmental revenues.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5" name="Picture 4"/>
          <p:cNvPicPr>
            <a:picLocks noChangeAspect="1"/>
          </p:cNvPicPr>
          <p:nvPr/>
        </p:nvPicPr>
        <p:blipFill>
          <a:blip r:embed="rId2"/>
          <a:stretch>
            <a:fillRect/>
          </a:stretch>
        </p:blipFill>
        <p:spPr>
          <a:xfrm>
            <a:off x="8943384" y="4341341"/>
            <a:ext cx="2875605" cy="1857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30487847"/>
      </p:ext>
    </p:extLst>
  </p:cSld>
  <p:clrMapOvr>
    <a:masterClrMapping/>
  </p:clrMapOvr>
  <p:transition spd="med">
    <p:pull dir="d"/>
  </p:transition>
</p:sld>
</file>

<file path=ppt/theme/theme1.xml><?xml version="1.0" encoding="utf-8"?>
<a:theme xmlns:a="http://schemas.openxmlformats.org/drawingml/2006/main" name="Wisp">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C9786B8C75E549919BE9B6ED8FFE44" ma:contentTypeVersion="4" ma:contentTypeDescription="Create a new document." ma:contentTypeScope="" ma:versionID="d146deb7a5ed7663a04733f7005b6d66">
  <xsd:schema xmlns:xsd="http://www.w3.org/2001/XMLSchema" xmlns:xs="http://www.w3.org/2001/XMLSchema" xmlns:p="http://schemas.microsoft.com/office/2006/metadata/properties" xmlns:ns2="a33837e2-9f37-41ba-aa80-80b40e541c47" xmlns:ns3="a10388d5-a73f-4782-bd07-8ed23d8c1b47" targetNamespace="http://schemas.microsoft.com/office/2006/metadata/properties" ma:root="true" ma:fieldsID="4e03c6aaa1e0407b498527533e4dbc89" ns2:_="" ns3:_="">
    <xsd:import namespace="a33837e2-9f37-41ba-aa80-80b40e541c47"/>
    <xsd:import namespace="a10388d5-a73f-4782-bd07-8ed23d8c1b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3837e2-9f37-41ba-aa80-80b40e541c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0388d5-a73f-4782-bd07-8ed23d8c1b4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5BE028-72F6-4D4D-8641-F07B13533316}"/>
</file>

<file path=customXml/itemProps2.xml><?xml version="1.0" encoding="utf-8"?>
<ds:datastoreItem xmlns:ds="http://schemas.openxmlformats.org/officeDocument/2006/customXml" ds:itemID="{8CDDBB83-77C1-4099-A0AA-289882E745E2}">
  <ds:schemaRefs>
    <ds:schemaRef ds:uri="http://schemas.microsoft.com/office/2006/documentManagement/types"/>
    <ds:schemaRef ds:uri="http://purl.org/dc/elements/1.1/"/>
    <ds:schemaRef ds:uri="http://purl.org/dc/dcmitype/"/>
    <ds:schemaRef ds:uri="http://purl.org/dc/terms/"/>
    <ds:schemaRef ds:uri="http://schemas.openxmlformats.org/package/2006/metadata/core-properties"/>
    <ds:schemaRef ds:uri="http://schemas.microsoft.com/office/2006/metadata/properties"/>
    <ds:schemaRef ds:uri="http://schemas.microsoft.com/office/infopath/2007/PartnerControls"/>
    <ds:schemaRef ds:uri="4873beb7-5857-4685-be1f-d57550cc96cc"/>
    <ds:schemaRef ds:uri="http://www.w3.org/XML/1998/namespace"/>
  </ds:schemaRefs>
</ds:datastoreItem>
</file>

<file path=customXml/itemProps3.xml><?xml version="1.0" encoding="utf-8"?>
<ds:datastoreItem xmlns:ds="http://schemas.openxmlformats.org/officeDocument/2006/customXml" ds:itemID="{7F3C0084-C153-447B-80DC-595F9EE37064}"/>
</file>

<file path=docProps/app.xml><?xml version="1.0" encoding="utf-8"?>
<Properties xmlns="http://schemas.openxmlformats.org/officeDocument/2006/extended-properties" xmlns:vt="http://schemas.openxmlformats.org/officeDocument/2006/docPropsVTypes">
  <Template>Wisp</Template>
  <TotalTime>6577</TotalTime>
  <Words>3787</Words>
  <Application>Microsoft Office PowerPoint</Application>
  <PresentationFormat>Widescreen</PresentationFormat>
  <Paragraphs>423</Paragraphs>
  <Slides>45</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Calibri</vt:lpstr>
      <vt:lpstr>Century Gothic</vt:lpstr>
      <vt:lpstr>Euphemia</vt:lpstr>
      <vt:lpstr>Plantagenet Cherokee</vt:lpstr>
      <vt:lpstr>Symbol</vt:lpstr>
      <vt:lpstr>Vivaldi</vt:lpstr>
      <vt:lpstr>Wingdings</vt:lpstr>
      <vt:lpstr>Wingdings 3</vt:lpstr>
      <vt:lpstr>Wisp</vt:lpstr>
      <vt:lpstr>Finance Department Year-End Presentation  FY 2022</vt:lpstr>
      <vt:lpstr>AGENDA</vt:lpstr>
      <vt:lpstr>Financial Reporting  </vt:lpstr>
      <vt:lpstr>PowerPoint Presentation</vt:lpstr>
      <vt:lpstr>Introduction/Opening Remarks</vt:lpstr>
      <vt:lpstr>Internal Control Review Project</vt:lpstr>
      <vt:lpstr>Prior Year Audit Results</vt:lpstr>
      <vt:lpstr>Prior Year Audit Lessons Learned</vt:lpstr>
      <vt:lpstr>Prior Year Audit Lessons Learned (continued)</vt:lpstr>
      <vt:lpstr>Management Representation Letters</vt:lpstr>
      <vt:lpstr>Past GASB Statements Implemented</vt:lpstr>
      <vt:lpstr>PowerPoint Presentation</vt:lpstr>
      <vt:lpstr>GASB Statement Implemented in FY 2021</vt:lpstr>
      <vt:lpstr> PRE and POST  GASB 84 Presentations                                                        </vt:lpstr>
      <vt:lpstr>GASB 84 Fund Changes Examples</vt:lpstr>
      <vt:lpstr>GASB Statement Implementation for FY 2022  GASB 87, Leases</vt:lpstr>
      <vt:lpstr>Fund Folders</vt:lpstr>
      <vt:lpstr>Fund Folders, continued</vt:lpstr>
      <vt:lpstr>Storage Tanks</vt:lpstr>
      <vt:lpstr>General Accounting</vt:lpstr>
      <vt:lpstr>PowerPoint Presentation</vt:lpstr>
      <vt:lpstr>INFORMS Operational Changes-Reminder</vt:lpstr>
      <vt:lpstr>Important Dates (Deadlines and Cut-Offs)</vt:lpstr>
      <vt:lpstr>Important Dates (Billing and Reports)</vt:lpstr>
      <vt:lpstr>Reports and Queries </vt:lpstr>
      <vt:lpstr>Start of System Entries (Post Closing Entries)</vt:lpstr>
      <vt:lpstr> Accounts Payable Accruals</vt:lpstr>
      <vt:lpstr>Accounts Receivable (A/R) (non-grant related)</vt:lpstr>
      <vt:lpstr>Bank Reconciliations</vt:lpstr>
      <vt:lpstr>Bank Reconciliations (cont.)</vt:lpstr>
      <vt:lpstr> Petty Cash (Administrative Order No. 3-6)</vt:lpstr>
      <vt:lpstr>End of Year Package</vt:lpstr>
      <vt:lpstr>Single Audit and FEMA</vt:lpstr>
      <vt:lpstr>Single Audit</vt:lpstr>
      <vt:lpstr>Single Audit (continued)</vt:lpstr>
      <vt:lpstr>Single Audit- Continued</vt:lpstr>
      <vt:lpstr>HURRICANE IRMA- FEMA PA</vt:lpstr>
      <vt:lpstr>HURRICANE IRMA- FEMA PA</vt:lpstr>
      <vt:lpstr>COVID 19 - CRF</vt:lpstr>
      <vt:lpstr>COVID 19 – FEMA PA</vt:lpstr>
      <vt:lpstr>Fixed Assets - Reminders</vt:lpstr>
      <vt:lpstr>Fixed Assets - Reminders </vt:lpstr>
      <vt:lpstr>Capital Assets - Reminders</vt:lpstr>
      <vt:lpstr>Business Solutions Update</vt:lpstr>
      <vt:lpstr>CONCLUSION</vt:lpstr>
    </vt:vector>
  </TitlesOfParts>
  <Company>Miami-Dade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Finance Department  Year-End Presentation  FY 2020</dc:title>
  <dc:creator>Herrera, Eric (FIN)</dc:creator>
  <cp:lastModifiedBy>Hernandez, Maria T. (FIN)</cp:lastModifiedBy>
  <cp:revision>367</cp:revision>
  <cp:lastPrinted>2022-09-16T12:02:28Z</cp:lastPrinted>
  <dcterms:created xsi:type="dcterms:W3CDTF">2020-08-15T16:32:44Z</dcterms:created>
  <dcterms:modified xsi:type="dcterms:W3CDTF">2022-09-16T13:46:41Z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0x010100D6C9786B8C75E549919BE9B6ED8FFE44</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