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 id="2147483718" r:id="rId5"/>
    <p:sldMasterId id="2147483742" r:id="rId6"/>
  </p:sldMasterIdLst>
  <p:notesMasterIdLst>
    <p:notesMasterId r:id="rId41"/>
  </p:notesMasterIdLst>
  <p:handoutMasterIdLst>
    <p:handoutMasterId r:id="rId42"/>
  </p:handoutMasterIdLst>
  <p:sldIdLst>
    <p:sldId id="298" r:id="rId7"/>
    <p:sldId id="656" r:id="rId8"/>
    <p:sldId id="749" r:id="rId9"/>
    <p:sldId id="908" r:id="rId10"/>
    <p:sldId id="921" r:id="rId11"/>
    <p:sldId id="914" r:id="rId12"/>
    <p:sldId id="931" r:id="rId13"/>
    <p:sldId id="932" r:id="rId14"/>
    <p:sldId id="936" r:id="rId15"/>
    <p:sldId id="937" r:id="rId16"/>
    <p:sldId id="661" r:id="rId17"/>
    <p:sldId id="663" r:id="rId18"/>
    <p:sldId id="917" r:id="rId19"/>
    <p:sldId id="916" r:id="rId20"/>
    <p:sldId id="896" r:id="rId21"/>
    <p:sldId id="682" r:id="rId22"/>
    <p:sldId id="853" r:id="rId23"/>
    <p:sldId id="890" r:id="rId24"/>
    <p:sldId id="771" r:id="rId25"/>
    <p:sldId id="920" r:id="rId26"/>
    <p:sldId id="857" r:id="rId27"/>
    <p:sldId id="860" r:id="rId28"/>
    <p:sldId id="859" r:id="rId29"/>
    <p:sldId id="858" r:id="rId30"/>
    <p:sldId id="925" r:id="rId31"/>
    <p:sldId id="694" r:id="rId32"/>
    <p:sldId id="922" r:id="rId33"/>
    <p:sldId id="934" r:id="rId34"/>
    <p:sldId id="923" r:id="rId35"/>
    <p:sldId id="880" r:id="rId36"/>
    <p:sldId id="881" r:id="rId37"/>
    <p:sldId id="882" r:id="rId38"/>
    <p:sldId id="935" r:id="rId39"/>
    <p:sldId id="296" r:id="rId40"/>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E6EC"/>
    <a:srgbClr val="66FFFF"/>
    <a:srgbClr val="FF6600"/>
    <a:srgbClr val="FF66FF"/>
    <a:srgbClr val="000099"/>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ECFE1-55E5-4386-873E-4B0DF17CCC09}" v="65" dt="2023-09-07T12:43:18.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on, Erica (FIN)" userId="992f1832-1996-467a-926e-d6a2ddf615c1" providerId="ADAL" clId="{B41ECFE1-55E5-4386-873E-4B0DF17CCC09}"/>
    <pc:docChg chg="modSld">
      <pc:chgData name="Olson, Erica (FIN)" userId="992f1832-1996-467a-926e-d6a2ddf615c1" providerId="ADAL" clId="{B41ECFE1-55E5-4386-873E-4B0DF17CCC09}" dt="2023-09-13T02:38:48.315" v="0" actId="6549"/>
      <pc:docMkLst>
        <pc:docMk/>
      </pc:docMkLst>
      <pc:sldChg chg="modNotesTx">
        <pc:chgData name="Olson, Erica (FIN)" userId="992f1832-1996-467a-926e-d6a2ddf615c1" providerId="ADAL" clId="{B41ECFE1-55E5-4386-873E-4B0DF17CCC09}" dt="2023-09-13T02:38:48.315" v="0" actId="6549"/>
        <pc:sldMkLst>
          <pc:docMk/>
          <pc:sldMk cId="4284671202" sldId="6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sz="quarter" idx="1"/>
          </p:nvPr>
        </p:nvSpPr>
        <p:spPr bwMode="auto">
          <a:xfrm>
            <a:off x="5267119"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ChangeArrowheads="1"/>
          </p:cNvSpPr>
          <p:nvPr>
            <p:ph type="ftr" sz="quarter" idx="2"/>
          </p:nvPr>
        </p:nvSpPr>
        <p:spPr bwMode="auto">
          <a:xfrm>
            <a:off x="1"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09" name="Rectangle 5"/>
          <p:cNvSpPr>
            <a:spLocks noGrp="1" noChangeArrowheads="1"/>
          </p:cNvSpPr>
          <p:nvPr>
            <p:ph type="sldNum" sz="quarter" idx="3"/>
          </p:nvPr>
        </p:nvSpPr>
        <p:spPr bwMode="auto">
          <a:xfrm>
            <a:off x="5267119"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BAEB75B-9D2B-432B-964D-6C505968F245}" type="slidenum">
              <a:rPr lang="en-US"/>
              <a:pPr>
                <a:defRPr/>
              </a:pPr>
              <a:t>‹#›</a:t>
            </a:fld>
            <a:endParaRPr lang="en-US"/>
          </a:p>
        </p:txBody>
      </p:sp>
    </p:spTree>
    <p:extLst>
      <p:ext uri="{BB962C8B-B14F-4D97-AF65-F5344CB8AC3E}">
        <p14:creationId xmlns:p14="http://schemas.microsoft.com/office/powerpoint/2010/main" val="304123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idx="1"/>
          </p:nvPr>
        </p:nvSpPr>
        <p:spPr bwMode="auto">
          <a:xfrm>
            <a:off x="5267119" y="1"/>
            <a:ext cx="4029282" cy="3506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1239943" y="3330482"/>
            <a:ext cx="6816518" cy="3154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1"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3" name="Rectangle 7"/>
          <p:cNvSpPr>
            <a:spLocks noGrp="1" noChangeArrowheads="1"/>
          </p:cNvSpPr>
          <p:nvPr>
            <p:ph type="sldNum" sz="quarter" idx="5"/>
          </p:nvPr>
        </p:nvSpPr>
        <p:spPr bwMode="auto">
          <a:xfrm>
            <a:off x="5267119" y="6659760"/>
            <a:ext cx="4029282" cy="3506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3DF52CB-7E12-471D-954F-6352FE76FDC4}" type="slidenum">
              <a:rPr lang="en-US"/>
              <a:pPr>
                <a:defRPr/>
              </a:pPr>
              <a:t>‹#›</a:t>
            </a:fld>
            <a:endParaRPr lang="en-US"/>
          </a:p>
        </p:txBody>
      </p:sp>
    </p:spTree>
    <p:extLst>
      <p:ext uri="{BB962C8B-B14F-4D97-AF65-F5344CB8AC3E}">
        <p14:creationId xmlns:p14="http://schemas.microsoft.com/office/powerpoint/2010/main" val="2041128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3DF52CB-7E12-471D-954F-6352FE76FDC4}" type="slidenum">
              <a:rPr lang="en-US" smtClean="0"/>
              <a:pPr>
                <a:defRPr/>
              </a:pPr>
              <a:t>1</a:t>
            </a:fld>
            <a:endParaRPr lang="en-US"/>
          </a:p>
        </p:txBody>
      </p:sp>
    </p:spTree>
    <p:extLst>
      <p:ext uri="{BB962C8B-B14F-4D97-AF65-F5344CB8AC3E}">
        <p14:creationId xmlns:p14="http://schemas.microsoft.com/office/powerpoint/2010/main" val="416427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DF52CB-7E12-471D-954F-6352FE76FD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805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DF52CB-7E12-471D-954F-6352FE76FD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8852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ADBE8F-AA7D-4B2D-B5AC-BB7EFDFEA5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7095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DF52CB-7E12-471D-954F-6352FE76FD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952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DFBA3C-1D98-43E4-A273-A4C5664494F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7762" name="Rectangle 2"/>
          <p:cNvSpPr>
            <a:spLocks noGrp="1" noRot="1" noChangeAspect="1" noChangeArrowheads="1" noTextEdit="1"/>
          </p:cNvSpPr>
          <p:nvPr>
            <p:ph type="sldImg"/>
          </p:nvPr>
        </p:nvSpPr>
        <p:spPr>
          <a:solidFill>
            <a:srgbClr val="FFFFFF"/>
          </a:solidFill>
          <a:ln/>
        </p:spPr>
      </p:sp>
      <p:sp>
        <p:nvSpPr>
          <p:cNvPr id="1177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95143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196B76-061B-468A-902D-E04345123444}"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2488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38F3F-78F1-4DF5-83D4-921AAE87D1FD}"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9175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1C5A0-3D6E-4633-BBFC-FC341FAEAB41}"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34991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AC82816-3075-4BEE-8040-EC4D334C6754}"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24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A073A0D-F16B-438F-B9B7-71FB5D34DA19}"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a:ln w="3175" cmpd="sng">
                  <a:noFill/>
                </a:ln>
                <a:solidFill>
                  <a:schemeClr val="accent1"/>
                </a:solidFill>
                <a:effectLst/>
                <a:latin typeface="Arial"/>
              </a:rPr>
              <a:t>”</a:t>
            </a:r>
          </a:p>
        </p:txBody>
      </p:sp>
    </p:spTree>
    <p:extLst>
      <p:ext uri="{BB962C8B-B14F-4D97-AF65-F5344CB8AC3E}">
        <p14:creationId xmlns:p14="http://schemas.microsoft.com/office/powerpoint/2010/main" val="217868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334D9D8-A576-41FA-BF41-45FE8EFB5CCB}"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858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78D94-C6AC-4D78-828D-BE88ECB39867}"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0116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C3FC6-450D-4E64-B374-058866C36B3E}"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3366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804025"/>
          </a:xfrm>
          <a:solidFill>
            <a:schemeClr val="bg1">
              <a:lumMod val="85000"/>
            </a:schemeClr>
          </a:solidFill>
        </p:spPr>
        <p:txBody>
          <a:bodyPr tIns="1728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Tree>
    <p:extLst>
      <p:ext uri="{BB962C8B-B14F-4D97-AF65-F5344CB8AC3E}">
        <p14:creationId xmlns:p14="http://schemas.microsoft.com/office/powerpoint/2010/main" val="3882242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a:t>
            </a:r>
            <a:br>
              <a:rPr lang="en-US" noProof="0"/>
            </a:br>
            <a:r>
              <a:rPr lang="en-US" noProof="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5" y="2204792"/>
            <a:ext cx="4467225" cy="1944000"/>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5" y="4148861"/>
            <a:ext cx="4467225" cy="1100565"/>
          </a:xfrm>
          <a:solidFill>
            <a:schemeClr val="tx1">
              <a:alpha val="80000"/>
            </a:schemeClr>
          </a:solidFill>
        </p:spPr>
        <p:txBody>
          <a:bodyPr lIns="180000" tIns="180000" rIns="252000" bIns="18000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013905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er Slide 2">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59"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a:t>
            </a:r>
            <a:br>
              <a:rPr lang="en-US" noProof="0"/>
            </a:br>
            <a:r>
              <a:rPr lang="en-US" noProof="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1"/>
            <a:ext cx="4467225" cy="1100565"/>
          </a:xfrm>
          <a:solidFill>
            <a:schemeClr val="tx1">
              <a:alpha val="80000"/>
            </a:schemeClr>
          </a:solidFill>
        </p:spPr>
        <p:txBody>
          <a:bodyPr lIns="252000" tIns="180000" rIns="180000" bIns="18000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58539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50C942-DB1C-4C6A-9F83-FEA716503035}"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87341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a:lstStyle>
            <a:lvl1pPr algn="r">
              <a:defRPr sz="4500" b="1" spc="-225">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7011441"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Tree>
    <p:extLst>
      <p:ext uri="{BB962C8B-B14F-4D97-AF65-F5344CB8AC3E}">
        <p14:creationId xmlns:p14="http://schemas.microsoft.com/office/powerpoint/2010/main" val="93024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5" y="1869796"/>
            <a:ext cx="4981425" cy="1124345"/>
          </a:xfrm>
          <a:solidFill>
            <a:schemeClr val="bg1">
              <a:lumMod val="95000"/>
            </a:schemeClr>
          </a:solidFill>
        </p:spPr>
        <p:txBody>
          <a:bodyPr lIns="180000" tIns="180000" rIns="180000" bIns="180000"/>
          <a:lstStyle>
            <a:lvl1pPr algn="l">
              <a:defRPr sz="4500" b="1" spc="-225">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42"/>
            <a:ext cx="4981220" cy="590155"/>
          </a:xfrm>
          <a:solidFill>
            <a:schemeClr val="tx1">
              <a:alpha val="80000"/>
            </a:schemeClr>
          </a:solidFill>
        </p:spPr>
        <p:txBody>
          <a:bodyPr lIns="180000" tIns="180000" rIns="180000" bIns="18000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716000" y="3763649"/>
            <a:ext cx="4104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7331869"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Tree>
    <p:extLst>
      <p:ext uri="{BB962C8B-B14F-4D97-AF65-F5344CB8AC3E}">
        <p14:creationId xmlns:p14="http://schemas.microsoft.com/office/powerpoint/2010/main" val="3173514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2307689"/>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815038"/>
            <a:ext cx="4104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2308215"/>
            <a:ext cx="4104000" cy="358775"/>
          </a:xfrm>
        </p:spPr>
        <p:txBody>
          <a:bodyPr/>
          <a:lstStyle>
            <a:lvl1pPr marL="0" indent="0">
              <a:buNone/>
              <a:defRPr sz="18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812214"/>
            <a:ext cx="4104085"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323851" y="2100317"/>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4724916" y="2100317"/>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Tree>
    <p:extLst>
      <p:ext uri="{BB962C8B-B14F-4D97-AF65-F5344CB8AC3E}">
        <p14:creationId xmlns:p14="http://schemas.microsoft.com/office/powerpoint/2010/main" val="331918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1"/>
            <a:ext cx="4248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50658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077" cy="6804025"/>
          </a:xfrm>
          <a:solidFill>
            <a:schemeClr val="bg1">
              <a:lumMod val="85000"/>
            </a:schemeClr>
          </a:solidFill>
        </p:spPr>
        <p:txBody>
          <a:bodyPr tIns="0"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0" y="3957705"/>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0" y="4306722"/>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0" y="4655739"/>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0" y="5004756"/>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4187655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en-US" noProof="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913379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511250"/>
            <a:ext cx="4104085"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467758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77"/>
            <a:ext cx="2700338"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264834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endParaRPr lang="en-US" noProof="0"/>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646789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Tree>
    <p:extLst>
      <p:ext uri="{BB962C8B-B14F-4D97-AF65-F5344CB8AC3E}">
        <p14:creationId xmlns:p14="http://schemas.microsoft.com/office/powerpoint/2010/main" val="370134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D4BA21-6974-4BA1-988C-6BC049CABB96}"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40891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4467225"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00025" lvl="0" indent="-200025"/>
            <a:r>
              <a:rPr lang="en-US" noProof="0"/>
              <a:t>Click to edit Master text styles</a:t>
            </a:r>
          </a:p>
        </p:txBody>
      </p:sp>
    </p:spTree>
    <p:extLst>
      <p:ext uri="{BB962C8B-B14F-4D97-AF65-F5344CB8AC3E}">
        <p14:creationId xmlns:p14="http://schemas.microsoft.com/office/powerpoint/2010/main" val="4262501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008000"/>
            <a:ext cx="8496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en-US" noProof="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817565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33914" y="1007251"/>
            <a:ext cx="4095086"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324000" y="1007251"/>
            <a:ext cx="4086086"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24247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016231"/>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4724916" y="1016231"/>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323851" y="1224129"/>
            <a:ext cx="408608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4734064" y="1224129"/>
            <a:ext cx="408593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4724914" y="1955731"/>
            <a:ext cx="4085936"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323850" y="1943031"/>
            <a:ext cx="4085936"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43733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91612" y="432001"/>
            <a:ext cx="5228388" cy="542905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Tree>
    <p:extLst>
      <p:ext uri="{BB962C8B-B14F-4D97-AF65-F5344CB8AC3E}">
        <p14:creationId xmlns:p14="http://schemas.microsoft.com/office/powerpoint/2010/main" val="1155352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591612" y="432001"/>
            <a:ext cx="5228388" cy="54290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spTree>
    <p:extLst>
      <p:ext uri="{BB962C8B-B14F-4D97-AF65-F5344CB8AC3E}">
        <p14:creationId xmlns:p14="http://schemas.microsoft.com/office/powerpoint/2010/main" val="4226883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endParaRPr lang="en-US" noProof="0"/>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915341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331936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77" y="2033589"/>
            <a:ext cx="6647447" cy="2790825"/>
          </a:xfrm>
        </p:spPr>
        <p:txBody>
          <a:bodyPr anchor="ctr"/>
          <a:lstStyle>
            <a:lvl1pPr marL="0" indent="0" algn="ctr">
              <a:buNone/>
              <a:defRPr sz="4500"/>
            </a:lvl1pPr>
            <a:lvl2pPr marL="200025" indent="0">
              <a:buNone/>
              <a:defRPr/>
            </a:lvl2pPr>
          </a:lstStyle>
          <a:p>
            <a:pPr lvl="0"/>
            <a:r>
              <a:rPr lang="en-US" noProof="0"/>
              <a:t>Click to edit Master text styles</a:t>
            </a:r>
          </a:p>
        </p:txBody>
      </p:sp>
    </p:spTree>
    <p:extLst>
      <p:ext uri="{BB962C8B-B14F-4D97-AF65-F5344CB8AC3E}">
        <p14:creationId xmlns:p14="http://schemas.microsoft.com/office/powerpoint/2010/main" val="3328860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21142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536E06-6CBE-4B65-AF2A-BEC7FF3AEDC4}"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66290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804025"/>
          </a:xfrm>
          <a:solidFill>
            <a:schemeClr val="bg1">
              <a:lumMod val="85000"/>
            </a:schemeClr>
          </a:solidFill>
        </p:spPr>
        <p:txBody>
          <a:bodyPr tIns="1728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Tree>
    <p:extLst>
      <p:ext uri="{BB962C8B-B14F-4D97-AF65-F5344CB8AC3E}">
        <p14:creationId xmlns:p14="http://schemas.microsoft.com/office/powerpoint/2010/main" val="4155510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a:t>
            </a:r>
            <a:br>
              <a:rPr lang="en-US" noProof="0"/>
            </a:br>
            <a:r>
              <a:rPr lang="en-US" noProof="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5" y="2204792"/>
            <a:ext cx="4467225" cy="1944000"/>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5" y="4148861"/>
            <a:ext cx="4467225" cy="1100565"/>
          </a:xfrm>
          <a:solidFill>
            <a:schemeClr val="tx1">
              <a:alpha val="80000"/>
            </a:schemeClr>
          </a:solidFill>
        </p:spPr>
        <p:txBody>
          <a:bodyPr lIns="180000" tIns="180000" rIns="252000" bIns="18000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500609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59"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a:t>
            </a:r>
            <a:br>
              <a:rPr lang="en-US" noProof="0"/>
            </a:br>
            <a:r>
              <a:rPr lang="en-US" noProof="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1"/>
            <a:ext cx="4467225" cy="1100565"/>
          </a:xfrm>
          <a:solidFill>
            <a:schemeClr val="tx1">
              <a:alpha val="80000"/>
            </a:schemeClr>
          </a:solidFill>
        </p:spPr>
        <p:txBody>
          <a:bodyPr lIns="252000" tIns="180000" rIns="180000" bIns="18000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4254282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a:lstStyle>
            <a:lvl1pPr algn="r">
              <a:defRPr sz="4500" b="1" spc="-225">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7011441"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Tree>
    <p:extLst>
      <p:ext uri="{BB962C8B-B14F-4D97-AF65-F5344CB8AC3E}">
        <p14:creationId xmlns:p14="http://schemas.microsoft.com/office/powerpoint/2010/main" val="126526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5" y="1869796"/>
            <a:ext cx="4981425" cy="1124345"/>
          </a:xfrm>
          <a:solidFill>
            <a:schemeClr val="bg1">
              <a:lumMod val="95000"/>
            </a:schemeClr>
          </a:solidFill>
        </p:spPr>
        <p:txBody>
          <a:bodyPr lIns="180000" tIns="180000" rIns="180000" bIns="180000"/>
          <a:lstStyle>
            <a:lvl1pPr algn="l">
              <a:defRPr sz="4500" b="1" spc="-225">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42"/>
            <a:ext cx="4981220" cy="590155"/>
          </a:xfrm>
          <a:solidFill>
            <a:schemeClr val="tx1">
              <a:alpha val="80000"/>
            </a:schemeClr>
          </a:solidFill>
        </p:spPr>
        <p:txBody>
          <a:bodyPr lIns="180000" tIns="180000" rIns="180000" bIns="18000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716000" y="3763649"/>
            <a:ext cx="4104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7331869"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Tree>
    <p:extLst>
      <p:ext uri="{BB962C8B-B14F-4D97-AF65-F5344CB8AC3E}">
        <p14:creationId xmlns:p14="http://schemas.microsoft.com/office/powerpoint/2010/main" val="72153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2307689"/>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815038"/>
            <a:ext cx="4104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2308215"/>
            <a:ext cx="4104000" cy="358775"/>
          </a:xfrm>
        </p:spPr>
        <p:txBody>
          <a:bodyPr/>
          <a:lstStyle>
            <a:lvl1pPr marL="0" indent="0">
              <a:buNone/>
              <a:defRPr sz="18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812214"/>
            <a:ext cx="4104085"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323851" y="2100317"/>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4724916" y="2100317"/>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Tree>
    <p:extLst>
      <p:ext uri="{BB962C8B-B14F-4D97-AF65-F5344CB8AC3E}">
        <p14:creationId xmlns:p14="http://schemas.microsoft.com/office/powerpoint/2010/main" val="2403100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1"/>
            <a:ext cx="4248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9409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077" cy="6804025"/>
          </a:xfrm>
          <a:solidFill>
            <a:schemeClr val="bg1">
              <a:lumMod val="85000"/>
            </a:schemeClr>
          </a:solidFill>
        </p:spPr>
        <p:txBody>
          <a:bodyPr tIns="0"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0" y="3957705"/>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0" y="4306722"/>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0" y="4655739"/>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0" y="5004756"/>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122965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en-US" noProof="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393745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511250"/>
            <a:ext cx="4104085"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85753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3B57F2-F7EC-433E-B3A4-084CBD37C470}" type="datetime1">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388509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77"/>
            <a:ext cx="2700338"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06536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endParaRPr lang="en-US" noProof="0"/>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4013224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Tree>
    <p:extLst>
      <p:ext uri="{BB962C8B-B14F-4D97-AF65-F5344CB8AC3E}">
        <p14:creationId xmlns:p14="http://schemas.microsoft.com/office/powerpoint/2010/main" val="3741651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4467225"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00025" lvl="0" indent="-200025"/>
            <a:r>
              <a:rPr lang="en-US" noProof="0"/>
              <a:t>Click to edit Master text styles</a:t>
            </a:r>
          </a:p>
        </p:txBody>
      </p:sp>
    </p:spTree>
    <p:extLst>
      <p:ext uri="{BB962C8B-B14F-4D97-AF65-F5344CB8AC3E}">
        <p14:creationId xmlns:p14="http://schemas.microsoft.com/office/powerpoint/2010/main" val="2277033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008000"/>
            <a:ext cx="8496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endParaRPr lang="en-US" noProof="0"/>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5493610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33914" y="1007251"/>
            <a:ext cx="4095086"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324000" y="1007251"/>
            <a:ext cx="4086086"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45326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016231"/>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4724916" y="1016231"/>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323851" y="1224129"/>
            <a:ext cx="408608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4734064" y="1224129"/>
            <a:ext cx="408593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4724914" y="1955731"/>
            <a:ext cx="4085936"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323850" y="1943031"/>
            <a:ext cx="4085936"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695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91612" y="432001"/>
            <a:ext cx="5228388" cy="542905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Tree>
    <p:extLst>
      <p:ext uri="{BB962C8B-B14F-4D97-AF65-F5344CB8AC3E}">
        <p14:creationId xmlns:p14="http://schemas.microsoft.com/office/powerpoint/2010/main" val="21111211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noProof="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591612" y="432001"/>
            <a:ext cx="5228388" cy="54290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spTree>
    <p:extLst>
      <p:ext uri="{BB962C8B-B14F-4D97-AF65-F5344CB8AC3E}">
        <p14:creationId xmlns:p14="http://schemas.microsoft.com/office/powerpoint/2010/main" val="3275838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endParaRPr lang="en-US" noProof="0"/>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9292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131826-3518-4CBA-A203-6FB1AB281023}" type="datetime1">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14816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526932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77" y="2033589"/>
            <a:ext cx="6647447" cy="2790825"/>
          </a:xfrm>
        </p:spPr>
        <p:txBody>
          <a:bodyPr anchor="ctr"/>
          <a:lstStyle>
            <a:lvl1pPr marL="0" indent="0" algn="ctr">
              <a:buNone/>
              <a:defRPr sz="4500"/>
            </a:lvl1pPr>
            <a:lvl2pPr marL="200025" indent="0">
              <a:buNone/>
              <a:defRPr/>
            </a:lvl2pPr>
          </a:lstStyle>
          <a:p>
            <a:pPr lvl="0"/>
            <a:r>
              <a:rPr lang="en-US" noProof="0"/>
              <a:t>Click to edit Master text styles</a:t>
            </a:r>
          </a:p>
        </p:txBody>
      </p:sp>
    </p:spTree>
    <p:extLst>
      <p:ext uri="{BB962C8B-B14F-4D97-AF65-F5344CB8AC3E}">
        <p14:creationId xmlns:p14="http://schemas.microsoft.com/office/powerpoint/2010/main" val="3519488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noProof="0"/>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3852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56F82-05C4-4578-9AA3-F90383B535DD}" type="datetime1">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0795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05A68A-B20B-4E79-AD28-93F57BD3C73D}"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3953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53C97F8-91D4-46CA-9E35-B9AB70364763}"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506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heme" Target="../theme/theme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3">
                <a:lumMod val="5000"/>
                <a:lumOff val="95000"/>
              </a:schemeClr>
            </a:gs>
            <a:gs pos="74000">
              <a:srgbClr val="66FFFF">
                <a:lumMod val="75000"/>
                <a:lumOff val="25000"/>
              </a:srgbClr>
            </a:gs>
            <a:gs pos="83000">
              <a:srgbClr val="70E6EC"/>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0416" y="-30"/>
            <a:ext cx="1767506"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3716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6C64E38D-C3FB-4467-BA9C-15C865528498}" type="datetime1">
              <a:rPr lang="en-US" smtClean="0"/>
              <a:t>9/12/2023</a:t>
            </a:fld>
            <a:endParaRPr lang="en-US"/>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49672310"/>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7335076"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endParaRPr lang="en-US" noProof="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US" noProof="0" smtClean="0"/>
              <a:pPr/>
              <a:t>‹#›</a:t>
            </a:fld>
            <a:endParaRPr lang="en-US" noProof="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7682325" y="6467029"/>
            <a:ext cx="790425" cy="291785"/>
          </a:xfrm>
          <a:prstGeom prst="rect">
            <a:avLst/>
          </a:prstGeom>
          <a:noFill/>
        </p:spPr>
        <p:txBody>
          <a:bodyPr wrap="square" tIns="81000" bIns="0" rtlCol="0" anchor="ctr">
            <a:spAutoFit/>
          </a:bodyPr>
          <a:lstStyle/>
          <a:p>
            <a:pPr algn="r">
              <a:lnSpc>
                <a:spcPts val="750"/>
              </a:lnSpc>
            </a:pPr>
            <a:r>
              <a:rPr lang="en-US" sz="1875" b="1" i="0" spc="-75" baseline="0" noProof="0">
                <a:solidFill>
                  <a:schemeClr val="accent1"/>
                </a:solidFill>
                <a:latin typeface="+mj-lt"/>
              </a:rPr>
              <a:t>TREY</a:t>
            </a:r>
            <a:r>
              <a:rPr lang="en-US" sz="1200" b="1" i="0" spc="-75" baseline="0" noProof="0">
                <a:solidFill>
                  <a:schemeClr val="accent1"/>
                </a:solidFill>
                <a:latin typeface="+mj-lt"/>
              </a:rPr>
              <a:t> </a:t>
            </a:r>
            <a:br>
              <a:rPr lang="en-US" sz="1200" b="1" i="0" spc="-75" baseline="0" noProof="0">
                <a:solidFill>
                  <a:schemeClr val="accent1"/>
                </a:solidFill>
                <a:latin typeface="+mj-lt"/>
              </a:rPr>
            </a:br>
            <a:r>
              <a:rPr lang="en-US" sz="900" b="0" i="0" spc="105" baseline="0" noProof="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310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hf hdr="0" ftr="0" dt="0"/>
  <p:txStyles>
    <p:title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7335076"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endParaRPr lang="en-US" noProof="0"/>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US" noProof="0" smtClean="0"/>
              <a:pPr/>
              <a:t>‹#›</a:t>
            </a:fld>
            <a:endParaRPr lang="en-US" noProof="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7682325" y="6467029"/>
            <a:ext cx="790425" cy="291785"/>
          </a:xfrm>
          <a:prstGeom prst="rect">
            <a:avLst/>
          </a:prstGeom>
          <a:noFill/>
        </p:spPr>
        <p:txBody>
          <a:bodyPr wrap="square" tIns="81000" bIns="0" rtlCol="0" anchor="ctr">
            <a:spAutoFit/>
          </a:bodyPr>
          <a:lstStyle/>
          <a:p>
            <a:pPr algn="r">
              <a:lnSpc>
                <a:spcPts val="750"/>
              </a:lnSpc>
            </a:pPr>
            <a:r>
              <a:rPr lang="en-US" sz="1875" b="1" i="0" spc="-75" baseline="0" noProof="0">
                <a:solidFill>
                  <a:schemeClr val="accent1"/>
                </a:solidFill>
                <a:latin typeface="+mj-lt"/>
              </a:rPr>
              <a:t>TREY</a:t>
            </a:r>
            <a:r>
              <a:rPr lang="en-US" sz="1200" b="1" i="0" spc="-75" baseline="0" noProof="0">
                <a:solidFill>
                  <a:schemeClr val="accent1"/>
                </a:solidFill>
                <a:latin typeface="+mj-lt"/>
              </a:rPr>
              <a:t> </a:t>
            </a:r>
            <a:br>
              <a:rPr lang="en-US" sz="1200" b="1" i="0" spc="-75" baseline="0" noProof="0">
                <a:solidFill>
                  <a:schemeClr val="accent1"/>
                </a:solidFill>
                <a:latin typeface="+mj-lt"/>
              </a:rPr>
            </a:br>
            <a:r>
              <a:rPr lang="en-US" sz="900" b="0" i="0" spc="105" baseline="0" noProof="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14534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Lst>
  <p:hf hdr="0" ftr="0" dt="0"/>
  <p:txStyles>
    <p:title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intra.miamidade.gov/finance/forms.as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miamidade.gov/global/humanresources/training/informs.page"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miamidade.gov/global/humanresources/training/materials-rollout-2.page" TargetMode="External"/><Relationship Id="rId2" Type="http://schemas.openxmlformats.org/officeDocument/2006/relationships/hyperlink" Target="https://secure.miamidade.gov/employee/informs/business-process-workshop-rollout-2.page" TargetMode="External"/><Relationship Id="rId1" Type="http://schemas.openxmlformats.org/officeDocument/2006/relationships/slideLayout" Target="../slideLayouts/slideLayout7.xml"/><Relationship Id="rId4" Type="http://schemas.openxmlformats.org/officeDocument/2006/relationships/hyperlink" Target="http://intra.miamidade.gov/managementandbudget/procedures.as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iamidade.gov/global/humanresources/training/materials-rollout-2.page" TargetMode="External"/><Relationship Id="rId2" Type="http://schemas.openxmlformats.org/officeDocument/2006/relationships/hyperlink" Target="https://secure.miamidade.gov/employee/informs/business-process-workshop-rollout-2.page" TargetMode="External"/><Relationship Id="rId1" Type="http://schemas.openxmlformats.org/officeDocument/2006/relationships/slideLayout" Target="../slideLayouts/slideLayout7.xml"/><Relationship Id="rId5" Type="http://schemas.openxmlformats.org/officeDocument/2006/relationships/hyperlink" Target="mailto:finpcardapplications@miamidade.gov" TargetMode="External"/><Relationship Id="rId4" Type="http://schemas.openxmlformats.org/officeDocument/2006/relationships/hyperlink" Target="mailto:fin-pcadmin@miamidade.gov"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iamidade.gov/technology/library/informs/security-form-solely-p-card-roles.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intra.miamidade.gov/finance/purchasing-card.asp"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miamidade.gov/global/humanresources/training/informs.pag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000">
              <a:schemeClr val="accent3">
                <a:lumMod val="5000"/>
                <a:lumOff val="95000"/>
              </a:schemeClr>
            </a:gs>
            <a:gs pos="74000">
              <a:srgbClr val="66FFFF">
                <a:lumMod val="75000"/>
                <a:lumOff val="25000"/>
              </a:srgbClr>
            </a:gs>
            <a:gs pos="83000">
              <a:srgbClr val="70E6EC"/>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 b="7"/>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sz="3000"/>
              <a:t>Finance Department  Year-End  Presentation</a:t>
            </a:r>
            <a:br>
              <a:rPr lang="en-US" sz="3000"/>
            </a:br>
            <a:r>
              <a:rPr lang="en-US" sz="3000"/>
              <a:t>FY 2023</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p:txBody>
          <a:bodyPr/>
          <a:lstStyle/>
          <a:p>
            <a:pPr algn="l"/>
            <a:r>
              <a:rPr lang="en-US"/>
              <a:t>Accounts Payable                                                     September 7, 2023</a:t>
            </a:r>
          </a:p>
        </p:txBody>
      </p:sp>
      <p:sp>
        <p:nvSpPr>
          <p:cNvPr id="2" name="TextBox 1">
            <a:extLst>
              <a:ext uri="{FF2B5EF4-FFF2-40B4-BE49-F238E27FC236}">
                <a16:creationId xmlns:a16="http://schemas.microsoft.com/office/drawing/2014/main" id="{2F9691DD-82E5-6D8A-FCE8-F9CA48021C37}"/>
              </a:ext>
            </a:extLst>
          </p:cNvPr>
          <p:cNvSpPr txBox="1"/>
          <p:nvPr/>
        </p:nvSpPr>
        <p:spPr>
          <a:xfrm>
            <a:off x="7510509" y="4192239"/>
            <a:ext cx="1504765" cy="1546577"/>
          </a:xfrm>
          <a:prstGeom prst="rect">
            <a:avLst/>
          </a:prstGeom>
          <a:noFill/>
        </p:spPr>
        <p:txBody>
          <a:bodyPr wrap="square" rtlCol="0">
            <a:spAutoFit/>
          </a:bodyPr>
          <a:lstStyle/>
          <a:p>
            <a:pPr defTabSz="685800" fontAlgn="auto">
              <a:spcBef>
                <a:spcPts val="0"/>
              </a:spcBef>
              <a:spcAft>
                <a:spcPts val="0"/>
              </a:spcAft>
            </a:pPr>
            <a:r>
              <a:rPr lang="en-US" sz="1050" b="1" i="1">
                <a:solidFill>
                  <a:srgbClr val="25C6E3">
                    <a:lumMod val="75000"/>
                  </a:srgbClr>
                </a:solidFill>
                <a:latin typeface="Candara"/>
              </a:rPr>
              <a:t>Disclaimer</a:t>
            </a:r>
            <a:r>
              <a:rPr lang="en-US" sz="1050">
                <a:solidFill>
                  <a:srgbClr val="E80554">
                    <a:lumMod val="75000"/>
                  </a:srgbClr>
                </a:solidFill>
                <a:latin typeface="Candara"/>
              </a:rPr>
              <a:t>:</a:t>
            </a:r>
            <a:r>
              <a:rPr lang="en-US" sz="1050">
                <a:solidFill>
                  <a:prstClr val="black"/>
                </a:solidFill>
                <a:latin typeface="Candara"/>
              </a:rPr>
              <a:t> Please note that the audio and other information sent during the webinar will  </a:t>
            </a:r>
            <a:r>
              <a:rPr lang="en-US" sz="1050" b="1" u="sng">
                <a:solidFill>
                  <a:prstClr val="black"/>
                </a:solidFill>
                <a:latin typeface="Candara"/>
              </a:rPr>
              <a:t>not</a:t>
            </a:r>
            <a:r>
              <a:rPr lang="en-US" sz="1050">
                <a:solidFill>
                  <a:prstClr val="black"/>
                </a:solidFill>
                <a:latin typeface="Candara"/>
              </a:rPr>
              <a:t> be recorded. Please refrain yourself from hitting the record button if you are a participant.</a:t>
            </a: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2614"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8559AF-0FB8-49FE-AD51-99AFC54660B6}" type="slidenum">
              <a:rPr kumimoji="0" lang="en-US" sz="1900" b="0" i="0" u="none" strike="noStrike" kern="1200" cap="none" spc="0" normalizeH="0" baseline="0" noProof="0">
                <a:ln>
                  <a:noFill/>
                </a:ln>
                <a:solidFill>
                  <a:prstClr val="black"/>
                </a:solidFill>
                <a:effectLst/>
                <a:uLnTx/>
                <a:uFillTx/>
                <a:latin typeface="Century Gothic" panose="020B0502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9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Title 1"/>
          <p:cNvSpPr>
            <a:spLocks noGrp="1"/>
          </p:cNvSpPr>
          <p:nvPr>
            <p:ph type="ctrTitle" idx="4294967295"/>
          </p:nvPr>
        </p:nvSpPr>
        <p:spPr>
          <a:xfrm>
            <a:off x="0" y="313261"/>
            <a:ext cx="7772400" cy="1830388"/>
          </a:xfrm>
        </p:spPr>
        <p:txBody>
          <a:bodyPr>
            <a:normAutofit/>
          </a:bodyPr>
          <a:lstStyle/>
          <a:p>
            <a:r>
              <a:rPr lang="en-US" sz="3000">
                <a:solidFill>
                  <a:schemeClr val="bg1"/>
                </a:solidFill>
              </a:rPr>
              <a:t>Accounts Payable Section </a:t>
            </a:r>
          </a:p>
        </p:txBody>
      </p:sp>
      <p:pic>
        <p:nvPicPr>
          <p:cNvPr id="1026" name="Picture 2" descr="The Ultimate Guide to Accounts Payable • MHC">
            <a:extLst>
              <a:ext uri="{FF2B5EF4-FFF2-40B4-BE49-F238E27FC236}">
                <a16:creationId xmlns:a16="http://schemas.microsoft.com/office/drawing/2014/main" id="{E569ABE1-F7EE-90C9-C3BE-1DC57658A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668" y="1430215"/>
            <a:ext cx="4799320" cy="155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4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xfrm>
            <a:off x="8559175" y="6523037"/>
            <a:ext cx="584825" cy="365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5FAE6B-39B7-4222-A260-9C3E74838C62}"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lang="en-US" sz="1900">
              <a:solidFill>
                <a:schemeClr val="bg1"/>
              </a:solidFill>
              <a:latin typeface="+mn-lt"/>
            </a:endParaRPr>
          </a:p>
        </p:txBody>
      </p:sp>
      <p:sp>
        <p:nvSpPr>
          <p:cNvPr id="21508" name="Rectangle 3"/>
          <p:cNvSpPr>
            <a:spLocks noGrp="1" noChangeArrowheads="1"/>
          </p:cNvSpPr>
          <p:nvPr>
            <p:ph idx="4294967295"/>
          </p:nvPr>
        </p:nvSpPr>
        <p:spPr>
          <a:xfrm>
            <a:off x="131886" y="1450731"/>
            <a:ext cx="8896624" cy="4867640"/>
          </a:xfrm>
        </p:spPr>
        <p:txBody>
          <a:bodyPr>
            <a:normAutofit/>
          </a:bodyPr>
          <a:lstStyle/>
          <a:p>
            <a:pPr marL="137160" indent="0" algn="ctr">
              <a:buNone/>
            </a:pPr>
            <a:r>
              <a:rPr lang="en-US" sz="2400">
                <a:solidFill>
                  <a:schemeClr val="bg1"/>
                </a:solidFill>
              </a:rPr>
              <a:t>2024 Forms are due Monday, September  25, 2023 </a:t>
            </a:r>
          </a:p>
          <a:p>
            <a:pPr marL="137160" indent="0">
              <a:buNone/>
            </a:pPr>
            <a:endParaRPr lang="en-US" sz="2400">
              <a:solidFill>
                <a:schemeClr val="bg1"/>
              </a:solidFill>
            </a:endParaRPr>
          </a:p>
          <a:p>
            <a:pPr marL="137160" indent="0" algn="ctr">
              <a:buNone/>
            </a:pPr>
            <a:r>
              <a:rPr lang="en-US" sz="1900">
                <a:solidFill>
                  <a:schemeClr val="bg1"/>
                </a:solidFill>
              </a:rPr>
              <a:t>Forms are located at: </a:t>
            </a:r>
            <a:r>
              <a:rPr lang="en-US" sz="1900">
                <a:solidFill>
                  <a:schemeClr val="bg1"/>
                </a:solidFill>
                <a:hlinkClick r:id="rId3">
                  <a:extLst>
                    <a:ext uri="{A12FA001-AC4F-418D-AE19-62706E023703}">
                      <ahyp:hlinkClr xmlns:ahyp="http://schemas.microsoft.com/office/drawing/2018/hyperlinkcolor" val="tx"/>
                    </a:ext>
                  </a:extLst>
                </a:hlinkClick>
              </a:rPr>
              <a:t>http://intra.miamidade.gov/finance/forms.asp</a:t>
            </a:r>
            <a:r>
              <a:rPr lang="en-US" sz="1900">
                <a:solidFill>
                  <a:schemeClr val="bg1"/>
                </a:solidFill>
              </a:rPr>
              <a:t> </a:t>
            </a:r>
          </a:p>
          <a:p>
            <a:pPr marL="484632" indent="0">
              <a:buNone/>
            </a:pPr>
            <a:r>
              <a:rPr lang="en-US" sz="2400">
                <a:solidFill>
                  <a:schemeClr val="bg1"/>
                </a:solidFill>
              </a:rPr>
              <a:t> </a:t>
            </a:r>
          </a:p>
          <a:p>
            <a:pPr marL="736092" indent="-342900">
              <a:spcBef>
                <a:spcPts val="324"/>
              </a:spcBef>
              <a:buClrTx/>
              <a:buFont typeface="Courier New" panose="02070309020205020404" pitchFamily="49" charset="0"/>
              <a:buChar char="o"/>
            </a:pPr>
            <a:r>
              <a:rPr lang="en-US" sz="1900">
                <a:solidFill>
                  <a:schemeClr val="bg1"/>
                </a:solidFill>
              </a:rPr>
              <a:t>Accounts Payable Wire Transfer Authorized Signatures Form</a:t>
            </a:r>
          </a:p>
          <a:p>
            <a:pPr marL="736092" indent="-342900">
              <a:spcBef>
                <a:spcPts val="324"/>
              </a:spcBef>
              <a:buClrTx/>
              <a:buFont typeface="Courier New" panose="02070309020205020404" pitchFamily="49" charset="0"/>
              <a:buChar char="o"/>
            </a:pPr>
            <a:r>
              <a:rPr lang="en-US" sz="1900">
                <a:solidFill>
                  <a:schemeClr val="bg1"/>
                </a:solidFill>
              </a:rPr>
              <a:t>Travel Authorized Signatures Form </a:t>
            </a:r>
          </a:p>
          <a:p>
            <a:pPr marL="736092" indent="-342900">
              <a:spcBef>
                <a:spcPts val="324"/>
              </a:spcBef>
              <a:buClrTx/>
              <a:buFont typeface="Courier New" panose="02070309020205020404" pitchFamily="49" charset="0"/>
              <a:buChar char="o"/>
            </a:pPr>
            <a:r>
              <a:rPr lang="en-US" sz="1900">
                <a:solidFill>
                  <a:schemeClr val="bg1"/>
                </a:solidFill>
              </a:rPr>
              <a:t>Accounts Payable Liaisons Form</a:t>
            </a:r>
          </a:p>
          <a:p>
            <a:pPr marL="736092" indent="-342900">
              <a:spcBef>
                <a:spcPts val="324"/>
              </a:spcBef>
              <a:buClrTx/>
              <a:buFont typeface="Courier New" panose="02070309020205020404" pitchFamily="49" charset="0"/>
              <a:buChar char="o"/>
            </a:pPr>
            <a:r>
              <a:rPr lang="en-US" sz="1900">
                <a:solidFill>
                  <a:schemeClr val="bg1"/>
                </a:solidFill>
              </a:rPr>
              <a:t>Accounts Payable Purchasing and Travel Card Liaisons Form</a:t>
            </a:r>
          </a:p>
          <a:p>
            <a:pPr marL="736092" indent="-342900">
              <a:spcBef>
                <a:spcPts val="324"/>
              </a:spcBef>
              <a:buClrTx/>
              <a:buFont typeface="Courier New" panose="02070309020205020404" pitchFamily="49" charset="0"/>
              <a:buChar char="o"/>
            </a:pPr>
            <a:r>
              <a:rPr lang="en-US" sz="1900">
                <a:solidFill>
                  <a:schemeClr val="bg1"/>
                </a:solidFill>
              </a:rPr>
              <a:t>Accounts Payable Travel Liaisons Form</a:t>
            </a:r>
          </a:p>
          <a:p>
            <a:pPr marL="736092" indent="-342900">
              <a:spcBef>
                <a:spcPts val="324"/>
              </a:spcBef>
              <a:buClrTx/>
              <a:buFont typeface="Wingdings" panose="05000000000000000000" pitchFamily="2" charset="2"/>
              <a:buChar char="Ø"/>
            </a:pPr>
            <a:endParaRPr lang="en-US" sz="2200">
              <a:solidFill>
                <a:schemeClr val="bg1"/>
              </a:solidFill>
            </a:endParaRPr>
          </a:p>
          <a:p>
            <a:pPr marL="484632" indent="0">
              <a:buNone/>
            </a:pPr>
            <a:r>
              <a:rPr lang="en-US" sz="1300">
                <a:solidFill>
                  <a:schemeClr val="bg1"/>
                </a:solidFill>
              </a:rPr>
              <a:t>*All Individuals listed on Authorized Signature Forms must read through AP Procedure 606 prior to signing.</a:t>
            </a:r>
            <a:endParaRPr lang="en-US" sz="2200">
              <a:solidFill>
                <a:schemeClr val="bg1"/>
              </a:solidFill>
            </a:endParaRPr>
          </a:p>
          <a:p>
            <a:pPr marL="393192" lvl="1" indent="0" eaLnBrk="1" hangingPunct="1">
              <a:buNone/>
            </a:pPr>
            <a:endParaRPr lang="en-US" sz="2200"/>
          </a:p>
        </p:txBody>
      </p:sp>
      <p:sp>
        <p:nvSpPr>
          <p:cNvPr id="21507" name="Rectangle 2"/>
          <p:cNvSpPr>
            <a:spLocks noGrp="1" noChangeArrowheads="1"/>
          </p:cNvSpPr>
          <p:nvPr>
            <p:ph type="title" idx="4294967295"/>
          </p:nvPr>
        </p:nvSpPr>
        <p:spPr>
          <a:xfrm>
            <a:off x="0" y="152400"/>
            <a:ext cx="9144000" cy="1143000"/>
          </a:xfrm>
        </p:spPr>
        <p:txBody>
          <a:bodyPr>
            <a:normAutofit/>
          </a:bodyPr>
          <a:lstStyle/>
          <a:p>
            <a:pPr algn="ctr" eaLnBrk="1" hangingPunct="1"/>
            <a:r>
              <a:rPr lang="en-US" sz="3000">
                <a:solidFill>
                  <a:schemeClr val="bg1"/>
                </a:solidFill>
              </a:rPr>
              <a:t>Important Dates</a:t>
            </a:r>
          </a:p>
        </p:txBody>
      </p:sp>
    </p:spTree>
    <p:extLst>
      <p:ext uri="{BB962C8B-B14F-4D97-AF65-F5344CB8AC3E}">
        <p14:creationId xmlns:p14="http://schemas.microsoft.com/office/powerpoint/2010/main" val="428467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8D15E5-ADA6-417F-A5F2-E1E00464F9E5}"/>
              </a:ext>
            </a:extLst>
          </p:cNvPr>
          <p:cNvSpPr>
            <a:spLocks noGrp="1"/>
          </p:cNvSpPr>
          <p:nvPr>
            <p:ph idx="4294967295"/>
          </p:nvPr>
        </p:nvSpPr>
        <p:spPr>
          <a:xfrm>
            <a:off x="1" y="1090246"/>
            <a:ext cx="8862645" cy="5706208"/>
          </a:xfrm>
        </p:spPr>
        <p:txBody>
          <a:bodyPr>
            <a:normAutofit fontScale="77500" lnSpcReduction="20000"/>
          </a:bodyPr>
          <a:lstStyle/>
          <a:p>
            <a:pPr lvl="1">
              <a:buClrTx/>
              <a:buFont typeface="Courier New" panose="02070309020205020404" pitchFamily="49" charset="0"/>
              <a:buChar char="o"/>
            </a:pPr>
            <a:r>
              <a:rPr lang="en-US" sz="2200" b="1" dirty="0">
                <a:solidFill>
                  <a:schemeClr val="bg1"/>
                </a:solidFill>
              </a:rPr>
              <a:t>Monday, Sept 18th </a:t>
            </a:r>
            <a:r>
              <a:rPr lang="en-US" sz="2200" dirty="0">
                <a:solidFill>
                  <a:schemeClr val="bg1"/>
                </a:solidFill>
              </a:rPr>
              <a:t>– Stop Payments/Cancellations, Affidavits &amp; documentation need to be submitted to Special Services </a:t>
            </a:r>
          </a:p>
          <a:p>
            <a:pPr lvl="1">
              <a:buClrTx/>
              <a:buFont typeface="Courier New" panose="02070309020205020404" pitchFamily="49" charset="0"/>
              <a:buChar char="o"/>
            </a:pPr>
            <a:r>
              <a:rPr lang="en-US" sz="2200" b="1" dirty="0">
                <a:solidFill>
                  <a:schemeClr val="bg1"/>
                </a:solidFill>
              </a:rPr>
              <a:t>Friday, Sept 22</a:t>
            </a:r>
            <a:r>
              <a:rPr lang="en-US" sz="2200" b="1" baseline="30000" dirty="0">
                <a:solidFill>
                  <a:schemeClr val="bg1"/>
                </a:solidFill>
              </a:rPr>
              <a:t>nd</a:t>
            </a:r>
            <a:r>
              <a:rPr lang="en-US" sz="2200" b="1" dirty="0">
                <a:solidFill>
                  <a:schemeClr val="bg1"/>
                </a:solidFill>
              </a:rPr>
              <a:t> – </a:t>
            </a:r>
            <a:r>
              <a:rPr lang="en-US" sz="2200" dirty="0">
                <a:solidFill>
                  <a:schemeClr val="bg1"/>
                </a:solidFill>
              </a:rPr>
              <a:t>Last day for Departments to approve TERs for FY23</a:t>
            </a:r>
          </a:p>
          <a:p>
            <a:pPr lvl="1">
              <a:buClrTx/>
              <a:buFont typeface="Courier New" panose="02070309020205020404" pitchFamily="49" charset="0"/>
              <a:buChar char="o"/>
            </a:pPr>
            <a:r>
              <a:rPr lang="en-US" sz="2200" dirty="0">
                <a:solidFill>
                  <a:schemeClr val="bg1"/>
                </a:solidFill>
              </a:rPr>
              <a:t> </a:t>
            </a:r>
            <a:r>
              <a:rPr lang="en-US" sz="2200" b="1" dirty="0">
                <a:solidFill>
                  <a:schemeClr val="bg1"/>
                </a:solidFill>
              </a:rPr>
              <a:t>Friday, Sept 22</a:t>
            </a:r>
            <a:r>
              <a:rPr lang="en-US" sz="2200" b="1" baseline="30000" dirty="0">
                <a:solidFill>
                  <a:schemeClr val="bg1"/>
                </a:solidFill>
              </a:rPr>
              <a:t>nd</a:t>
            </a:r>
            <a:r>
              <a:rPr lang="en-US" sz="2200" b="1" dirty="0">
                <a:solidFill>
                  <a:schemeClr val="bg1"/>
                </a:solidFill>
              </a:rPr>
              <a:t>  </a:t>
            </a:r>
            <a:r>
              <a:rPr lang="en-US" sz="2200" dirty="0">
                <a:solidFill>
                  <a:schemeClr val="bg1"/>
                </a:solidFill>
              </a:rPr>
              <a:t>- Last day for Departments to “Verify” </a:t>
            </a:r>
            <a:r>
              <a:rPr lang="en-US" sz="2200" dirty="0" err="1">
                <a:solidFill>
                  <a:schemeClr val="bg1"/>
                </a:solidFill>
              </a:rPr>
              <a:t>p-card</a:t>
            </a:r>
            <a:r>
              <a:rPr lang="en-US" sz="2200" dirty="0">
                <a:solidFill>
                  <a:schemeClr val="bg1"/>
                </a:solidFill>
              </a:rPr>
              <a:t> transactions charged up to September 4th    </a:t>
            </a:r>
          </a:p>
          <a:p>
            <a:pPr lvl="1">
              <a:buClrTx/>
              <a:buFont typeface="Courier New" panose="02070309020205020404" pitchFamily="49" charset="0"/>
              <a:buChar char="o"/>
            </a:pPr>
            <a:r>
              <a:rPr lang="en-US" sz="2200" b="1" dirty="0">
                <a:solidFill>
                  <a:schemeClr val="bg1"/>
                </a:solidFill>
              </a:rPr>
              <a:t>Monday, September 25</a:t>
            </a:r>
            <a:r>
              <a:rPr lang="en-US" sz="2200" b="1" baseline="30000" dirty="0">
                <a:solidFill>
                  <a:schemeClr val="bg1"/>
                </a:solidFill>
              </a:rPr>
              <a:t>th </a:t>
            </a:r>
            <a:r>
              <a:rPr lang="en-US" sz="2200" baseline="30000" dirty="0">
                <a:solidFill>
                  <a:schemeClr val="bg1"/>
                </a:solidFill>
              </a:rPr>
              <a:t>- </a:t>
            </a:r>
            <a:r>
              <a:rPr lang="en-US" sz="2200" dirty="0">
                <a:solidFill>
                  <a:schemeClr val="bg1"/>
                </a:solidFill>
              </a:rPr>
              <a:t>Single Payment Vouchers including reissues need to be fully approved at department level                                </a:t>
            </a:r>
          </a:p>
          <a:p>
            <a:pPr lvl="1">
              <a:buClrTx/>
              <a:buFont typeface="Courier New" panose="02070309020205020404" pitchFamily="49" charset="0"/>
              <a:buChar char="o"/>
            </a:pPr>
            <a:r>
              <a:rPr lang="en-US" sz="2200" b="1" dirty="0">
                <a:solidFill>
                  <a:schemeClr val="bg1"/>
                </a:solidFill>
              </a:rPr>
              <a:t>Wednesday, Sept 27</a:t>
            </a:r>
            <a:r>
              <a:rPr lang="en-US" sz="2200" b="1" baseline="30000" dirty="0">
                <a:solidFill>
                  <a:schemeClr val="bg1"/>
                </a:solidFill>
              </a:rPr>
              <a:t>th</a:t>
            </a:r>
            <a:r>
              <a:rPr lang="en-US" sz="2200" b="1" dirty="0">
                <a:solidFill>
                  <a:schemeClr val="bg1"/>
                </a:solidFill>
              </a:rPr>
              <a:t> </a:t>
            </a:r>
            <a:r>
              <a:rPr lang="en-US" sz="2200" dirty="0">
                <a:solidFill>
                  <a:schemeClr val="bg1"/>
                </a:solidFill>
              </a:rPr>
              <a:t>– Last day to drop FY23 interface files. FY24 files can be submitted beginning Monday, Oct 9</a:t>
            </a:r>
            <a:r>
              <a:rPr lang="en-US" sz="2200" baseline="30000" dirty="0">
                <a:solidFill>
                  <a:schemeClr val="bg1"/>
                </a:solidFill>
              </a:rPr>
              <a:t>th</a:t>
            </a:r>
            <a:r>
              <a:rPr lang="en-US" sz="2200" dirty="0">
                <a:solidFill>
                  <a:schemeClr val="bg1"/>
                </a:solidFill>
              </a:rPr>
              <a:t> </a:t>
            </a:r>
          </a:p>
          <a:p>
            <a:pPr lvl="1">
              <a:buClrTx/>
              <a:buFont typeface="Courier New" panose="02070309020205020404" pitchFamily="49" charset="0"/>
              <a:buChar char="o"/>
            </a:pPr>
            <a:r>
              <a:rPr lang="en-US" sz="2200" b="1" dirty="0">
                <a:solidFill>
                  <a:schemeClr val="bg1"/>
                </a:solidFill>
              </a:rPr>
              <a:t>Friday, Sept 29</a:t>
            </a:r>
            <a:r>
              <a:rPr lang="en-US" sz="2200" b="1" baseline="30000" dirty="0">
                <a:solidFill>
                  <a:schemeClr val="bg1"/>
                </a:solidFill>
              </a:rPr>
              <a:t>th</a:t>
            </a:r>
            <a:r>
              <a:rPr lang="en-US" sz="2200" b="1" dirty="0">
                <a:solidFill>
                  <a:schemeClr val="bg1"/>
                </a:solidFill>
              </a:rPr>
              <a:t> </a:t>
            </a:r>
            <a:r>
              <a:rPr lang="en-US" sz="2200" dirty="0">
                <a:solidFill>
                  <a:schemeClr val="bg1"/>
                </a:solidFill>
              </a:rPr>
              <a:t>(Noon) – Cutoff for construction invoices to be received by FIN Construction group</a:t>
            </a:r>
          </a:p>
          <a:p>
            <a:pPr lvl="1">
              <a:buClrTx/>
              <a:buFont typeface="Courier New" panose="02070309020205020404" pitchFamily="49" charset="0"/>
              <a:buChar char="o"/>
            </a:pPr>
            <a:r>
              <a:rPr lang="en-US" sz="2200" b="1" dirty="0">
                <a:solidFill>
                  <a:schemeClr val="bg1"/>
                </a:solidFill>
              </a:rPr>
              <a:t>Monday, Oct  2</a:t>
            </a:r>
            <a:r>
              <a:rPr lang="en-US" sz="2200" b="1" baseline="30000" dirty="0">
                <a:solidFill>
                  <a:schemeClr val="bg1"/>
                </a:solidFill>
              </a:rPr>
              <a:t>nd</a:t>
            </a:r>
            <a:r>
              <a:rPr lang="en-US" sz="2200" b="1" dirty="0">
                <a:solidFill>
                  <a:schemeClr val="bg1"/>
                </a:solidFill>
              </a:rPr>
              <a:t> </a:t>
            </a:r>
            <a:r>
              <a:rPr lang="en-US" sz="2200" dirty="0">
                <a:solidFill>
                  <a:schemeClr val="bg1"/>
                </a:solidFill>
              </a:rPr>
              <a:t>(Noon) – Cutoff for scanning all FYE 2023 invoices</a:t>
            </a:r>
          </a:p>
          <a:p>
            <a:pPr lvl="1">
              <a:buClrTx/>
              <a:buFont typeface="Courier New" panose="02070309020205020404" pitchFamily="49" charset="0"/>
              <a:buChar char="o"/>
            </a:pPr>
            <a:r>
              <a:rPr lang="en-US" sz="2200" b="1" dirty="0">
                <a:solidFill>
                  <a:schemeClr val="bg1"/>
                </a:solidFill>
              </a:rPr>
              <a:t>Wednesday, Oct 4</a:t>
            </a:r>
            <a:r>
              <a:rPr lang="en-US" sz="2200" b="1" baseline="30000" dirty="0">
                <a:solidFill>
                  <a:schemeClr val="bg1"/>
                </a:solidFill>
              </a:rPr>
              <a:t>th</a:t>
            </a:r>
            <a:r>
              <a:rPr lang="en-US" sz="2200" b="1" dirty="0">
                <a:solidFill>
                  <a:schemeClr val="bg1"/>
                </a:solidFill>
              </a:rPr>
              <a:t> </a:t>
            </a:r>
            <a:r>
              <a:rPr lang="en-US" sz="2200" dirty="0">
                <a:solidFill>
                  <a:schemeClr val="bg1"/>
                </a:solidFill>
              </a:rPr>
              <a:t>(Noon) – Cutoff  for final approval of Payment Requests, PO invoices (including receipt creation), adjustment vouchers (credit memos) and wires/ACH Debits by Departments </a:t>
            </a:r>
          </a:p>
          <a:p>
            <a:pPr lvl="1">
              <a:buClrTx/>
              <a:buFont typeface="Courier New" panose="02070309020205020404" pitchFamily="49" charset="0"/>
              <a:buChar char="o"/>
            </a:pPr>
            <a:r>
              <a:rPr lang="en-US" sz="2200" b="1" dirty="0">
                <a:solidFill>
                  <a:schemeClr val="bg1"/>
                </a:solidFill>
              </a:rPr>
              <a:t>Saturday, Oct 7</a:t>
            </a:r>
            <a:r>
              <a:rPr lang="en-US" sz="2200" b="1" baseline="30000" dirty="0">
                <a:solidFill>
                  <a:schemeClr val="bg1"/>
                </a:solidFill>
              </a:rPr>
              <a:t>th</a:t>
            </a:r>
            <a:r>
              <a:rPr lang="en-US" sz="2200" b="1" dirty="0">
                <a:solidFill>
                  <a:schemeClr val="bg1"/>
                </a:solidFill>
              </a:rPr>
              <a:t> </a:t>
            </a:r>
            <a:r>
              <a:rPr lang="en-US" sz="2200" dirty="0">
                <a:solidFill>
                  <a:schemeClr val="bg1"/>
                </a:solidFill>
              </a:rPr>
              <a:t>– PO Rollover Process begins(INFORMS Team)</a:t>
            </a:r>
          </a:p>
          <a:p>
            <a:pPr lvl="1">
              <a:buClrTx/>
              <a:buFont typeface="Courier New" panose="02070309020205020404" pitchFamily="49" charset="0"/>
              <a:buChar char="o"/>
            </a:pPr>
            <a:r>
              <a:rPr lang="en-US" sz="2200" b="1" dirty="0">
                <a:solidFill>
                  <a:schemeClr val="bg1"/>
                </a:solidFill>
              </a:rPr>
              <a:t>Thursday, Oct 12</a:t>
            </a:r>
            <a:r>
              <a:rPr lang="en-US" sz="2200" b="1" baseline="30000" dirty="0">
                <a:solidFill>
                  <a:schemeClr val="bg1"/>
                </a:solidFill>
              </a:rPr>
              <a:t>th</a:t>
            </a:r>
            <a:r>
              <a:rPr lang="en-US" sz="2200" b="1" dirty="0">
                <a:solidFill>
                  <a:schemeClr val="bg1"/>
                </a:solidFill>
              </a:rPr>
              <a:t> </a:t>
            </a:r>
            <a:r>
              <a:rPr lang="en-US" sz="2200" dirty="0">
                <a:solidFill>
                  <a:schemeClr val="bg1"/>
                </a:solidFill>
              </a:rPr>
              <a:t>(Noon) – Cutoff to approve Journal Vouchers by Departments</a:t>
            </a:r>
          </a:p>
          <a:p>
            <a:pPr lvl="1">
              <a:buClrTx/>
              <a:buFont typeface="Courier New" panose="02070309020205020404" pitchFamily="49" charset="0"/>
              <a:buChar char="o"/>
            </a:pPr>
            <a:r>
              <a:rPr lang="en-US" sz="2200" b="1" dirty="0">
                <a:solidFill>
                  <a:schemeClr val="bg1"/>
                </a:solidFill>
              </a:rPr>
              <a:t>Thursday, Oct 12</a:t>
            </a:r>
            <a:r>
              <a:rPr lang="en-US" sz="2200" b="1" baseline="30000" dirty="0">
                <a:solidFill>
                  <a:schemeClr val="bg1"/>
                </a:solidFill>
              </a:rPr>
              <a:t>th  </a:t>
            </a:r>
            <a:r>
              <a:rPr lang="en-US" sz="2200" b="1" dirty="0">
                <a:solidFill>
                  <a:schemeClr val="bg1"/>
                </a:solidFill>
              </a:rPr>
              <a:t> </a:t>
            </a:r>
            <a:r>
              <a:rPr lang="en-US" sz="2200" dirty="0">
                <a:solidFill>
                  <a:schemeClr val="bg1"/>
                </a:solidFill>
              </a:rPr>
              <a:t>(9:00PM) – Cutoff for Accrual GL Journal Entries</a:t>
            </a:r>
          </a:p>
          <a:p>
            <a:pPr lvl="1">
              <a:buClrTx/>
              <a:buFont typeface="Courier New" panose="02070309020205020404" pitchFamily="49" charset="0"/>
              <a:buChar char="o"/>
            </a:pPr>
            <a:r>
              <a:rPr lang="en-US" sz="2200" b="1" dirty="0">
                <a:solidFill>
                  <a:schemeClr val="bg1"/>
                </a:solidFill>
              </a:rPr>
              <a:t>Thursday, Oct 20th  </a:t>
            </a:r>
            <a:r>
              <a:rPr lang="en-US" sz="2200" dirty="0">
                <a:solidFill>
                  <a:schemeClr val="bg1"/>
                </a:solidFill>
              </a:rPr>
              <a:t>– FY 23 Reports available for Self Service</a:t>
            </a:r>
          </a:p>
        </p:txBody>
      </p:sp>
      <p:sp>
        <p:nvSpPr>
          <p:cNvPr id="5" name="Title 4">
            <a:extLst>
              <a:ext uri="{FF2B5EF4-FFF2-40B4-BE49-F238E27FC236}">
                <a16:creationId xmlns:a16="http://schemas.microsoft.com/office/drawing/2014/main" id="{32A1C00E-51F4-40EE-A590-13C5769B8DA9}"/>
              </a:ext>
            </a:extLst>
          </p:cNvPr>
          <p:cNvSpPr>
            <a:spLocks noGrp="1"/>
          </p:cNvSpPr>
          <p:nvPr>
            <p:ph type="title" idx="4294967295"/>
          </p:nvPr>
        </p:nvSpPr>
        <p:spPr>
          <a:xfrm>
            <a:off x="0" y="152400"/>
            <a:ext cx="9144000" cy="1143000"/>
          </a:xfrm>
        </p:spPr>
        <p:txBody>
          <a:bodyPr>
            <a:normAutofit/>
          </a:bodyPr>
          <a:lstStyle/>
          <a:p>
            <a:pPr algn="ctr"/>
            <a:r>
              <a:rPr lang="en-US" sz="3000" dirty="0">
                <a:solidFill>
                  <a:schemeClr val="bg1"/>
                </a:solidFill>
              </a:rPr>
              <a:t>Important Dates</a:t>
            </a:r>
          </a:p>
        </p:txBody>
      </p:sp>
      <p:sp>
        <p:nvSpPr>
          <p:cNvPr id="3" name="Slide Number Placeholder 1">
            <a:extLst>
              <a:ext uri="{FF2B5EF4-FFF2-40B4-BE49-F238E27FC236}">
                <a16:creationId xmlns:a16="http://schemas.microsoft.com/office/drawing/2014/main" id="{5A7C6265-23FE-F8CD-59CA-EAB783AD5518}"/>
              </a:ext>
            </a:extLst>
          </p:cNvPr>
          <p:cNvSpPr txBox="1">
            <a:spLocks/>
          </p:cNvSpPr>
          <p:nvPr/>
        </p:nvSpPr>
        <p:spPr bwMode="gray">
          <a:xfrm>
            <a:off x="8559175" y="6492875"/>
            <a:ext cx="5848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500" kern="1200">
                <a:solidFill>
                  <a:srgbClr val="FEFFFF"/>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D57F1E4F-1CFF-5643-939E-217C01CDF565}" type="slidenum">
              <a:rPr lang="en-US" sz="1900" smtClean="0">
                <a:solidFill>
                  <a:schemeClr val="bg1"/>
                </a:solidFill>
                <a:latin typeface="+mn-lt"/>
              </a:rPr>
              <a:pPr>
                <a:defRPr/>
              </a:pPr>
              <a:t>12</a:t>
            </a:fld>
            <a:endParaRPr lang="en-US" sz="1900">
              <a:solidFill>
                <a:schemeClr val="bg1"/>
              </a:solidFill>
              <a:latin typeface="+mn-lt"/>
            </a:endParaRPr>
          </a:p>
        </p:txBody>
      </p:sp>
    </p:spTree>
    <p:extLst>
      <p:ext uri="{BB962C8B-B14F-4D97-AF65-F5344CB8AC3E}">
        <p14:creationId xmlns:p14="http://schemas.microsoft.com/office/powerpoint/2010/main" val="115450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95682-2B42-47AF-A72C-75BD469D3255}"/>
              </a:ext>
            </a:extLst>
          </p:cNvPr>
          <p:cNvSpPr>
            <a:spLocks noGrp="1"/>
          </p:cNvSpPr>
          <p:nvPr>
            <p:ph type="sldNum" sz="quarter" idx="12"/>
          </p:nvPr>
        </p:nvSpPr>
        <p:spPr>
          <a:xfrm>
            <a:off x="8559175" y="6513130"/>
            <a:ext cx="584825" cy="365125"/>
          </a:xfrm>
        </p:spPr>
        <p:txBody>
          <a:bodyPr/>
          <a:lstStyle/>
          <a:p>
            <a:pPr>
              <a:defRPr/>
            </a:pPr>
            <a:fld id="{492661EC-E0B5-4F40-B7D9-EFB197B3666C}" type="slidenum">
              <a:rPr lang="en-US" sz="1900">
                <a:solidFill>
                  <a:schemeClr val="bg1"/>
                </a:solidFill>
                <a:latin typeface="+mn-lt"/>
              </a:rPr>
              <a:pPr>
                <a:defRPr/>
              </a:pPr>
              <a:t>13</a:t>
            </a:fld>
            <a:endParaRPr lang="en-US" sz="1900">
              <a:solidFill>
                <a:schemeClr val="bg1"/>
              </a:solidFill>
              <a:latin typeface="+mn-lt"/>
            </a:endParaRPr>
          </a:p>
        </p:txBody>
      </p:sp>
      <p:sp>
        <p:nvSpPr>
          <p:cNvPr id="2" name="Content Placeholder 1">
            <a:extLst>
              <a:ext uri="{FF2B5EF4-FFF2-40B4-BE49-F238E27FC236}">
                <a16:creationId xmlns:a16="http://schemas.microsoft.com/office/drawing/2014/main" id="{F273B824-7437-4F6A-979A-69CD5F29E9B1}"/>
              </a:ext>
            </a:extLst>
          </p:cNvPr>
          <p:cNvSpPr>
            <a:spLocks noGrp="1"/>
          </p:cNvSpPr>
          <p:nvPr>
            <p:ph idx="4294967295"/>
          </p:nvPr>
        </p:nvSpPr>
        <p:spPr>
          <a:xfrm>
            <a:off x="263769" y="1169377"/>
            <a:ext cx="8657103" cy="5307623"/>
          </a:xfrm>
        </p:spPr>
        <p:txBody>
          <a:bodyPr>
            <a:normAutofit fontScale="92500" lnSpcReduction="20000"/>
          </a:bodyPr>
          <a:lstStyle/>
          <a:p>
            <a:pPr>
              <a:buClrTx/>
              <a:buFont typeface="Courier New" panose="02070309020205020404" pitchFamily="49" charset="0"/>
              <a:buChar char="o"/>
            </a:pPr>
            <a:r>
              <a:rPr lang="en-US" sz="1600">
                <a:solidFill>
                  <a:schemeClr val="bg1"/>
                </a:solidFill>
              </a:rPr>
              <a:t>During the time of October 1 – 4, Departments should suspend processing invoices for 2024 and focus on getting as much of FYE 2023 items processed to avoid large accruals.</a:t>
            </a:r>
          </a:p>
          <a:p>
            <a:pPr>
              <a:buClrTx/>
              <a:buFont typeface="Courier New" panose="02070309020205020404" pitchFamily="49" charset="0"/>
              <a:buChar char="o"/>
            </a:pPr>
            <a:endParaRPr lang="en-US" sz="1600">
              <a:solidFill>
                <a:schemeClr val="bg1"/>
              </a:solidFill>
            </a:endParaRPr>
          </a:p>
          <a:p>
            <a:pPr>
              <a:buClrTx/>
              <a:buFont typeface="Courier New" panose="02070309020205020404" pitchFamily="49" charset="0"/>
              <a:buChar char="o"/>
            </a:pPr>
            <a:r>
              <a:rPr lang="en-US" sz="1600">
                <a:solidFill>
                  <a:schemeClr val="bg1"/>
                </a:solidFill>
              </a:rPr>
              <a:t>Finance Shared Services will be processing all invoices that meet the October 2</a:t>
            </a:r>
            <a:r>
              <a:rPr lang="en-US" sz="1600" baseline="30000">
                <a:solidFill>
                  <a:schemeClr val="bg1"/>
                </a:solidFill>
              </a:rPr>
              <a:t>nd</a:t>
            </a:r>
            <a:r>
              <a:rPr lang="en-US" sz="1600">
                <a:solidFill>
                  <a:schemeClr val="bg1"/>
                </a:solidFill>
              </a:rPr>
              <a:t> deadline. Invoices received after the cutoff will be held until AP finishes processing FYE 2023 on October 6</a:t>
            </a:r>
            <a:r>
              <a:rPr lang="en-US" sz="1600" baseline="30000">
                <a:solidFill>
                  <a:schemeClr val="bg1"/>
                </a:solidFill>
              </a:rPr>
              <a:t>th</a:t>
            </a:r>
            <a:r>
              <a:rPr lang="en-US" sz="1600">
                <a:solidFill>
                  <a:schemeClr val="bg1"/>
                </a:solidFill>
              </a:rPr>
              <a:t>.</a:t>
            </a:r>
          </a:p>
          <a:p>
            <a:pPr>
              <a:buClrTx/>
              <a:buFont typeface="Courier New" panose="02070309020205020404" pitchFamily="49" charset="0"/>
              <a:buChar char="o"/>
            </a:pPr>
            <a:endParaRPr lang="en-US" sz="1600">
              <a:solidFill>
                <a:schemeClr val="bg1"/>
              </a:solidFill>
            </a:endParaRPr>
          </a:p>
          <a:p>
            <a:pPr>
              <a:buClrTx/>
              <a:buFont typeface="Courier New" panose="02070309020205020404" pitchFamily="49" charset="0"/>
              <a:buChar char="o"/>
            </a:pPr>
            <a:r>
              <a:rPr lang="en-US" sz="1600">
                <a:solidFill>
                  <a:schemeClr val="bg1"/>
                </a:solidFill>
              </a:rPr>
              <a:t>Departments must identify the applicable FY for all invoices processed between October 1</a:t>
            </a:r>
            <a:r>
              <a:rPr lang="en-US" sz="1600" baseline="30000">
                <a:solidFill>
                  <a:schemeClr val="bg1"/>
                </a:solidFill>
              </a:rPr>
              <a:t>st</a:t>
            </a:r>
            <a:r>
              <a:rPr lang="en-US" sz="1600">
                <a:solidFill>
                  <a:schemeClr val="bg1"/>
                </a:solidFill>
              </a:rPr>
              <a:t> and October 4</a:t>
            </a:r>
            <a:r>
              <a:rPr lang="en-US" sz="1600" baseline="30000">
                <a:solidFill>
                  <a:schemeClr val="bg1"/>
                </a:solidFill>
              </a:rPr>
              <a:t>th</a:t>
            </a:r>
            <a:r>
              <a:rPr lang="en-US" sz="1600">
                <a:solidFill>
                  <a:schemeClr val="bg1"/>
                </a:solidFill>
              </a:rPr>
              <a:t>  , must be identified as FYE 2023 or FYE 2024.</a:t>
            </a:r>
          </a:p>
          <a:p>
            <a:pPr lvl="2">
              <a:buClrTx/>
              <a:buFont typeface="Courier New" panose="02070309020205020404" pitchFamily="49" charset="0"/>
              <a:buChar char="o"/>
            </a:pPr>
            <a:r>
              <a:rPr lang="en-US" sz="1600">
                <a:solidFill>
                  <a:schemeClr val="bg1"/>
                </a:solidFill>
              </a:rPr>
              <a:t>Indicate in Comments </a:t>
            </a:r>
          </a:p>
          <a:p>
            <a:pPr lvl="2">
              <a:buClrTx/>
              <a:buFont typeface="Courier New" panose="02070309020205020404" pitchFamily="49" charset="0"/>
              <a:buChar char="o"/>
            </a:pPr>
            <a:r>
              <a:rPr lang="en-US" sz="1600">
                <a:solidFill>
                  <a:schemeClr val="bg1"/>
                </a:solidFill>
              </a:rPr>
              <a:t>Indicate in Invoice Description </a:t>
            </a:r>
          </a:p>
          <a:p>
            <a:pPr marL="916686" lvl="2" indent="-285750">
              <a:buClrTx/>
              <a:buFont typeface="Courier New" panose="02070309020205020404" pitchFamily="49" charset="0"/>
              <a:buChar char="o"/>
            </a:pPr>
            <a:endParaRPr lang="en-US" sz="1600">
              <a:solidFill>
                <a:schemeClr val="bg1"/>
              </a:solidFill>
            </a:endParaRPr>
          </a:p>
          <a:p>
            <a:pPr>
              <a:buClrTx/>
              <a:buFont typeface="Courier New" panose="02070309020205020404" pitchFamily="49" charset="0"/>
              <a:buChar char="o"/>
            </a:pPr>
            <a:r>
              <a:rPr lang="en-US" sz="1600">
                <a:solidFill>
                  <a:schemeClr val="bg1"/>
                </a:solidFill>
              </a:rPr>
              <a:t>AP will be changing the Accounting Date for FY23 invoices between Oct 1 – Oct 4.</a:t>
            </a:r>
          </a:p>
          <a:p>
            <a:pPr>
              <a:buClrTx/>
              <a:buFont typeface="Courier New" panose="02070309020205020404" pitchFamily="49" charset="0"/>
              <a:buChar char="o"/>
            </a:pPr>
            <a:endParaRPr lang="en-US" sz="1600">
              <a:solidFill>
                <a:schemeClr val="bg1"/>
              </a:solidFill>
            </a:endParaRPr>
          </a:p>
          <a:p>
            <a:pPr>
              <a:buClrTx/>
              <a:buFont typeface="Courier New" panose="02070309020205020404" pitchFamily="49" charset="0"/>
              <a:buChar char="o"/>
            </a:pPr>
            <a:r>
              <a:rPr lang="en-US" sz="1600">
                <a:solidFill>
                  <a:schemeClr val="bg1"/>
                </a:solidFill>
              </a:rPr>
              <a:t>FY 23 invoices that are not scanned by October 2</a:t>
            </a:r>
            <a:r>
              <a:rPr lang="en-US" sz="1600" baseline="30000">
                <a:solidFill>
                  <a:schemeClr val="bg1"/>
                </a:solidFill>
              </a:rPr>
              <a:t>nd</a:t>
            </a:r>
            <a:r>
              <a:rPr lang="en-US" sz="1600">
                <a:solidFill>
                  <a:schemeClr val="bg1"/>
                </a:solidFill>
              </a:rPr>
              <a:t>  or approved by the department by October 4</a:t>
            </a:r>
            <a:r>
              <a:rPr lang="en-US" sz="1600" baseline="30000">
                <a:solidFill>
                  <a:schemeClr val="bg1"/>
                </a:solidFill>
              </a:rPr>
              <a:t>th</a:t>
            </a:r>
            <a:r>
              <a:rPr lang="en-US" sz="1600">
                <a:solidFill>
                  <a:schemeClr val="bg1"/>
                </a:solidFill>
              </a:rPr>
              <a:t> at noon, should be accrued.</a:t>
            </a:r>
          </a:p>
          <a:p>
            <a:pPr>
              <a:buClrTx/>
              <a:buFont typeface="Courier New" panose="02070309020205020404" pitchFamily="49" charset="0"/>
              <a:buChar char="o"/>
            </a:pPr>
            <a:endParaRPr lang="en-US" sz="1600">
              <a:solidFill>
                <a:schemeClr val="bg1"/>
              </a:solidFill>
            </a:endParaRPr>
          </a:p>
          <a:p>
            <a:pPr>
              <a:buClrTx/>
              <a:buFont typeface="Courier New" panose="02070309020205020404" pitchFamily="49" charset="0"/>
              <a:buChar char="o"/>
            </a:pPr>
            <a:r>
              <a:rPr lang="en-US" sz="1500">
                <a:solidFill>
                  <a:schemeClr val="bg1"/>
                </a:solidFill>
              </a:rPr>
              <a:t>To facilitate the PO Rollover Process: PO Vouchers (GAS, CON, &amp; REL), adjustment vouchers, and quick invoices not approved by the department by October 4</a:t>
            </a:r>
            <a:r>
              <a:rPr lang="en-US" sz="1500" baseline="30000">
                <a:solidFill>
                  <a:schemeClr val="bg1"/>
                </a:solidFill>
              </a:rPr>
              <a:t>th</a:t>
            </a:r>
            <a:r>
              <a:rPr lang="en-US" sz="1500">
                <a:solidFill>
                  <a:schemeClr val="bg1"/>
                </a:solidFill>
              </a:rPr>
              <a:t> will be DELETED. This includes vouchers in error. Once the PO Rollover takes place, previously deleted vouchers will be re-triggered.</a:t>
            </a:r>
          </a:p>
          <a:p>
            <a:endParaRPr lang="en-US" sz="1600"/>
          </a:p>
          <a:p>
            <a:endParaRPr lang="en-US" sz="1600"/>
          </a:p>
          <a:p>
            <a:endParaRPr lang="en-US"/>
          </a:p>
          <a:p>
            <a:endParaRPr lang="en-US"/>
          </a:p>
          <a:p>
            <a:endParaRPr lang="en-US"/>
          </a:p>
        </p:txBody>
      </p:sp>
      <p:sp>
        <p:nvSpPr>
          <p:cNvPr id="5" name="Title 4">
            <a:extLst>
              <a:ext uri="{FF2B5EF4-FFF2-40B4-BE49-F238E27FC236}">
                <a16:creationId xmlns:a16="http://schemas.microsoft.com/office/drawing/2014/main" id="{B89F01BA-7D6B-4016-BE92-A88E67D5724B}"/>
              </a:ext>
            </a:extLst>
          </p:cNvPr>
          <p:cNvSpPr>
            <a:spLocks noGrp="1"/>
          </p:cNvSpPr>
          <p:nvPr>
            <p:ph type="title" idx="4294967295"/>
          </p:nvPr>
        </p:nvSpPr>
        <p:spPr>
          <a:xfrm>
            <a:off x="0" y="178183"/>
            <a:ext cx="9144000" cy="792162"/>
          </a:xfrm>
        </p:spPr>
        <p:txBody>
          <a:bodyPr>
            <a:normAutofit/>
          </a:bodyPr>
          <a:lstStyle/>
          <a:p>
            <a:pPr algn="ctr"/>
            <a:r>
              <a:rPr lang="en-US" sz="3000">
                <a:solidFill>
                  <a:schemeClr val="bg1"/>
                </a:solidFill>
              </a:rPr>
              <a:t>Indicating Old vs New Year</a:t>
            </a:r>
          </a:p>
        </p:txBody>
      </p:sp>
    </p:spTree>
    <p:extLst>
      <p:ext uri="{BB962C8B-B14F-4D97-AF65-F5344CB8AC3E}">
        <p14:creationId xmlns:p14="http://schemas.microsoft.com/office/powerpoint/2010/main" val="201439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A2587B-7587-4624-90EE-084DC73D6BF8}"/>
              </a:ext>
            </a:extLst>
          </p:cNvPr>
          <p:cNvSpPr>
            <a:spLocks noGrp="1"/>
          </p:cNvSpPr>
          <p:nvPr>
            <p:ph type="sldNum" sz="quarter" idx="12"/>
          </p:nvPr>
        </p:nvSpPr>
        <p:spPr>
          <a:xfrm>
            <a:off x="8553898" y="6492875"/>
            <a:ext cx="584825" cy="365125"/>
          </a:xfrm>
        </p:spPr>
        <p:txBody>
          <a:bodyPr/>
          <a:lstStyle/>
          <a:p>
            <a:pPr>
              <a:defRPr/>
            </a:pPr>
            <a:fld id="{492661EC-E0B5-4F40-B7D9-EFB197B3666C}" type="slidenum">
              <a:rPr lang="en-US" sz="1900">
                <a:solidFill>
                  <a:schemeClr val="bg1"/>
                </a:solidFill>
                <a:latin typeface="+mn-lt"/>
              </a:rPr>
              <a:pPr>
                <a:defRPr/>
              </a:pPr>
              <a:t>14</a:t>
            </a:fld>
            <a:endParaRPr lang="en-US" sz="1900">
              <a:solidFill>
                <a:schemeClr val="bg1"/>
              </a:solidFill>
              <a:latin typeface="+mn-lt"/>
            </a:endParaRPr>
          </a:p>
        </p:txBody>
      </p:sp>
      <p:sp>
        <p:nvSpPr>
          <p:cNvPr id="5" name="Title 4">
            <a:extLst>
              <a:ext uri="{FF2B5EF4-FFF2-40B4-BE49-F238E27FC236}">
                <a16:creationId xmlns:a16="http://schemas.microsoft.com/office/drawing/2014/main" id="{9164CFD1-F63B-490D-8395-85BBBB043741}"/>
              </a:ext>
            </a:extLst>
          </p:cNvPr>
          <p:cNvSpPr>
            <a:spLocks noGrp="1"/>
          </p:cNvSpPr>
          <p:nvPr>
            <p:ph type="title" idx="4294967295"/>
          </p:nvPr>
        </p:nvSpPr>
        <p:spPr>
          <a:xfrm>
            <a:off x="0" y="152400"/>
            <a:ext cx="9144000" cy="1143000"/>
          </a:xfrm>
        </p:spPr>
        <p:txBody>
          <a:bodyPr>
            <a:normAutofit/>
          </a:bodyPr>
          <a:lstStyle/>
          <a:p>
            <a:pPr algn="ctr"/>
            <a:r>
              <a:rPr lang="en-US" sz="3000">
                <a:solidFill>
                  <a:schemeClr val="bg1"/>
                </a:solidFill>
              </a:rPr>
              <a:t>Indicating Old vs New Year</a:t>
            </a:r>
          </a:p>
        </p:txBody>
      </p:sp>
      <p:pic>
        <p:nvPicPr>
          <p:cNvPr id="11" name="Picture 10">
            <a:extLst>
              <a:ext uri="{FF2B5EF4-FFF2-40B4-BE49-F238E27FC236}">
                <a16:creationId xmlns:a16="http://schemas.microsoft.com/office/drawing/2014/main" id="{89E57C3A-3830-463F-919D-54010941C32C}"/>
              </a:ext>
            </a:extLst>
          </p:cNvPr>
          <p:cNvPicPr>
            <a:picLocks noChangeAspect="1"/>
          </p:cNvPicPr>
          <p:nvPr/>
        </p:nvPicPr>
        <p:blipFill>
          <a:blip r:embed="rId2"/>
          <a:stretch>
            <a:fillRect/>
          </a:stretch>
        </p:blipFill>
        <p:spPr>
          <a:xfrm>
            <a:off x="430944" y="1295400"/>
            <a:ext cx="8388991" cy="5233258"/>
          </a:xfrm>
          <a:prstGeom prst="rect">
            <a:avLst/>
          </a:prstGeom>
        </p:spPr>
      </p:pic>
    </p:spTree>
    <p:extLst>
      <p:ext uri="{BB962C8B-B14F-4D97-AF65-F5344CB8AC3E}">
        <p14:creationId xmlns:p14="http://schemas.microsoft.com/office/powerpoint/2010/main" val="3717373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53C50A-317F-4045-A521-F2356FC8BEEB}"/>
              </a:ext>
            </a:extLst>
          </p:cNvPr>
          <p:cNvSpPr>
            <a:spLocks noGrp="1"/>
          </p:cNvSpPr>
          <p:nvPr>
            <p:ph type="sldNum" sz="quarter" idx="12"/>
          </p:nvPr>
        </p:nvSpPr>
        <p:spPr>
          <a:xfrm>
            <a:off x="8559175" y="6492875"/>
            <a:ext cx="584825" cy="365125"/>
          </a:xfrm>
        </p:spPr>
        <p:txBody>
          <a:bodyPr/>
          <a:lstStyle/>
          <a:p>
            <a:pPr>
              <a:defRPr/>
            </a:pPr>
            <a:fld id="{492661EC-E0B5-4F40-B7D9-EFB197B3666C}" type="slidenum">
              <a:rPr lang="en-US" sz="1900">
                <a:solidFill>
                  <a:schemeClr val="bg1"/>
                </a:solidFill>
                <a:latin typeface="+mn-lt"/>
              </a:rPr>
              <a:pPr>
                <a:defRPr/>
              </a:pPr>
              <a:t>15</a:t>
            </a:fld>
            <a:endParaRPr lang="en-US" sz="1900">
              <a:solidFill>
                <a:schemeClr val="bg1"/>
              </a:solidFill>
              <a:latin typeface="+mn-lt"/>
            </a:endParaRPr>
          </a:p>
        </p:txBody>
      </p:sp>
      <p:sp>
        <p:nvSpPr>
          <p:cNvPr id="2" name="Content Placeholder 1">
            <a:extLst>
              <a:ext uri="{FF2B5EF4-FFF2-40B4-BE49-F238E27FC236}">
                <a16:creationId xmlns:a16="http://schemas.microsoft.com/office/drawing/2014/main" id="{4F56C1FA-5FA0-4933-B794-EFA45EDCA769}"/>
              </a:ext>
            </a:extLst>
          </p:cNvPr>
          <p:cNvSpPr>
            <a:spLocks noGrp="1"/>
          </p:cNvSpPr>
          <p:nvPr>
            <p:ph idx="4294967295"/>
          </p:nvPr>
        </p:nvSpPr>
        <p:spPr>
          <a:xfrm>
            <a:off x="281354" y="1219200"/>
            <a:ext cx="8694204" cy="3886200"/>
          </a:xfrm>
        </p:spPr>
        <p:txBody>
          <a:bodyPr>
            <a:normAutofit/>
          </a:bodyPr>
          <a:lstStyle/>
          <a:p>
            <a:pPr marL="395478" indent="-285750">
              <a:buClrTx/>
              <a:buFont typeface="Courier New" panose="02070309020205020404" pitchFamily="49" charset="0"/>
              <a:buChar char="o"/>
            </a:pPr>
            <a:r>
              <a:rPr lang="en-US" sz="1800">
                <a:solidFill>
                  <a:schemeClr val="bg1"/>
                </a:solidFill>
              </a:rPr>
              <a:t>The deadline to submit AP Accruals via GL Journal entry is </a:t>
            </a:r>
            <a:r>
              <a:rPr lang="en-US" sz="1800" b="1">
                <a:solidFill>
                  <a:schemeClr val="bg1"/>
                </a:solidFill>
              </a:rPr>
              <a:t>Thursday, October 12</a:t>
            </a:r>
            <a:r>
              <a:rPr lang="en-US" sz="1800" b="1" baseline="30000">
                <a:solidFill>
                  <a:schemeClr val="bg1"/>
                </a:solidFill>
              </a:rPr>
              <a:t>th </a:t>
            </a:r>
            <a:r>
              <a:rPr lang="en-US" sz="1800">
                <a:solidFill>
                  <a:schemeClr val="bg1"/>
                </a:solidFill>
              </a:rPr>
              <a:t>. As support for the GL Journal Entries, please attach the report used to determine the accruals and indicate which invoices are being accrued for. </a:t>
            </a:r>
          </a:p>
          <a:p>
            <a:pPr marL="395478" indent="-285750">
              <a:buClrTx/>
              <a:buFont typeface="Courier New" panose="02070309020205020404" pitchFamily="49" charset="0"/>
              <a:buChar char="o"/>
            </a:pPr>
            <a:r>
              <a:rPr lang="en-US" sz="1800">
                <a:solidFill>
                  <a:schemeClr val="bg1"/>
                </a:solidFill>
                <a:ea typeface="Times New Roman" panose="02020603050405020304" pitchFamily="18" charset="0"/>
              </a:rPr>
              <a:t>For accrual purposes, the ‘AP Open Payable Report’ from the AP </a:t>
            </a:r>
            <a:r>
              <a:rPr lang="en-US" sz="1800" err="1">
                <a:solidFill>
                  <a:schemeClr val="bg1"/>
                </a:solidFill>
                <a:ea typeface="Times New Roman" panose="02020603050405020304" pitchFamily="18" charset="0"/>
              </a:rPr>
              <a:t>Workcenter</a:t>
            </a:r>
            <a:r>
              <a:rPr lang="en-US" sz="1800">
                <a:solidFill>
                  <a:schemeClr val="bg1"/>
                </a:solidFill>
                <a:ea typeface="Times New Roman" panose="02020603050405020304" pitchFamily="18" charset="0"/>
              </a:rPr>
              <a:t> will be provided to all departments after AP closes FY23</a:t>
            </a:r>
            <a:r>
              <a:rPr lang="en-US" sz="1900" b="0" i="0">
                <a:solidFill>
                  <a:schemeClr val="bg1"/>
                </a:solidFill>
                <a:effectLst/>
              </a:rPr>
              <a:t>. </a:t>
            </a:r>
            <a:r>
              <a:rPr lang="en-US" sz="1900">
                <a:solidFill>
                  <a:schemeClr val="bg1"/>
                </a:solidFill>
                <a:ea typeface="Times New Roman" panose="02020603050405020304" pitchFamily="18" charset="0"/>
              </a:rPr>
              <a:t>This report will list all potential AP Liabilities to be analyzed for accrual</a:t>
            </a:r>
            <a:r>
              <a:rPr lang="en-US" sz="1800">
                <a:solidFill>
                  <a:schemeClr val="bg1"/>
                </a:solidFill>
                <a:ea typeface="Times New Roman" panose="02020603050405020304" pitchFamily="18" charset="0"/>
              </a:rPr>
              <a:t>. </a:t>
            </a:r>
          </a:p>
          <a:p>
            <a:pPr marL="695516" lvl="1" indent="-285750">
              <a:buClrTx/>
              <a:buFont typeface="Courier New" panose="02070309020205020404" pitchFamily="49" charset="0"/>
              <a:buChar char="o"/>
            </a:pPr>
            <a:r>
              <a:rPr lang="en-US" sz="1200" b="1">
                <a:solidFill>
                  <a:schemeClr val="bg1"/>
                </a:solidFill>
                <a:latin typeface="+mn-lt"/>
                <a:ea typeface="Times New Roman" panose="02020603050405020304" pitchFamily="18" charset="0"/>
              </a:rPr>
              <a:t>*</a:t>
            </a:r>
            <a:r>
              <a:rPr lang="en-US" sz="1200">
                <a:solidFill>
                  <a:schemeClr val="bg1"/>
                </a:solidFill>
                <a:latin typeface="+mn-lt"/>
              </a:rPr>
              <a:t>PO Vouchers (GAS, CON, &amp; REL) and adjustment vouchers not approved by the department by the deadline will be DELETED. Therefore, they will not appear in queries beginning 10/6/2023 until they are re-triggered after the PO Rollover. </a:t>
            </a:r>
            <a:endParaRPr lang="en-US" sz="1200">
              <a:solidFill>
                <a:schemeClr val="bg1"/>
              </a:solidFill>
              <a:latin typeface="+mn-lt"/>
              <a:ea typeface="Times New Roman" panose="02020603050405020304" pitchFamily="18" charset="0"/>
            </a:endParaRPr>
          </a:p>
          <a:p>
            <a:pPr marL="695516" lvl="1" indent="-285750">
              <a:buClrTx/>
              <a:buFont typeface="Courier New" panose="02070309020205020404" pitchFamily="49" charset="0"/>
              <a:buChar char="o"/>
            </a:pPr>
            <a:r>
              <a:rPr lang="en-US">
                <a:solidFill>
                  <a:schemeClr val="bg1"/>
                </a:solidFill>
              </a:rPr>
              <a:t>Note this report is a good tool to view all invoices by Business Unit, and recently has been updated to include aging.</a:t>
            </a:r>
          </a:p>
          <a:p>
            <a:endParaRPr lang="en-US">
              <a:solidFill>
                <a:srgbClr val="00B050"/>
              </a:solidFill>
            </a:endParaRPr>
          </a:p>
        </p:txBody>
      </p:sp>
      <p:sp>
        <p:nvSpPr>
          <p:cNvPr id="5" name="Title 4">
            <a:extLst>
              <a:ext uri="{FF2B5EF4-FFF2-40B4-BE49-F238E27FC236}">
                <a16:creationId xmlns:a16="http://schemas.microsoft.com/office/drawing/2014/main" id="{C7A0AF2C-D1CA-4040-9E02-B711B7D7EEAD}"/>
              </a:ext>
            </a:extLst>
          </p:cNvPr>
          <p:cNvSpPr>
            <a:spLocks noGrp="1"/>
          </p:cNvSpPr>
          <p:nvPr>
            <p:ph type="title" idx="4294967295"/>
          </p:nvPr>
        </p:nvSpPr>
        <p:spPr>
          <a:xfrm>
            <a:off x="0" y="198438"/>
            <a:ext cx="9144000" cy="715962"/>
          </a:xfrm>
        </p:spPr>
        <p:txBody>
          <a:bodyPr>
            <a:normAutofit/>
          </a:bodyPr>
          <a:lstStyle/>
          <a:p>
            <a:pPr algn="ctr"/>
            <a:r>
              <a:rPr lang="en-US"/>
              <a:t> </a:t>
            </a:r>
            <a:r>
              <a:rPr lang="en-US" sz="3000">
                <a:solidFill>
                  <a:schemeClr val="bg1"/>
                </a:solidFill>
              </a:rPr>
              <a:t>Accounts Payable Accruals</a:t>
            </a:r>
          </a:p>
        </p:txBody>
      </p:sp>
    </p:spTree>
    <p:extLst>
      <p:ext uri="{BB962C8B-B14F-4D97-AF65-F5344CB8AC3E}">
        <p14:creationId xmlns:p14="http://schemas.microsoft.com/office/powerpoint/2010/main" val="2586418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9162"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lang="en-US" sz="1900">
              <a:solidFill>
                <a:schemeClr val="bg1"/>
              </a:solidFill>
              <a:latin typeface="+mn-lt"/>
            </a:endParaRPr>
          </a:p>
        </p:txBody>
      </p:sp>
      <p:sp>
        <p:nvSpPr>
          <p:cNvPr id="2" name="Content Placeholder 1"/>
          <p:cNvSpPr>
            <a:spLocks noGrp="1"/>
          </p:cNvSpPr>
          <p:nvPr>
            <p:ph idx="4294967295"/>
          </p:nvPr>
        </p:nvSpPr>
        <p:spPr>
          <a:xfrm>
            <a:off x="0" y="1481138"/>
            <a:ext cx="8229600" cy="4525962"/>
          </a:xfrm>
        </p:spPr>
        <p:txBody>
          <a:bodyPr/>
          <a:lstStyle/>
          <a:p>
            <a:endParaRPr lang="en-US"/>
          </a:p>
          <a:p>
            <a:pPr marL="109728" indent="0">
              <a:buNone/>
            </a:pPr>
            <a:endParaRPr lang="en-US"/>
          </a:p>
          <a:p>
            <a:pPr marL="109728" indent="0">
              <a:buNone/>
            </a:pPr>
            <a:endParaRPr lang="en-US"/>
          </a:p>
          <a:p>
            <a:endParaRPr lang="en-US"/>
          </a:p>
          <a:p>
            <a:pPr marL="109728" indent="0">
              <a:buNone/>
            </a:pPr>
            <a:endParaRPr lang="en-US"/>
          </a:p>
          <a:p>
            <a:endParaRPr lang="en-US"/>
          </a:p>
          <a:p>
            <a:pPr marL="109728" indent="0">
              <a:buNone/>
            </a:pPr>
            <a:r>
              <a:rPr lang="en-US"/>
              <a:t>                            </a:t>
            </a:r>
          </a:p>
        </p:txBody>
      </p:sp>
      <p:sp>
        <p:nvSpPr>
          <p:cNvPr id="5" name="Title 4"/>
          <p:cNvSpPr>
            <a:spLocks noGrp="1"/>
          </p:cNvSpPr>
          <p:nvPr>
            <p:ph type="title" idx="4294967295"/>
          </p:nvPr>
        </p:nvSpPr>
        <p:spPr>
          <a:xfrm>
            <a:off x="237392" y="218281"/>
            <a:ext cx="8229600" cy="1265238"/>
          </a:xfrm>
        </p:spPr>
        <p:txBody>
          <a:bodyPr>
            <a:normAutofit/>
          </a:bodyPr>
          <a:lstStyle/>
          <a:p>
            <a:r>
              <a:rPr lang="en-US">
                <a:solidFill>
                  <a:schemeClr val="bg1"/>
                </a:solidFill>
              </a:rPr>
              <a:t>SPECIAL SERVICES</a:t>
            </a:r>
            <a:br>
              <a:rPr lang="en-US"/>
            </a:br>
            <a:endParaRPr lang="en-US" sz="310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039" y="1089025"/>
            <a:ext cx="2868124" cy="1751065"/>
          </a:xfrm>
          <a:prstGeom prst="rect">
            <a:avLst/>
          </a:prstGeom>
        </p:spPr>
      </p:pic>
    </p:spTree>
    <p:extLst>
      <p:ext uri="{BB962C8B-B14F-4D97-AF65-F5344CB8AC3E}">
        <p14:creationId xmlns:p14="http://schemas.microsoft.com/office/powerpoint/2010/main" val="359314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583362"/>
            <a:ext cx="584825" cy="25242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lang="en-US" sz="1900">
              <a:solidFill>
                <a:schemeClr val="bg1"/>
              </a:solidFill>
              <a:latin typeface="+mn-lt"/>
            </a:endParaRPr>
          </a:p>
        </p:txBody>
      </p:sp>
      <p:sp>
        <p:nvSpPr>
          <p:cNvPr id="2" name="Content Placeholder 1"/>
          <p:cNvSpPr>
            <a:spLocks noGrp="1"/>
          </p:cNvSpPr>
          <p:nvPr>
            <p:ph idx="4294967295"/>
          </p:nvPr>
        </p:nvSpPr>
        <p:spPr>
          <a:xfrm>
            <a:off x="457200" y="1107832"/>
            <a:ext cx="8229600" cy="5117122"/>
          </a:xfrm>
        </p:spPr>
        <p:txBody>
          <a:bodyPr>
            <a:normAutofit fontScale="70000" lnSpcReduction="20000"/>
          </a:bodyPr>
          <a:lstStyle/>
          <a:p>
            <a:pPr>
              <a:buClrTx/>
              <a:buFont typeface="Courier New" panose="02070309020205020404" pitchFamily="49" charset="0"/>
              <a:buChar char="o"/>
            </a:pPr>
            <a:r>
              <a:rPr lang="en-US" sz="2900" dirty="0">
                <a:solidFill>
                  <a:schemeClr val="bg1"/>
                </a:solidFill>
              </a:rPr>
              <a:t>The Special Services section processes all type of refunds. </a:t>
            </a:r>
          </a:p>
          <a:p>
            <a:pPr marL="452628" indent="-342900">
              <a:buClrTx/>
              <a:buFont typeface="Courier New" panose="02070309020205020404" pitchFamily="49" charset="0"/>
              <a:buChar char="o"/>
            </a:pPr>
            <a:endParaRPr lang="en-US" sz="2200" dirty="0">
              <a:solidFill>
                <a:schemeClr val="bg1"/>
              </a:solidFill>
            </a:endParaRPr>
          </a:p>
          <a:p>
            <a:pPr>
              <a:buClrTx/>
              <a:buFont typeface="Courier New" panose="02070309020205020404" pitchFamily="49" charset="0"/>
              <a:buChar char="o"/>
            </a:pPr>
            <a:r>
              <a:rPr lang="en-US" sz="2800" dirty="0">
                <a:solidFill>
                  <a:schemeClr val="bg1"/>
                </a:solidFill>
              </a:rPr>
              <a:t>Refunds may occur for numerous reasons such as: tax overpayments, refundable deposits for reservations at Parks &amp; Recreation facilities, witness fees, or any other miscellaneous refunds and payments such as the Save Our Senior checks. </a:t>
            </a:r>
          </a:p>
          <a:p>
            <a:pPr marL="566928" indent="-457200">
              <a:buClrTx/>
              <a:buFont typeface="Courier New" panose="02070309020205020404" pitchFamily="49" charset="0"/>
              <a:buChar char="o"/>
            </a:pPr>
            <a:endParaRPr lang="en-US" sz="2800" dirty="0">
              <a:solidFill>
                <a:schemeClr val="bg1"/>
              </a:solidFill>
            </a:endParaRPr>
          </a:p>
          <a:p>
            <a:pPr>
              <a:buClrTx/>
              <a:buFont typeface="Courier New" panose="02070309020205020404" pitchFamily="49" charset="0"/>
              <a:buChar char="o"/>
            </a:pPr>
            <a:r>
              <a:rPr lang="en-US" sz="2800" dirty="0">
                <a:solidFill>
                  <a:schemeClr val="bg1"/>
                </a:solidFill>
              </a:rPr>
              <a:t>Special Services refund payments can only be issued via check. </a:t>
            </a:r>
            <a:r>
              <a:rPr lang="en-US" sz="2800">
                <a:solidFill>
                  <a:schemeClr val="bg1"/>
                </a:solidFill>
              </a:rPr>
              <a:t>They </a:t>
            </a:r>
            <a:r>
              <a:rPr lang="en-US" sz="2800" dirty="0">
                <a:solidFill>
                  <a:schemeClr val="bg1"/>
                </a:solidFill>
              </a:rPr>
              <a:t>are processed in INFORMS as Single Payment Vouchers. </a:t>
            </a:r>
          </a:p>
          <a:p>
            <a:pPr>
              <a:buClrTx/>
              <a:buFont typeface="Courier New" panose="02070309020205020404" pitchFamily="49" charset="0"/>
              <a:buChar char="o"/>
            </a:pPr>
            <a:endParaRPr lang="en-US" sz="2800" dirty="0">
              <a:solidFill>
                <a:schemeClr val="bg1"/>
              </a:solidFill>
            </a:endParaRPr>
          </a:p>
          <a:p>
            <a:pPr>
              <a:buClrTx/>
              <a:buFont typeface="Courier New" panose="02070309020205020404" pitchFamily="49" charset="0"/>
              <a:buChar char="o"/>
            </a:pPr>
            <a:r>
              <a:rPr lang="en-US" sz="2800" dirty="0">
                <a:solidFill>
                  <a:schemeClr val="bg1"/>
                </a:solidFill>
              </a:rPr>
              <a:t>Single Payment Vouchers online INFORMS training: FIN201 – Accounts Payables: Create and Process non-PO Vouchers Guide, Lesson 2</a:t>
            </a:r>
            <a:r>
              <a:rPr lang="en-US" sz="2900" dirty="0">
                <a:solidFill>
                  <a:schemeClr val="bg1"/>
                </a:solidFill>
              </a:rPr>
              <a:t>. </a:t>
            </a:r>
            <a:r>
              <a:rPr lang="en-US" sz="2600" u="sng" dirty="0">
                <a:solidFill>
                  <a:schemeClr val="accent1"/>
                </a:solidFill>
                <a:hlinkClick r:id="rId2">
                  <a:extLst>
                    <a:ext uri="{A12FA001-AC4F-418D-AE19-62706E023703}">
                      <ahyp:hlinkClr xmlns:ahyp="http://schemas.microsoft.com/office/drawing/2018/hyperlinkcolor" val="tx"/>
                    </a:ext>
                  </a:extLst>
                </a:hlinkClick>
              </a:rPr>
              <a:t>https://www.miamidade.gov/global/humanresources/training/informs.page</a:t>
            </a:r>
            <a:r>
              <a:rPr lang="en-US" sz="2600" u="sng" dirty="0">
                <a:solidFill>
                  <a:schemeClr val="accent1"/>
                </a:solidFill>
              </a:rPr>
              <a:t> </a:t>
            </a:r>
            <a:r>
              <a:rPr lang="en-US" sz="2600" dirty="0">
                <a:solidFill>
                  <a:schemeClr val="accent1"/>
                </a:solidFill>
              </a:rPr>
              <a:t> </a:t>
            </a:r>
          </a:p>
          <a:p>
            <a:pPr marL="109728" indent="0">
              <a:buNone/>
            </a:pPr>
            <a:endParaRPr lang="en-US" sz="2800" dirty="0"/>
          </a:p>
          <a:p>
            <a:pPr>
              <a:buFont typeface="Wingdings" panose="05000000000000000000" pitchFamily="2" charset="2"/>
              <a:buChar char="§"/>
            </a:pPr>
            <a:endParaRPr lang="en-US" sz="2800" dirty="0">
              <a:solidFill>
                <a:srgbClr val="FF0000"/>
              </a:solidFill>
            </a:endParaRPr>
          </a:p>
        </p:txBody>
      </p:sp>
      <p:sp>
        <p:nvSpPr>
          <p:cNvPr id="5" name="Title 4"/>
          <p:cNvSpPr>
            <a:spLocks noGrp="1"/>
          </p:cNvSpPr>
          <p:nvPr>
            <p:ph type="title" idx="4294967295"/>
          </p:nvPr>
        </p:nvSpPr>
        <p:spPr>
          <a:xfrm>
            <a:off x="0" y="274638"/>
            <a:ext cx="9144000" cy="1143000"/>
          </a:xfrm>
        </p:spPr>
        <p:txBody>
          <a:bodyPr>
            <a:normAutofit/>
          </a:bodyPr>
          <a:lstStyle/>
          <a:p>
            <a:pPr algn="ctr"/>
            <a:r>
              <a:rPr lang="en-US" sz="3000">
                <a:solidFill>
                  <a:schemeClr val="bg1"/>
                </a:solidFill>
              </a:rPr>
              <a:t>Special Services Overview</a:t>
            </a:r>
          </a:p>
        </p:txBody>
      </p:sp>
    </p:spTree>
    <p:extLst>
      <p:ext uri="{BB962C8B-B14F-4D97-AF65-F5344CB8AC3E}">
        <p14:creationId xmlns:p14="http://schemas.microsoft.com/office/powerpoint/2010/main" val="1854422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901B2-5564-4522-9D6A-D8B710B92C82}"/>
              </a:ext>
            </a:extLst>
          </p:cNvPr>
          <p:cNvSpPr>
            <a:spLocks noGrp="1"/>
          </p:cNvSpPr>
          <p:nvPr>
            <p:ph type="sldNum" sz="quarter" idx="12"/>
          </p:nvPr>
        </p:nvSpPr>
        <p:spPr>
          <a:xfrm>
            <a:off x="8559175" y="6492875"/>
            <a:ext cx="584825" cy="365125"/>
          </a:xfrm>
        </p:spPr>
        <p:txBody>
          <a:bodyPr/>
          <a:lstStyle/>
          <a:p>
            <a:pPr>
              <a:defRPr/>
            </a:pPr>
            <a:fld id="{492661EC-E0B5-4F40-B7D9-EFB197B3666C}" type="slidenum">
              <a:rPr lang="en-US" sz="1900">
                <a:solidFill>
                  <a:schemeClr val="bg1"/>
                </a:solidFill>
                <a:latin typeface="+mn-lt"/>
              </a:rPr>
              <a:pPr>
                <a:defRPr/>
              </a:pPr>
              <a:t>18</a:t>
            </a:fld>
            <a:endParaRPr lang="en-US" sz="1900">
              <a:solidFill>
                <a:schemeClr val="bg1"/>
              </a:solidFill>
              <a:latin typeface="+mn-lt"/>
            </a:endParaRPr>
          </a:p>
        </p:txBody>
      </p:sp>
      <p:sp>
        <p:nvSpPr>
          <p:cNvPr id="2" name="Content Placeholder 1">
            <a:extLst>
              <a:ext uri="{FF2B5EF4-FFF2-40B4-BE49-F238E27FC236}">
                <a16:creationId xmlns:a16="http://schemas.microsoft.com/office/drawing/2014/main" id="{32F61CB5-D236-4A36-A69A-4EF0295530C1}"/>
              </a:ext>
            </a:extLst>
          </p:cNvPr>
          <p:cNvSpPr>
            <a:spLocks noGrp="1"/>
          </p:cNvSpPr>
          <p:nvPr>
            <p:ph idx="4294967295"/>
          </p:nvPr>
        </p:nvSpPr>
        <p:spPr>
          <a:xfrm>
            <a:off x="386862" y="1544255"/>
            <a:ext cx="8409684" cy="4525962"/>
          </a:xfrm>
        </p:spPr>
        <p:txBody>
          <a:bodyPr>
            <a:normAutofit/>
          </a:bodyPr>
          <a:lstStyle/>
          <a:p>
            <a:pPr>
              <a:buClrTx/>
              <a:buFont typeface="Courier New" panose="02070309020205020404" pitchFamily="49" charset="0"/>
              <a:buChar char="o"/>
            </a:pPr>
            <a:r>
              <a:rPr lang="en-US" sz="1800" dirty="0">
                <a:solidFill>
                  <a:schemeClr val="bg1"/>
                </a:solidFill>
              </a:rPr>
              <a:t>Stop Payments/Cancellations, Affidavits &amp; documentation need to be submitted to Special Services by Monday, September 18</a:t>
            </a:r>
            <a:r>
              <a:rPr lang="en-US" sz="1800" baseline="30000" dirty="0">
                <a:solidFill>
                  <a:schemeClr val="bg1"/>
                </a:solidFill>
              </a:rPr>
              <a:t>th</a:t>
            </a:r>
            <a:r>
              <a:rPr lang="en-US" sz="1800" dirty="0">
                <a:solidFill>
                  <a:schemeClr val="bg1"/>
                </a:solidFill>
              </a:rPr>
              <a:t>.  </a:t>
            </a:r>
          </a:p>
          <a:p>
            <a:pPr>
              <a:buClrTx/>
              <a:buFont typeface="Courier New" panose="02070309020205020404" pitchFamily="49" charset="0"/>
              <a:buChar char="o"/>
            </a:pPr>
            <a:endParaRPr lang="en-US" sz="1800" dirty="0">
              <a:solidFill>
                <a:schemeClr val="bg1"/>
              </a:solidFill>
            </a:endParaRPr>
          </a:p>
          <a:p>
            <a:pPr>
              <a:buClrTx/>
              <a:buFont typeface="Courier New" panose="02070309020205020404" pitchFamily="49" charset="0"/>
              <a:buChar char="o"/>
            </a:pPr>
            <a:r>
              <a:rPr lang="en-US" sz="1800" dirty="0">
                <a:solidFill>
                  <a:schemeClr val="bg1"/>
                </a:solidFill>
              </a:rPr>
              <a:t>Single Payment Vouchers including reissues need to be fully approved at department level by Monday, September 25</a:t>
            </a:r>
            <a:r>
              <a:rPr lang="en-US" sz="1800" baseline="30000" dirty="0">
                <a:solidFill>
                  <a:schemeClr val="bg1"/>
                </a:solidFill>
              </a:rPr>
              <a:t>th</a:t>
            </a:r>
            <a:r>
              <a:rPr lang="en-US" sz="1800" dirty="0">
                <a:solidFill>
                  <a:schemeClr val="bg1"/>
                </a:solidFill>
              </a:rPr>
              <a:t>.</a:t>
            </a:r>
          </a:p>
          <a:p>
            <a:pPr>
              <a:buClrTx/>
              <a:buFont typeface="Courier New" panose="02070309020205020404" pitchFamily="49" charset="0"/>
              <a:buChar char="o"/>
            </a:pPr>
            <a:endParaRPr lang="en-US" sz="1800" dirty="0">
              <a:solidFill>
                <a:schemeClr val="bg1"/>
              </a:solidFill>
            </a:endParaRPr>
          </a:p>
          <a:p>
            <a:pPr>
              <a:buClrTx/>
              <a:buFont typeface="Courier New" panose="02070309020205020404" pitchFamily="49" charset="0"/>
              <a:buChar char="o"/>
            </a:pPr>
            <a:r>
              <a:rPr lang="en-US" sz="1800" dirty="0">
                <a:solidFill>
                  <a:schemeClr val="bg1"/>
                </a:solidFill>
              </a:rPr>
              <a:t>Please email all supporting documentation to: </a:t>
            </a:r>
            <a:r>
              <a:rPr lang="en-US" sz="1800" b="1" dirty="0">
                <a:solidFill>
                  <a:schemeClr val="bg1"/>
                </a:solidFill>
              </a:rPr>
              <a:t>(FIN) SSC Group </a:t>
            </a:r>
          </a:p>
          <a:p>
            <a:pPr lvl="1">
              <a:buClrTx/>
              <a:buFont typeface="Courier New" panose="02070309020205020404" pitchFamily="49" charset="0"/>
              <a:buChar char="o"/>
            </a:pPr>
            <a:r>
              <a:rPr lang="en-US" sz="1650" dirty="0">
                <a:solidFill>
                  <a:schemeClr val="bg1"/>
                </a:solidFill>
              </a:rPr>
              <a:t>fin-sscg@miamidade.gov</a:t>
            </a:r>
          </a:p>
          <a:p>
            <a:endParaRPr lang="en-US" dirty="0"/>
          </a:p>
          <a:p>
            <a:pPr marL="109728" indent="0">
              <a:buNone/>
            </a:pPr>
            <a:endParaRPr lang="en-US" dirty="0"/>
          </a:p>
          <a:p>
            <a:pPr marL="109728" indent="0">
              <a:buNone/>
            </a:pPr>
            <a:endParaRPr lang="en-US" dirty="0"/>
          </a:p>
        </p:txBody>
      </p:sp>
      <p:sp>
        <p:nvSpPr>
          <p:cNvPr id="5" name="Title 4">
            <a:extLst>
              <a:ext uri="{FF2B5EF4-FFF2-40B4-BE49-F238E27FC236}">
                <a16:creationId xmlns:a16="http://schemas.microsoft.com/office/drawing/2014/main" id="{FE716EF6-D30E-4B39-9B8B-989EF02A82E7}"/>
              </a:ext>
            </a:extLst>
          </p:cNvPr>
          <p:cNvSpPr>
            <a:spLocks noGrp="1"/>
          </p:cNvSpPr>
          <p:nvPr>
            <p:ph type="title" idx="4294967295"/>
          </p:nvPr>
        </p:nvSpPr>
        <p:spPr>
          <a:xfrm>
            <a:off x="0" y="274638"/>
            <a:ext cx="9144000" cy="1143000"/>
          </a:xfrm>
        </p:spPr>
        <p:txBody>
          <a:bodyPr>
            <a:normAutofit/>
          </a:bodyPr>
          <a:lstStyle/>
          <a:p>
            <a:pPr algn="ctr"/>
            <a:r>
              <a:rPr lang="en-US" sz="3000">
                <a:solidFill>
                  <a:schemeClr val="bg1"/>
                </a:solidFill>
              </a:rPr>
              <a:t>Special Services – Important Dates</a:t>
            </a:r>
          </a:p>
        </p:txBody>
      </p:sp>
    </p:spTree>
    <p:extLst>
      <p:ext uri="{BB962C8B-B14F-4D97-AF65-F5344CB8AC3E}">
        <p14:creationId xmlns:p14="http://schemas.microsoft.com/office/powerpoint/2010/main" val="56357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2739" y="0"/>
            <a:ext cx="7772400" cy="1830388"/>
          </a:xfrm>
        </p:spPr>
        <p:txBody>
          <a:bodyPr/>
          <a:lstStyle/>
          <a:p>
            <a:br>
              <a:rPr lang="en-US"/>
            </a:br>
            <a:r>
              <a:rPr lang="en-US">
                <a:solidFill>
                  <a:schemeClr val="bg1"/>
                </a:solidFill>
              </a:rPr>
              <a:t>TRAVEL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815" y="1137139"/>
            <a:ext cx="3203331" cy="1996743"/>
          </a:xfrm>
          <a:prstGeom prst="rect">
            <a:avLst/>
          </a:prstGeom>
        </p:spPr>
      </p:pic>
      <p:sp>
        <p:nvSpPr>
          <p:cNvPr id="3" name="Slide Number Placeholder 3">
            <a:extLst>
              <a:ext uri="{FF2B5EF4-FFF2-40B4-BE49-F238E27FC236}">
                <a16:creationId xmlns:a16="http://schemas.microsoft.com/office/drawing/2014/main" id="{C035E830-5654-531F-BB9F-FF79D9CEE803}"/>
              </a:ext>
            </a:extLst>
          </p:cNvPr>
          <p:cNvSpPr>
            <a:spLocks noGrp="1"/>
          </p:cNvSpPr>
          <p:nvPr>
            <p:ph type="sldNum" sz="quarter" idx="12"/>
          </p:nvPr>
        </p:nvSpPr>
        <p:spPr>
          <a:xfrm>
            <a:off x="8562106" y="6492875"/>
            <a:ext cx="584825" cy="365125"/>
          </a:xfrm>
        </p:spPr>
        <p:txBody>
          <a:bodyPr/>
          <a:lstStyle/>
          <a:p>
            <a:pPr>
              <a:defRPr/>
            </a:pPr>
            <a:fld id="{492661EC-E0B5-4F40-B7D9-EFB197B3666C}" type="slidenum">
              <a:rPr lang="en-US" sz="1900">
                <a:solidFill>
                  <a:schemeClr val="bg1"/>
                </a:solidFill>
                <a:latin typeface="+mn-lt"/>
              </a:rPr>
              <a:pPr>
                <a:defRPr/>
              </a:pPr>
              <a:t>19</a:t>
            </a:fld>
            <a:endParaRPr lang="en-US" sz="1900">
              <a:solidFill>
                <a:schemeClr val="bg1"/>
              </a:solidFill>
              <a:latin typeface="+mn-lt"/>
            </a:endParaRPr>
          </a:p>
        </p:txBody>
      </p:sp>
    </p:spTree>
    <p:extLst>
      <p:ext uri="{BB962C8B-B14F-4D97-AF65-F5344CB8AC3E}">
        <p14:creationId xmlns:p14="http://schemas.microsoft.com/office/powerpoint/2010/main" val="133330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1406" y="6446837"/>
            <a:ext cx="584825" cy="365125"/>
          </a:xfrm>
        </p:spPr>
        <p:txBody>
          <a:bodyPr/>
          <a:lstStyle/>
          <a:p>
            <a:pPr>
              <a:lnSpc>
                <a:spcPct val="90000"/>
              </a:lnSpc>
              <a:spcAft>
                <a:spcPts val="600"/>
              </a:spcAft>
              <a:defRPr/>
            </a:pPr>
            <a:fld id="{492661EC-E0B5-4F40-B7D9-EFB197B3666C}" type="slidenum">
              <a:rPr lang="en-US" sz="1900">
                <a:solidFill>
                  <a:schemeClr val="bg1"/>
                </a:solidFill>
                <a:latin typeface="+mn-lt"/>
              </a:rPr>
              <a:pPr>
                <a:lnSpc>
                  <a:spcPct val="90000"/>
                </a:lnSpc>
                <a:spcAft>
                  <a:spcPts val="600"/>
                </a:spcAft>
                <a:defRPr/>
              </a:pPr>
              <a:t>2</a:t>
            </a:fld>
            <a:endParaRPr lang="en-US" sz="1900">
              <a:solidFill>
                <a:schemeClr val="bg1"/>
              </a:solidFill>
              <a:latin typeface="+mn-lt"/>
            </a:endParaRPr>
          </a:p>
        </p:txBody>
      </p:sp>
      <p:sp>
        <p:nvSpPr>
          <p:cNvPr id="2" name="Content Placeholder 1"/>
          <p:cNvSpPr>
            <a:spLocks noGrp="1"/>
          </p:cNvSpPr>
          <p:nvPr>
            <p:ph idx="4294967295"/>
          </p:nvPr>
        </p:nvSpPr>
        <p:spPr>
          <a:xfrm>
            <a:off x="827088" y="1327150"/>
            <a:ext cx="8316912" cy="4713288"/>
          </a:xfrm>
        </p:spPr>
        <p:txBody>
          <a:bodyPr>
            <a:normAutofit/>
          </a:bodyPr>
          <a:lstStyle/>
          <a:p>
            <a:endParaRPr lang="en-US"/>
          </a:p>
          <a:p>
            <a:pPr>
              <a:buClrTx/>
              <a:buFont typeface="Courier New" panose="02070309020205020404" pitchFamily="49" charset="0"/>
              <a:buChar char="o"/>
            </a:pPr>
            <a:r>
              <a:rPr lang="en-US" sz="2000">
                <a:solidFill>
                  <a:schemeClr val="bg1"/>
                </a:solidFill>
              </a:rPr>
              <a:t>Introduction </a:t>
            </a:r>
          </a:p>
          <a:p>
            <a:pPr>
              <a:buClrTx/>
              <a:buFont typeface="Courier New" panose="02070309020205020404" pitchFamily="49" charset="0"/>
              <a:buChar char="o"/>
            </a:pPr>
            <a:r>
              <a:rPr lang="en-US" sz="2000">
                <a:solidFill>
                  <a:schemeClr val="bg1"/>
                </a:solidFill>
              </a:rPr>
              <a:t>Construction Payable </a:t>
            </a:r>
          </a:p>
          <a:p>
            <a:pPr>
              <a:buClrTx/>
              <a:buFont typeface="Courier New" panose="02070309020205020404" pitchFamily="49" charset="0"/>
              <a:buChar char="o"/>
            </a:pPr>
            <a:r>
              <a:rPr lang="en-US" sz="2000">
                <a:solidFill>
                  <a:schemeClr val="bg1"/>
                </a:solidFill>
              </a:rPr>
              <a:t>Fixed Assets</a:t>
            </a:r>
          </a:p>
          <a:p>
            <a:pPr>
              <a:buClrTx/>
              <a:buFont typeface="Courier New" panose="02070309020205020404" pitchFamily="49" charset="0"/>
              <a:buChar char="o"/>
            </a:pPr>
            <a:r>
              <a:rPr lang="en-US" sz="2000">
                <a:solidFill>
                  <a:schemeClr val="bg1"/>
                </a:solidFill>
              </a:rPr>
              <a:t>Accounts Payable</a:t>
            </a:r>
          </a:p>
          <a:p>
            <a:pPr>
              <a:buClrTx/>
              <a:buFont typeface="Courier New" panose="02070309020205020404" pitchFamily="49" charset="0"/>
              <a:buChar char="o"/>
            </a:pPr>
            <a:r>
              <a:rPr lang="en-US" sz="2000">
                <a:solidFill>
                  <a:schemeClr val="bg1"/>
                </a:solidFill>
              </a:rPr>
              <a:t>Special Services </a:t>
            </a:r>
          </a:p>
          <a:p>
            <a:pPr>
              <a:buClrTx/>
              <a:buFont typeface="Courier New" panose="02070309020205020404" pitchFamily="49" charset="0"/>
              <a:buChar char="o"/>
            </a:pPr>
            <a:r>
              <a:rPr lang="en-US" sz="2000">
                <a:solidFill>
                  <a:schemeClr val="bg1"/>
                </a:solidFill>
              </a:rPr>
              <a:t>Travel</a:t>
            </a:r>
          </a:p>
          <a:p>
            <a:pPr>
              <a:buClrTx/>
              <a:buFont typeface="Courier New" panose="02070309020205020404" pitchFamily="49" charset="0"/>
              <a:buChar char="o"/>
            </a:pPr>
            <a:r>
              <a:rPr lang="en-US" sz="2000">
                <a:solidFill>
                  <a:schemeClr val="bg1"/>
                </a:solidFill>
              </a:rPr>
              <a:t>P-Cards </a:t>
            </a:r>
          </a:p>
          <a:p>
            <a:pPr marL="0" indent="0">
              <a:buClrTx/>
              <a:buNone/>
            </a:pPr>
            <a:endParaRPr lang="en-US">
              <a:solidFill>
                <a:schemeClr val="bg1"/>
              </a:solidFill>
            </a:endParaRPr>
          </a:p>
          <a:p>
            <a:pPr>
              <a:buClrTx/>
              <a:buFont typeface="Courier New" panose="02070309020205020404" pitchFamily="49" charset="0"/>
              <a:buChar char="o"/>
            </a:pPr>
            <a:endParaRPr lang="en-US">
              <a:solidFill>
                <a:schemeClr val="bg1"/>
              </a:solidFill>
            </a:endParaRPr>
          </a:p>
          <a:p>
            <a:pPr>
              <a:buClrTx/>
              <a:buFont typeface="Courier New" panose="02070309020205020404" pitchFamily="49" charset="0"/>
              <a:buChar char="o"/>
            </a:pPr>
            <a:r>
              <a:rPr lang="en-US">
                <a:solidFill>
                  <a:schemeClr val="bg1"/>
                </a:solidFill>
              </a:rPr>
              <a:t>Questions</a:t>
            </a:r>
          </a:p>
          <a:p>
            <a:pPr lvl="1">
              <a:buClrTx/>
              <a:buFont typeface="Courier New" panose="02070309020205020404" pitchFamily="49" charset="0"/>
              <a:buChar char="o"/>
            </a:pPr>
            <a:r>
              <a:rPr lang="en-US">
                <a:solidFill>
                  <a:schemeClr val="bg1"/>
                </a:solidFill>
              </a:rPr>
              <a:t>Enter questions in the chatbox</a:t>
            </a:r>
          </a:p>
          <a:p>
            <a:pPr lvl="1">
              <a:buClrTx/>
              <a:buFont typeface="Courier New" panose="02070309020205020404" pitchFamily="49" charset="0"/>
              <a:buChar char="o"/>
            </a:pPr>
            <a:r>
              <a:rPr lang="en-US">
                <a:solidFill>
                  <a:schemeClr val="bg1"/>
                </a:solidFill>
              </a:rPr>
              <a:t>FAQ document will be distributed</a:t>
            </a:r>
          </a:p>
        </p:txBody>
      </p:sp>
      <p:sp>
        <p:nvSpPr>
          <p:cNvPr id="5" name="Title 4"/>
          <p:cNvSpPr>
            <a:spLocks noGrp="1"/>
          </p:cNvSpPr>
          <p:nvPr>
            <p:ph type="title" idx="4294967295"/>
          </p:nvPr>
        </p:nvSpPr>
        <p:spPr>
          <a:xfrm>
            <a:off x="0" y="228600"/>
            <a:ext cx="9144000" cy="1281113"/>
          </a:xfrm>
        </p:spPr>
        <p:txBody>
          <a:bodyPr>
            <a:normAutofit/>
          </a:bodyPr>
          <a:lstStyle/>
          <a:p>
            <a:pPr algn="ctr"/>
            <a:r>
              <a:rPr lang="en-US" sz="3000">
                <a:solidFill>
                  <a:schemeClr val="bg1"/>
                </a:solidFill>
              </a:rPr>
              <a:t>Agenda</a:t>
            </a:r>
          </a:p>
        </p:txBody>
      </p:sp>
    </p:spTree>
    <p:extLst>
      <p:ext uri="{BB962C8B-B14F-4D97-AF65-F5344CB8AC3E}">
        <p14:creationId xmlns:p14="http://schemas.microsoft.com/office/powerpoint/2010/main" val="290242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EFD5D-871D-42D9-97DC-2691F9CC2290}"/>
              </a:ext>
            </a:extLst>
          </p:cNvPr>
          <p:cNvSpPr>
            <a:spLocks noGrp="1"/>
          </p:cNvSpPr>
          <p:nvPr>
            <p:ph type="sldNum" sz="quarter" idx="12"/>
          </p:nvPr>
        </p:nvSpPr>
        <p:spPr>
          <a:xfrm>
            <a:off x="8535438"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7F1E4F-1CFF-5643-939E-217C01CDF565}"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lang="en-US" sz="1900">
              <a:solidFill>
                <a:schemeClr val="bg1"/>
              </a:solidFill>
              <a:latin typeface="+mn-lt"/>
            </a:endParaRPr>
          </a:p>
        </p:txBody>
      </p:sp>
      <p:sp>
        <p:nvSpPr>
          <p:cNvPr id="4" name="TextBox 3">
            <a:extLst>
              <a:ext uri="{FF2B5EF4-FFF2-40B4-BE49-F238E27FC236}">
                <a16:creationId xmlns:a16="http://schemas.microsoft.com/office/drawing/2014/main" id="{EFCBBBA8-77E3-454D-94D8-BF26A94D8162}"/>
              </a:ext>
            </a:extLst>
          </p:cNvPr>
          <p:cNvSpPr txBox="1"/>
          <p:nvPr/>
        </p:nvSpPr>
        <p:spPr>
          <a:xfrm>
            <a:off x="133943" y="337538"/>
            <a:ext cx="9144000" cy="55399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0" i="0" strike="noStrike" kern="1200" cap="none" spc="0" normalizeH="0" baseline="0" noProof="0">
                <a:ln>
                  <a:noFill/>
                </a:ln>
                <a:solidFill>
                  <a:schemeClr val="bg1"/>
                </a:solidFill>
                <a:effectLst/>
                <a:uLnTx/>
                <a:uFillTx/>
                <a:latin typeface="Century Gothic (Headings)"/>
                <a:ea typeface="+mn-ea"/>
                <a:cs typeface="+mn-cs"/>
              </a:rPr>
              <a:t>Travel General Information</a:t>
            </a:r>
          </a:p>
        </p:txBody>
      </p:sp>
      <p:sp>
        <p:nvSpPr>
          <p:cNvPr id="5" name="Rectangle 5">
            <a:extLst>
              <a:ext uri="{FF2B5EF4-FFF2-40B4-BE49-F238E27FC236}">
                <a16:creationId xmlns:a16="http://schemas.microsoft.com/office/drawing/2014/main" id="{D2F6B1C4-A9B5-4DA0-ABC7-6EED4FDA84FC}"/>
              </a:ext>
            </a:extLst>
          </p:cNvPr>
          <p:cNvSpPr txBox="1">
            <a:spLocks noChangeArrowheads="1"/>
          </p:cNvSpPr>
          <p:nvPr/>
        </p:nvSpPr>
        <p:spPr>
          <a:xfrm>
            <a:off x="0" y="891536"/>
            <a:ext cx="8621949" cy="5761922"/>
          </a:xfrm>
          <a:prstGeom prst="rect">
            <a:avLst/>
          </a:prstGeom>
        </p:spPr>
        <p:txBody>
          <a:bodyPr vert="horz" lIns="91440" tIns="45720" rIns="91440" bIns="45720" rtlCol="0">
            <a:normAutofit fontScale="92500" lnSpcReduction="10000"/>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342900" marR="0" lvl="1" indent="0" algn="just" defTabSz="342900" rtl="0" eaLnBrk="1" fontAlgn="auto" latinLnBrk="0" hangingPunct="1">
              <a:lnSpc>
                <a:spcPct val="110000"/>
              </a:lnSpc>
              <a:spcBef>
                <a:spcPts val="750"/>
              </a:spcBef>
              <a:spcAft>
                <a:spcPts val="0"/>
              </a:spcAft>
              <a:buClr>
                <a:srgbClr val="FF3300"/>
              </a:buClr>
              <a:buSzTx/>
              <a:buNone/>
              <a:tabLst/>
              <a:defRPr/>
            </a:pPr>
            <a:endParaRPr kumimoji="0" lang="en-US" sz="2350" i="0" u="none" strike="noStrike" kern="1200" cap="none" spc="0" normalizeH="0" baseline="0" noProof="0">
              <a:ln>
                <a:noFill/>
              </a:ln>
              <a:solidFill>
                <a:schemeClr val="bg1"/>
              </a:solidFill>
              <a:effectLst/>
              <a:uLnTx/>
              <a:uFillTx/>
              <a:latin typeface="Century Gothic" panose="020B0502020202020204"/>
              <a:ea typeface="+mn-ea"/>
              <a:cs typeface="+mn-cs"/>
            </a:endParaRPr>
          </a:p>
          <a:p>
            <a:pPr marR="0" lvl="1" algn="just" defTabSz="342900" rtl="0" eaLnBrk="1" fontAlgn="auto" latinLnBrk="0" hangingPunct="1">
              <a:lnSpc>
                <a:spcPct val="110000"/>
              </a:lnSpc>
              <a:spcBef>
                <a:spcPts val="750"/>
              </a:spcBef>
              <a:spcAft>
                <a:spcPts val="0"/>
              </a:spcAft>
              <a:buClrTx/>
              <a:buSzTx/>
              <a:buFont typeface="Courier New" panose="02070309020205020404" pitchFamily="49" charset="0"/>
              <a:buChar char="o"/>
              <a:tabLst/>
              <a:defRPr/>
            </a:pPr>
            <a:r>
              <a:rPr kumimoji="0" lang="en-US" sz="1900" i="0" u="none" strike="noStrike" kern="1200" cap="none" spc="0" normalizeH="0" baseline="0" noProof="0">
                <a:ln>
                  <a:noFill/>
                </a:ln>
                <a:solidFill>
                  <a:schemeClr val="bg1"/>
                </a:solidFill>
                <a:effectLst/>
                <a:uLnTx/>
                <a:uFillTx/>
                <a:latin typeface="Century Gothic" panose="020B0502020202020204"/>
                <a:ea typeface="+mn-ea"/>
                <a:cs typeface="+mn-cs"/>
              </a:rPr>
              <a:t>The transition of Travel to INFORMS effective 7/1/22 does </a:t>
            </a:r>
            <a:r>
              <a:rPr kumimoji="0" lang="en-US" sz="1900" b="1" i="0" u="none" strike="noStrike" kern="1200" cap="none" spc="0" normalizeH="0" baseline="0" noProof="0">
                <a:ln>
                  <a:noFill/>
                </a:ln>
                <a:solidFill>
                  <a:schemeClr val="bg1"/>
                </a:solidFill>
                <a:effectLst/>
                <a:uLnTx/>
                <a:uFillTx/>
                <a:latin typeface="Century Gothic" panose="020B0502020202020204"/>
                <a:ea typeface="+mn-ea"/>
                <a:cs typeface="+mn-cs"/>
              </a:rPr>
              <a:t>not</a:t>
            </a:r>
            <a:r>
              <a:rPr kumimoji="0" lang="en-US" sz="1900" i="0" u="none" strike="noStrike" kern="1200" cap="none" spc="0" normalizeH="0" baseline="0" noProof="0">
                <a:ln>
                  <a:noFill/>
                </a:ln>
                <a:solidFill>
                  <a:schemeClr val="bg1"/>
                </a:solidFill>
                <a:effectLst/>
                <a:uLnTx/>
                <a:uFillTx/>
                <a:latin typeface="Century Gothic" panose="020B0502020202020204"/>
                <a:ea typeface="+mn-ea"/>
                <a:cs typeface="+mn-cs"/>
              </a:rPr>
              <a:t> represent a change to the Travel Policies and Procedures. This transition only changed the way travel requests are prepared and approved.</a:t>
            </a:r>
          </a:p>
          <a:p>
            <a:pPr lvl="1" algn="just" fontAlgn="auto">
              <a:lnSpc>
                <a:spcPct val="110000"/>
              </a:lnSpc>
              <a:buClrTx/>
              <a:buFont typeface="Courier New" panose="02070309020205020404" pitchFamily="49" charset="0"/>
              <a:buChar char="o"/>
            </a:pPr>
            <a:r>
              <a:rPr kumimoji="0" lang="en-US" sz="1900" i="0" u="none" strike="noStrike" kern="1200" cap="none" spc="0" normalizeH="0" baseline="0" noProof="0">
                <a:ln>
                  <a:noFill/>
                </a:ln>
                <a:solidFill>
                  <a:schemeClr val="bg1"/>
                </a:solidFill>
                <a:effectLst/>
                <a:uLnTx/>
                <a:uFillTx/>
                <a:latin typeface="Century Gothic" panose="020B0502020202020204"/>
                <a:ea typeface="+mn-ea"/>
                <a:cs typeface="+mn-cs"/>
              </a:rPr>
              <a:t>BPW Recording and PowerPoint Presentation</a:t>
            </a:r>
          </a:p>
          <a:p>
            <a:pPr lvl="2" algn="just" fontAlgn="auto">
              <a:lnSpc>
                <a:spcPct val="110000"/>
              </a:lnSpc>
              <a:buClrTx/>
              <a:buFont typeface="Courier New" panose="02070309020205020404" pitchFamily="49" charset="0"/>
              <a:buChar char="o"/>
            </a:pPr>
            <a:r>
              <a:rPr kumimoji="0" lang="en-US" sz="1750" i="0" u="none" strike="noStrike" kern="1200" cap="none" spc="0" normalizeH="0" baseline="0" noProof="0">
                <a:ln>
                  <a:noFill/>
                </a:ln>
                <a:solidFill>
                  <a:schemeClr val="bg1"/>
                </a:solidFill>
                <a:effectLst/>
                <a:uLnTx/>
                <a:uFillTx/>
                <a:latin typeface="Century Gothic" panose="020B0502020202020204"/>
                <a:ea typeface="+mn-ea"/>
                <a:cs typeface="+mn-cs"/>
                <a:hlinkClick r:id="rId2">
                  <a:extLst>
                    <a:ext uri="{A12FA001-AC4F-418D-AE19-62706E023703}">
                      <ahyp:hlinkClr xmlns:ahyp="http://schemas.microsoft.com/office/drawing/2018/hyperlinkcolor" val="tx"/>
                    </a:ext>
                  </a:extLst>
                </a:hlinkClick>
              </a:rPr>
              <a:t>https://secure.miamidade.gov/employee/informs/business-process-workshop-rollout-2.page</a:t>
            </a:r>
            <a:endParaRPr kumimoji="0" lang="en-US" sz="1750" i="0" u="none" strike="noStrike" kern="1200" cap="none" spc="0" normalizeH="0" baseline="0" noProof="0">
              <a:ln>
                <a:noFill/>
              </a:ln>
              <a:solidFill>
                <a:schemeClr val="bg1"/>
              </a:solidFill>
              <a:effectLst/>
              <a:uLnTx/>
              <a:uFillTx/>
              <a:latin typeface="Century Gothic" panose="020B0502020202020204"/>
              <a:ea typeface="+mn-ea"/>
              <a:cs typeface="+mn-cs"/>
            </a:endParaRPr>
          </a:p>
          <a:p>
            <a:pPr marR="0" lvl="1" algn="just" defTabSz="342900" rtl="0" eaLnBrk="1" fontAlgn="auto" latinLnBrk="0" hangingPunct="1">
              <a:lnSpc>
                <a:spcPct val="110000"/>
              </a:lnSpc>
              <a:spcBef>
                <a:spcPts val="750"/>
              </a:spcBef>
              <a:spcAft>
                <a:spcPts val="0"/>
              </a:spcAft>
              <a:buClrTx/>
              <a:buSzTx/>
              <a:buFont typeface="Courier New" panose="02070309020205020404" pitchFamily="49" charset="0"/>
              <a:buChar char="o"/>
              <a:tabLst/>
              <a:defRPr/>
            </a:pPr>
            <a:r>
              <a:rPr kumimoji="0" lang="en-US" sz="1900" i="0" u="none" strike="noStrike" kern="1200" cap="none" spc="0" normalizeH="0" baseline="0" noProof="0">
                <a:ln>
                  <a:noFill/>
                </a:ln>
                <a:solidFill>
                  <a:schemeClr val="bg1"/>
                </a:solidFill>
                <a:effectLst/>
                <a:uLnTx/>
                <a:uFillTx/>
                <a:latin typeface="Century Gothic" panose="020B0502020202020204"/>
                <a:ea typeface="+mn-ea"/>
                <a:cs typeface="+mn-cs"/>
              </a:rPr>
              <a:t>Training Materials</a:t>
            </a:r>
          </a:p>
          <a:p>
            <a:pPr lvl="2" algn="just" fontAlgn="auto">
              <a:lnSpc>
                <a:spcPct val="110000"/>
              </a:lnSpc>
              <a:buClrTx/>
              <a:buFont typeface="Courier New" panose="02070309020205020404" pitchFamily="49" charset="0"/>
              <a:buChar char="o"/>
            </a:pPr>
            <a:r>
              <a:rPr kumimoji="0" lang="en-US" sz="1750" i="0" u="none" strike="noStrike" kern="1200" cap="none" spc="0" normalizeH="0" baseline="0" noProof="0">
                <a:ln>
                  <a:noFill/>
                </a:ln>
                <a:solidFill>
                  <a:schemeClr val="bg1"/>
                </a:solidFill>
                <a:effectLst/>
                <a:uLnTx/>
                <a:uFillTx/>
                <a:latin typeface="Century Gothic" panose="020B0502020202020204"/>
                <a:ea typeface="+mn-ea"/>
                <a:cs typeface="+mn-cs"/>
              </a:rPr>
              <a:t>	FIN 214 – Travel and Expenses: Travel Authorization</a:t>
            </a:r>
          </a:p>
          <a:p>
            <a:pPr lvl="2" algn="just" fontAlgn="auto">
              <a:lnSpc>
                <a:spcPct val="110000"/>
              </a:lnSpc>
              <a:buClrTx/>
              <a:buFont typeface="Courier New" panose="02070309020205020404" pitchFamily="49" charset="0"/>
              <a:buChar char="o"/>
            </a:pPr>
            <a:r>
              <a:rPr kumimoji="0" lang="en-US" sz="1750" i="0" u="none" strike="noStrike" kern="1200" cap="none" spc="0" normalizeH="0" baseline="0" noProof="0">
                <a:ln>
                  <a:noFill/>
                </a:ln>
                <a:solidFill>
                  <a:schemeClr val="bg1"/>
                </a:solidFill>
                <a:effectLst/>
                <a:uLnTx/>
                <a:uFillTx/>
                <a:latin typeface="Century Gothic" panose="020B0502020202020204"/>
                <a:ea typeface="+mn-ea"/>
                <a:cs typeface="+mn-cs"/>
              </a:rPr>
              <a:t>	FIN 215 – Travel and Expense Report</a:t>
            </a:r>
          </a:p>
          <a:p>
            <a:pPr lvl="2" algn="just" fontAlgn="auto">
              <a:lnSpc>
                <a:spcPct val="110000"/>
              </a:lnSpc>
              <a:buClrTx/>
              <a:buFont typeface="Courier New" panose="02070309020205020404" pitchFamily="49" charset="0"/>
              <a:buChar char="o"/>
            </a:pPr>
            <a:r>
              <a:rPr kumimoji="0" lang="en-US" sz="1750" i="0" u="none" strike="noStrike" kern="1200" cap="none" spc="0" normalizeH="0" baseline="0" noProof="0">
                <a:ln>
                  <a:noFill/>
                </a:ln>
                <a:solidFill>
                  <a:schemeClr val="bg1"/>
                </a:solidFill>
                <a:effectLst/>
                <a:uLnTx/>
                <a:uFillTx/>
                <a:latin typeface="Century Gothic" panose="020B0502020202020204"/>
                <a:ea typeface="+mn-ea"/>
                <a:cs typeface="+mn-cs"/>
                <a:hlinkClick r:id="rId3">
                  <a:extLst>
                    <a:ext uri="{A12FA001-AC4F-418D-AE19-62706E023703}">
                      <ahyp:hlinkClr xmlns:ahyp="http://schemas.microsoft.com/office/drawing/2018/hyperlinkcolor" val="tx"/>
                    </a:ext>
                  </a:extLst>
                </a:hlinkClick>
              </a:rPr>
              <a:t>https://www.miamidade.gov/global/humanresources/training/materials-rollout-2.page</a:t>
            </a:r>
            <a:endParaRPr kumimoji="0" lang="en-US" sz="1750" i="0" u="none" strike="noStrike" kern="1200" cap="none" spc="0" normalizeH="0" baseline="0" noProof="0">
              <a:ln>
                <a:noFill/>
              </a:ln>
              <a:solidFill>
                <a:schemeClr val="bg1"/>
              </a:solidFill>
              <a:effectLst/>
              <a:uLnTx/>
              <a:uFillTx/>
              <a:latin typeface="Century Gothic" panose="020B0502020202020204"/>
              <a:ea typeface="+mn-ea"/>
              <a:cs typeface="+mn-cs"/>
            </a:endParaRPr>
          </a:p>
          <a:p>
            <a:pPr lvl="1" fontAlgn="auto">
              <a:lnSpc>
                <a:spcPct val="110000"/>
              </a:lnSpc>
              <a:buClrTx/>
              <a:buFont typeface="Courier New" panose="02070309020205020404" pitchFamily="49" charset="0"/>
              <a:buChar char="o"/>
            </a:pPr>
            <a:r>
              <a:rPr lang="en-US" sz="1900">
                <a:solidFill>
                  <a:schemeClr val="bg1"/>
                </a:solidFill>
                <a:latin typeface="Century Gothic" panose="020B0502020202020204"/>
              </a:rPr>
              <a:t>Travel Policy and Procedures can be found at</a:t>
            </a:r>
          </a:p>
          <a:p>
            <a:pPr lvl="2" fontAlgn="auto">
              <a:lnSpc>
                <a:spcPct val="110000"/>
              </a:lnSpc>
              <a:buClrTx/>
              <a:buFont typeface="Courier New" panose="02070309020205020404" pitchFamily="49" charset="0"/>
              <a:buChar char="o"/>
            </a:pPr>
            <a:r>
              <a:rPr lang="en-US" sz="1800">
                <a:solidFill>
                  <a:schemeClr val="bg1"/>
                </a:solidFill>
              </a:rPr>
              <a:t> </a:t>
            </a:r>
            <a:r>
              <a:rPr lang="en-US" sz="1700" u="sng">
                <a:solidFill>
                  <a:schemeClr val="bg1"/>
                </a:solidFill>
                <a:hlinkClick r:id="rId4">
                  <a:extLst>
                    <a:ext uri="{A12FA001-AC4F-418D-AE19-62706E023703}">
                      <ahyp:hlinkClr xmlns:ahyp="http://schemas.microsoft.com/office/drawing/2018/hyperlinkcolor" val="tx"/>
                    </a:ext>
                  </a:extLst>
                </a:hlinkClick>
              </a:rPr>
              <a:t>http://intra.miamidade.gov/managementandbudget/procedures.asp</a:t>
            </a:r>
            <a:r>
              <a:rPr lang="en-US" sz="1700">
                <a:solidFill>
                  <a:schemeClr val="bg1"/>
                </a:solidFill>
              </a:rPr>
              <a:t>  </a:t>
            </a:r>
          </a:p>
          <a:p>
            <a:pPr lvl="1" fontAlgn="auto">
              <a:lnSpc>
                <a:spcPct val="110000"/>
              </a:lnSpc>
              <a:buClrTx/>
              <a:buFont typeface="Courier New" panose="02070309020205020404" pitchFamily="49" charset="0"/>
              <a:buChar char="o"/>
            </a:pPr>
            <a:r>
              <a:rPr lang="en-US" sz="2000">
                <a:solidFill>
                  <a:schemeClr val="bg1"/>
                </a:solidFill>
              </a:rPr>
              <a:t>For travel related inquiry/request, email (FIN) Travel Group</a:t>
            </a:r>
          </a:p>
          <a:p>
            <a:pPr lvl="2" fontAlgn="auto">
              <a:lnSpc>
                <a:spcPct val="110000"/>
              </a:lnSpc>
              <a:buClrTx/>
              <a:buFont typeface="Courier New" panose="02070309020205020404" pitchFamily="49" charset="0"/>
              <a:buChar char="o"/>
            </a:pPr>
            <a:r>
              <a:rPr lang="en-US" sz="1850">
                <a:solidFill>
                  <a:schemeClr val="bg1"/>
                </a:solidFill>
              </a:rPr>
              <a:t>FIN-TG@miamidade.gov</a:t>
            </a:r>
          </a:p>
          <a:p>
            <a:pPr lvl="1" fontAlgn="auto">
              <a:lnSpc>
                <a:spcPct val="110000"/>
              </a:lnSpc>
            </a:pPr>
            <a:endParaRPr lang="en-US" sz="1950">
              <a:solidFill>
                <a:schemeClr val="accent1"/>
              </a:solidFill>
            </a:endParaRPr>
          </a:p>
          <a:p>
            <a:pPr marL="685800" lvl="2" indent="0" algn="just" fontAlgn="auto">
              <a:lnSpc>
                <a:spcPct val="110000"/>
              </a:lnSpc>
              <a:buNone/>
            </a:pPr>
            <a:endParaRPr kumimoji="0" lang="en-US" sz="1750" i="0" u="none" strike="noStrike" kern="1200" cap="none" spc="0" normalizeH="0" baseline="0" noProof="0">
              <a:ln>
                <a:noFill/>
              </a:ln>
              <a:solidFill>
                <a:schemeClr val="accent1"/>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3539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xfrm>
            <a:off x="8559175" y="6492875"/>
            <a:ext cx="584825" cy="365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E3454B-AE03-49E9-8BC0-3D9D8F731B99}"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lang="en-US" sz="1900">
              <a:solidFill>
                <a:schemeClr val="bg1"/>
              </a:solidFill>
              <a:latin typeface="+mn-lt"/>
            </a:endParaRPr>
          </a:p>
        </p:txBody>
      </p:sp>
      <p:sp>
        <p:nvSpPr>
          <p:cNvPr id="92165" name="Rectangle 5"/>
          <p:cNvSpPr>
            <a:spLocks noGrp="1" noChangeArrowheads="1"/>
          </p:cNvSpPr>
          <p:nvPr>
            <p:ph idx="4294967295"/>
          </p:nvPr>
        </p:nvSpPr>
        <p:spPr>
          <a:xfrm>
            <a:off x="0" y="1809199"/>
            <a:ext cx="8686800" cy="4261018"/>
          </a:xfrm>
        </p:spPr>
        <p:txBody>
          <a:bodyPr>
            <a:normAutofit/>
          </a:bodyPr>
          <a:lstStyle/>
          <a:p>
            <a:pPr lvl="1" algn="just" eaLnBrk="1" hangingPunct="1">
              <a:lnSpc>
                <a:spcPct val="110000"/>
              </a:lnSpc>
              <a:buClrTx/>
              <a:buFont typeface="Courier New" panose="02070309020205020404" pitchFamily="49" charset="0"/>
              <a:buChar char="o"/>
            </a:pPr>
            <a:r>
              <a:rPr lang="en-US" sz="1500" b="1" dirty="0">
                <a:solidFill>
                  <a:schemeClr val="bg1"/>
                </a:solidFill>
              </a:rPr>
              <a:t>All Fiscal Year 2023 County travel need to be fully approved by Friday, September 22,2023.</a:t>
            </a:r>
          </a:p>
          <a:p>
            <a:pPr lvl="1" algn="just" eaLnBrk="1" hangingPunct="1">
              <a:lnSpc>
                <a:spcPct val="110000"/>
              </a:lnSpc>
              <a:buClrTx/>
              <a:buFont typeface="Courier New" panose="02070309020205020404" pitchFamily="49" charset="0"/>
              <a:buChar char="o"/>
            </a:pPr>
            <a:endParaRPr lang="en-US" sz="1500" b="1" dirty="0">
              <a:solidFill>
                <a:schemeClr val="bg1"/>
              </a:solidFill>
            </a:endParaRPr>
          </a:p>
          <a:p>
            <a:pPr lvl="2" algn="just">
              <a:lnSpc>
                <a:spcPct val="110000"/>
              </a:lnSpc>
              <a:buClrTx/>
              <a:buFont typeface="Courier New" panose="02070309020205020404" pitchFamily="49" charset="0"/>
              <a:buChar char="o"/>
            </a:pPr>
            <a:r>
              <a:rPr lang="en-US" sz="1350" dirty="0">
                <a:solidFill>
                  <a:schemeClr val="bg1"/>
                </a:solidFill>
              </a:rPr>
              <a:t>Please ensure all INFORMS Travel Expense Reports (TERs) are fully approved at the Department Level, and their related supporting documentation is attached to the request. </a:t>
            </a:r>
          </a:p>
          <a:p>
            <a:pPr lvl="1" algn="just" eaLnBrk="1" hangingPunct="1">
              <a:lnSpc>
                <a:spcPct val="110000"/>
              </a:lnSpc>
              <a:buClrTx/>
              <a:buFont typeface="Courier New" panose="02070309020205020404" pitchFamily="49" charset="0"/>
              <a:buChar char="o"/>
            </a:pPr>
            <a:endParaRPr lang="en-US" sz="1500" b="1" dirty="0">
              <a:solidFill>
                <a:schemeClr val="bg1"/>
              </a:solidFill>
            </a:endParaRPr>
          </a:p>
          <a:p>
            <a:pPr lvl="2" algn="just">
              <a:lnSpc>
                <a:spcPct val="110000"/>
              </a:lnSpc>
              <a:buClrTx/>
              <a:buFont typeface="Courier New" panose="02070309020205020404" pitchFamily="49" charset="0"/>
              <a:buChar char="o"/>
            </a:pPr>
            <a:r>
              <a:rPr lang="en-US" sz="1350" dirty="0">
                <a:solidFill>
                  <a:schemeClr val="bg1"/>
                </a:solidFill>
              </a:rPr>
              <a:t>Paper travel documents (non-county employees and previously approved exceptions) Please forward complete travel packages to Finance. Travels occurring on/or before September 30 - place a 2023 notation on Travel Request Form (TRF) and/or on Travel Expense Reports (TER) if “old year” expense (FY 2023) or “new year” expense (FY 2024), for proper posting of expenditure.</a:t>
            </a:r>
          </a:p>
          <a:p>
            <a:pPr lvl="1" algn="just">
              <a:lnSpc>
                <a:spcPct val="110000"/>
              </a:lnSpc>
              <a:buClrTx/>
              <a:buFont typeface="Wingdings" panose="05000000000000000000" pitchFamily="2" charset="2"/>
              <a:buChar char="Ø"/>
            </a:pPr>
            <a:endParaRPr lang="en-US" sz="1500" dirty="0">
              <a:solidFill>
                <a:schemeClr val="bg1"/>
              </a:solidFill>
            </a:endParaRPr>
          </a:p>
          <a:p>
            <a:pPr marL="678942" lvl="1" indent="-285750" algn="just" eaLnBrk="1" hangingPunct="1">
              <a:lnSpc>
                <a:spcPct val="110000"/>
              </a:lnSpc>
              <a:buClrTx/>
              <a:buFont typeface="Wingdings" panose="05000000000000000000" pitchFamily="2" charset="2"/>
              <a:buChar char="Ø"/>
            </a:pPr>
            <a:endParaRPr lang="en-US" sz="1300" dirty="0">
              <a:solidFill>
                <a:schemeClr val="bg1"/>
              </a:solidFill>
            </a:endParaRPr>
          </a:p>
          <a:p>
            <a:pPr lvl="1" algn="just" eaLnBrk="1" hangingPunct="1">
              <a:lnSpc>
                <a:spcPct val="110000"/>
              </a:lnSpc>
              <a:buClr>
                <a:srgbClr val="FF3300"/>
              </a:buClr>
              <a:buFontTx/>
              <a:buNone/>
            </a:pPr>
            <a:endParaRPr lang="en-US" sz="2000" b="1" dirty="0"/>
          </a:p>
        </p:txBody>
      </p:sp>
      <p:sp>
        <p:nvSpPr>
          <p:cNvPr id="2" name="Title 4">
            <a:extLst>
              <a:ext uri="{FF2B5EF4-FFF2-40B4-BE49-F238E27FC236}">
                <a16:creationId xmlns:a16="http://schemas.microsoft.com/office/drawing/2014/main" id="{4369322E-B51E-8E1C-1F00-BB4B0C14E01F}"/>
              </a:ext>
            </a:extLst>
          </p:cNvPr>
          <p:cNvSpPr txBox="1">
            <a:spLocks/>
          </p:cNvSpPr>
          <p:nvPr/>
        </p:nvSpPr>
        <p:spPr>
          <a:xfrm>
            <a:off x="0" y="228315"/>
            <a:ext cx="9144000" cy="11430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000">
                <a:solidFill>
                  <a:schemeClr val="bg1"/>
                </a:solidFill>
              </a:rPr>
              <a:t>Travel – Important Dates</a:t>
            </a:r>
          </a:p>
        </p:txBody>
      </p:sp>
    </p:spTree>
    <p:extLst>
      <p:ext uri="{BB962C8B-B14F-4D97-AF65-F5344CB8AC3E}">
        <p14:creationId xmlns:p14="http://schemas.microsoft.com/office/powerpoint/2010/main" val="107089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lang="en-US" sz="1900">
              <a:solidFill>
                <a:schemeClr val="bg1"/>
              </a:solidFill>
              <a:latin typeface="+mn-lt"/>
            </a:endParaRPr>
          </a:p>
        </p:txBody>
      </p:sp>
      <p:sp>
        <p:nvSpPr>
          <p:cNvPr id="2" name="Content Placeholder 1"/>
          <p:cNvSpPr>
            <a:spLocks noGrp="1"/>
          </p:cNvSpPr>
          <p:nvPr>
            <p:ph idx="4294967295"/>
          </p:nvPr>
        </p:nvSpPr>
        <p:spPr>
          <a:xfrm>
            <a:off x="298938" y="1295399"/>
            <a:ext cx="8692662" cy="5197475"/>
          </a:xfrm>
        </p:spPr>
        <p:txBody>
          <a:bodyPr>
            <a:normAutofit fontScale="92500" lnSpcReduction="20000"/>
          </a:bodyPr>
          <a:lstStyle/>
          <a:p>
            <a:pPr>
              <a:buFont typeface="Arial" panose="020B0604020202020204" pitchFamily="34" charset="0"/>
              <a:buChar char="•"/>
            </a:pPr>
            <a:endParaRPr lang="en-US" sz="1800">
              <a:solidFill>
                <a:srgbClr val="FF0000"/>
              </a:solidFill>
            </a:endParaRPr>
          </a:p>
          <a:p>
            <a:pPr>
              <a:buClrTx/>
              <a:buFont typeface="Courier New" panose="02070309020205020404" pitchFamily="49" charset="0"/>
              <a:buChar char="o"/>
            </a:pPr>
            <a:r>
              <a:rPr lang="en-US" sz="1400">
                <a:solidFill>
                  <a:schemeClr val="bg1"/>
                </a:solidFill>
              </a:rPr>
              <a:t>All TERs MUST be associated/linked with the corresponding Travel Authorization (TA).</a:t>
            </a:r>
          </a:p>
          <a:p>
            <a:pPr>
              <a:buClrTx/>
              <a:buFont typeface="Courier New" panose="02070309020205020404" pitchFamily="49" charset="0"/>
              <a:buChar char="o"/>
            </a:pPr>
            <a:endParaRPr lang="en-US" sz="1400">
              <a:solidFill>
                <a:schemeClr val="bg1"/>
              </a:solidFill>
            </a:endParaRPr>
          </a:p>
          <a:p>
            <a:pPr>
              <a:buClrTx/>
              <a:buFont typeface="Courier New" panose="02070309020205020404" pitchFamily="49" charset="0"/>
              <a:buChar char="o"/>
            </a:pPr>
            <a:r>
              <a:rPr lang="en-US" sz="1400">
                <a:solidFill>
                  <a:schemeClr val="bg1"/>
                </a:solidFill>
              </a:rPr>
              <a:t>TERs are to be submitted within 5 working days of the end of a trip per AO 6-1.</a:t>
            </a:r>
          </a:p>
          <a:p>
            <a:pPr>
              <a:buClrTx/>
              <a:buFont typeface="Courier New" panose="02070309020205020404" pitchFamily="49" charset="0"/>
              <a:buChar char="o"/>
            </a:pPr>
            <a:endParaRPr lang="en-US" sz="1000">
              <a:solidFill>
                <a:schemeClr val="bg1"/>
              </a:solidFill>
            </a:endParaRPr>
          </a:p>
          <a:p>
            <a:pPr>
              <a:buClrTx/>
              <a:buFont typeface="Courier New" panose="02070309020205020404" pitchFamily="49" charset="0"/>
              <a:buChar char="o"/>
            </a:pPr>
            <a:r>
              <a:rPr lang="en-US" sz="1400">
                <a:solidFill>
                  <a:schemeClr val="bg1"/>
                </a:solidFill>
              </a:rPr>
              <a:t>INFORMS Pre-paid expense definition: Expenses paid with County funds. Expenses paid by the traveler are NOT pre-paid expenses. They should be coded as ‘check’ and are considered for calculating travel advances. </a:t>
            </a:r>
          </a:p>
          <a:p>
            <a:pPr>
              <a:buClrTx/>
              <a:buFont typeface="Courier New" panose="02070309020205020404" pitchFamily="49" charset="0"/>
              <a:buChar char="o"/>
            </a:pPr>
            <a:endParaRPr lang="en-US" sz="1400">
              <a:solidFill>
                <a:schemeClr val="bg1"/>
              </a:solidFill>
            </a:endParaRPr>
          </a:p>
          <a:p>
            <a:pPr>
              <a:buClrTx/>
              <a:buFont typeface="Courier New" panose="02070309020205020404" pitchFamily="49" charset="0"/>
              <a:buChar char="o"/>
            </a:pPr>
            <a:r>
              <a:rPr lang="en-US" sz="1400">
                <a:solidFill>
                  <a:schemeClr val="bg1"/>
                </a:solidFill>
              </a:rPr>
              <a:t>Recommendation: designate a limited group individuals at the department level to </a:t>
            </a:r>
            <a:r>
              <a:rPr lang="en-US" sz="1400" u="sng">
                <a:solidFill>
                  <a:schemeClr val="bg1"/>
                </a:solidFill>
              </a:rPr>
              <a:t>specialize</a:t>
            </a:r>
            <a:r>
              <a:rPr lang="en-US" sz="1400">
                <a:solidFill>
                  <a:schemeClr val="bg1"/>
                </a:solidFill>
              </a:rPr>
              <a:t> in preparing travels in accordance with the MDC Travel Policy. </a:t>
            </a:r>
          </a:p>
          <a:p>
            <a:pPr>
              <a:buClrTx/>
              <a:buFont typeface="Courier New" panose="02070309020205020404" pitchFamily="49" charset="0"/>
              <a:buChar char="o"/>
            </a:pPr>
            <a:endParaRPr lang="en-US" sz="1400">
              <a:solidFill>
                <a:schemeClr val="bg1"/>
              </a:solidFill>
            </a:endParaRPr>
          </a:p>
          <a:p>
            <a:pPr>
              <a:buClrTx/>
              <a:buFont typeface="Courier New" panose="02070309020205020404" pitchFamily="49" charset="0"/>
              <a:buChar char="o"/>
            </a:pPr>
            <a:r>
              <a:rPr lang="en-US" sz="1400">
                <a:solidFill>
                  <a:schemeClr val="bg1"/>
                </a:solidFill>
              </a:rPr>
              <a:t>To reduce the number of errors: train your staff by reviewing the resources available online, and guidance provided by central finance. </a:t>
            </a:r>
          </a:p>
          <a:p>
            <a:pPr>
              <a:buClrTx/>
              <a:buFont typeface="Courier New" panose="02070309020205020404" pitchFamily="49" charset="0"/>
              <a:buChar char="o"/>
            </a:pPr>
            <a:endParaRPr lang="en-US" sz="1400">
              <a:solidFill>
                <a:schemeClr val="bg1"/>
              </a:solidFill>
            </a:endParaRPr>
          </a:p>
          <a:p>
            <a:pPr>
              <a:buClrTx/>
              <a:buFont typeface="Courier New" panose="02070309020205020404" pitchFamily="49" charset="0"/>
              <a:buChar char="o"/>
            </a:pPr>
            <a:r>
              <a:rPr lang="en-US" sz="1400">
                <a:solidFill>
                  <a:schemeClr val="bg1"/>
                </a:solidFill>
              </a:rPr>
              <a:t>We encourage the use of MDC P-cards to pay for travel expenses when applicable.</a:t>
            </a:r>
          </a:p>
          <a:p>
            <a:pPr>
              <a:buClrTx/>
              <a:buFont typeface="Courier New" panose="02070309020205020404" pitchFamily="49" charset="0"/>
              <a:buChar char="o"/>
            </a:pPr>
            <a:endParaRPr lang="en-US" sz="1400">
              <a:solidFill>
                <a:schemeClr val="bg1"/>
              </a:solidFill>
            </a:endParaRPr>
          </a:p>
          <a:p>
            <a:pPr>
              <a:buClrTx/>
              <a:buFont typeface="Courier New" panose="02070309020205020404" pitchFamily="49" charset="0"/>
              <a:buChar char="o"/>
            </a:pPr>
            <a:r>
              <a:rPr lang="en-US" sz="1400">
                <a:solidFill>
                  <a:schemeClr val="bg1"/>
                </a:solidFill>
              </a:rPr>
              <a:t>Please review all ‘pending’ TAs for which the travel date has passed. These will not be able to be submitted in INFORMS, and need to be denied or deleted as the TA is encumbering funds.</a:t>
            </a:r>
          </a:p>
          <a:p>
            <a:pPr lvl="1">
              <a:buClrTx/>
              <a:buFont typeface="Courier New" panose="02070309020205020404" pitchFamily="49" charset="0"/>
              <a:buChar char="o"/>
            </a:pPr>
            <a:r>
              <a:rPr lang="en-US" sz="1250">
                <a:solidFill>
                  <a:schemeClr val="bg1"/>
                </a:solidFill>
              </a:rPr>
              <a:t>When applicable, before denying/deleting print-screens can be saved to document any approvals obtained and attachments can also be downloaded to be used as supporting documentation for expense reports.</a:t>
            </a:r>
            <a:endParaRPr lang="en-US" sz="1400">
              <a:solidFill>
                <a:schemeClr val="bg1"/>
              </a:solidFill>
            </a:endParaRPr>
          </a:p>
          <a:p>
            <a:pPr>
              <a:buFont typeface="Arial" panose="020B0604020202020204" pitchFamily="34" charset="0"/>
              <a:buChar char="•"/>
            </a:pPr>
            <a:endParaRPr lang="en-US" sz="1800"/>
          </a:p>
          <a:p>
            <a:endParaRPr lang="en-US" sz="1800"/>
          </a:p>
          <a:p>
            <a:endParaRPr lang="en-US"/>
          </a:p>
        </p:txBody>
      </p:sp>
      <p:sp>
        <p:nvSpPr>
          <p:cNvPr id="6" name="Title 4">
            <a:extLst>
              <a:ext uri="{FF2B5EF4-FFF2-40B4-BE49-F238E27FC236}">
                <a16:creationId xmlns:a16="http://schemas.microsoft.com/office/drawing/2014/main" id="{CDF59869-277F-50AA-4788-25F80FCBA00E}"/>
              </a:ext>
            </a:extLst>
          </p:cNvPr>
          <p:cNvSpPr txBox="1">
            <a:spLocks/>
          </p:cNvSpPr>
          <p:nvPr/>
        </p:nvSpPr>
        <p:spPr>
          <a:xfrm>
            <a:off x="0" y="274638"/>
            <a:ext cx="9144000" cy="11430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000">
                <a:solidFill>
                  <a:schemeClr val="bg1"/>
                </a:solidFill>
              </a:rPr>
              <a:t>Travel Policy &amp; Procedures </a:t>
            </a:r>
            <a:br>
              <a:rPr lang="en-US" sz="3200">
                <a:solidFill>
                  <a:schemeClr val="bg1"/>
                </a:solidFill>
              </a:rPr>
            </a:br>
            <a:r>
              <a:rPr lang="en-US" sz="3200">
                <a:solidFill>
                  <a:schemeClr val="bg1"/>
                </a:solidFill>
              </a:rPr>
              <a:t> </a:t>
            </a:r>
            <a:r>
              <a:rPr lang="en-US" sz="2800">
                <a:solidFill>
                  <a:schemeClr val="bg1"/>
                </a:solidFill>
              </a:rPr>
              <a:t>Key Reminders</a:t>
            </a:r>
          </a:p>
        </p:txBody>
      </p:sp>
    </p:spTree>
    <p:extLst>
      <p:ext uri="{BB962C8B-B14F-4D97-AF65-F5344CB8AC3E}">
        <p14:creationId xmlns:p14="http://schemas.microsoft.com/office/powerpoint/2010/main" val="320713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29867"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lang="en-US" sz="1900">
              <a:solidFill>
                <a:schemeClr val="bg1"/>
              </a:solidFill>
              <a:latin typeface="+mn-lt"/>
            </a:endParaRPr>
          </a:p>
        </p:txBody>
      </p:sp>
      <p:sp>
        <p:nvSpPr>
          <p:cNvPr id="2" name="Content Placeholder 1"/>
          <p:cNvSpPr>
            <a:spLocks noGrp="1"/>
          </p:cNvSpPr>
          <p:nvPr>
            <p:ph idx="4294967295"/>
          </p:nvPr>
        </p:nvSpPr>
        <p:spPr>
          <a:xfrm>
            <a:off x="281355" y="1379336"/>
            <a:ext cx="8786446" cy="4945264"/>
          </a:xfrm>
        </p:spPr>
        <p:txBody>
          <a:bodyPr>
            <a:normAutofit fontScale="92500" lnSpcReduction="20000"/>
          </a:bodyPr>
          <a:lstStyle/>
          <a:p>
            <a:pPr>
              <a:buFont typeface="Courier New" panose="02070309020205020404" pitchFamily="49" charset="0"/>
              <a:buChar char="o"/>
            </a:pPr>
            <a:endParaRPr lang="en-US" sz="1800" dirty="0"/>
          </a:p>
          <a:p>
            <a:pPr>
              <a:buClrTx/>
              <a:buFont typeface="Courier New" panose="02070309020205020404" pitchFamily="49" charset="0"/>
              <a:buChar char="o"/>
            </a:pPr>
            <a:r>
              <a:rPr lang="en-US" sz="1800" dirty="0">
                <a:solidFill>
                  <a:schemeClr val="bg1"/>
                </a:solidFill>
              </a:rPr>
              <a:t>Travel agent fees  - are NOT reimbursable expenses (except in extreme and unusual cases, which must be accompanied by a memo signed by the Department Director stating the savings and benefits to the County)</a:t>
            </a:r>
          </a:p>
          <a:p>
            <a:pPr>
              <a:buClrTx/>
              <a:buFont typeface="Courier New" panose="02070309020205020404" pitchFamily="49" charset="0"/>
              <a:buChar char="o"/>
            </a:pPr>
            <a:endParaRPr lang="en-US" sz="1200" dirty="0">
              <a:solidFill>
                <a:schemeClr val="bg1"/>
              </a:solidFill>
            </a:endParaRPr>
          </a:p>
          <a:p>
            <a:pPr>
              <a:buClrTx/>
              <a:buFont typeface="Courier New" panose="02070309020205020404" pitchFamily="49" charset="0"/>
              <a:buChar char="o"/>
            </a:pPr>
            <a:r>
              <a:rPr lang="en-US" sz="1800" dirty="0">
                <a:solidFill>
                  <a:schemeClr val="bg1"/>
                </a:solidFill>
              </a:rPr>
              <a:t>All Authorization forms initiated in INFORMS must include proof of three airfare quotes demonstrating that the most economical fare was purchased.</a:t>
            </a:r>
          </a:p>
          <a:p>
            <a:pPr>
              <a:buClrTx/>
              <a:buFont typeface="Courier New" panose="02070309020205020404" pitchFamily="49" charset="0"/>
              <a:buChar char="o"/>
            </a:pPr>
            <a:endParaRPr lang="en-US" sz="1300" dirty="0">
              <a:solidFill>
                <a:schemeClr val="bg1"/>
              </a:solidFill>
            </a:endParaRPr>
          </a:p>
          <a:p>
            <a:pPr>
              <a:buClrTx/>
              <a:buFont typeface="Courier New" panose="02070309020205020404" pitchFamily="49" charset="0"/>
              <a:buChar char="o"/>
            </a:pPr>
            <a:r>
              <a:rPr lang="en-US" sz="1800" dirty="0">
                <a:solidFill>
                  <a:schemeClr val="bg1"/>
                </a:solidFill>
              </a:rPr>
              <a:t>Purchase of the Collision Damage Waiver insurance is required on rental vehicles.</a:t>
            </a:r>
          </a:p>
          <a:p>
            <a:pPr>
              <a:buClrTx/>
              <a:buFont typeface="Courier New" panose="02070309020205020404" pitchFamily="49" charset="0"/>
              <a:buChar char="o"/>
            </a:pPr>
            <a:endParaRPr lang="en-US" sz="1400" dirty="0">
              <a:solidFill>
                <a:schemeClr val="bg1"/>
              </a:solidFill>
            </a:endParaRPr>
          </a:p>
          <a:p>
            <a:pPr>
              <a:buClrTx/>
              <a:buFont typeface="Courier New" panose="02070309020205020404" pitchFamily="49" charset="0"/>
              <a:buChar char="o"/>
            </a:pPr>
            <a:r>
              <a:rPr lang="en-US" sz="1800" dirty="0">
                <a:solidFill>
                  <a:schemeClr val="bg1"/>
                </a:solidFill>
              </a:rPr>
              <a:t>Travel expenditures not allowed, include but are not limited to - seat upgrades and/or seat reservations, airline upgrades, tips, porter charges, valet parking, etc. (Refer to pg. 46 of the Travel Policy and Procedures for further guidance)</a:t>
            </a:r>
          </a:p>
          <a:p>
            <a:pPr>
              <a:buClrTx/>
              <a:buFont typeface="Courier New" panose="02070309020205020404" pitchFamily="49" charset="0"/>
              <a:buChar char="o"/>
            </a:pPr>
            <a:endParaRPr lang="en-US" sz="1800" dirty="0">
              <a:solidFill>
                <a:schemeClr val="bg1"/>
              </a:solidFill>
            </a:endParaRPr>
          </a:p>
          <a:p>
            <a:pPr>
              <a:buClrTx/>
              <a:buFont typeface="Courier New" panose="02070309020205020404" pitchFamily="49" charset="0"/>
              <a:buChar char="o"/>
            </a:pPr>
            <a:r>
              <a:rPr lang="en-US" sz="1800" dirty="0">
                <a:solidFill>
                  <a:schemeClr val="bg1"/>
                </a:solidFill>
              </a:rPr>
              <a:t>It is the traveler’s and the department travel liaison’s responsibility to keep track of the approval flow of Travel Authorizations in INFORMS to ensure that the Travel Authorization is fully approved prior to the travel date. Travelers who travel without a proper approval are in violation of the County Travel Policy.</a:t>
            </a:r>
          </a:p>
          <a:p>
            <a:pPr>
              <a:buClrTx/>
              <a:buFont typeface="Wingdings" panose="05000000000000000000" pitchFamily="2" charset="2"/>
              <a:buChar char="Ø"/>
            </a:pPr>
            <a:endParaRPr lang="en-US" sz="1800" dirty="0">
              <a:solidFill>
                <a:schemeClr val="bg1"/>
              </a:solidFill>
            </a:endParaRPr>
          </a:p>
          <a:p>
            <a:pPr marL="395478" indent="-285750">
              <a:buFont typeface="Arial" panose="020B0604020202020204" pitchFamily="34" charset="0"/>
              <a:buChar char="•"/>
            </a:pPr>
            <a:endParaRPr lang="en-US" sz="1200" dirty="0">
              <a:solidFill>
                <a:srgbClr val="FF0000"/>
              </a:solidFill>
            </a:endParaRPr>
          </a:p>
          <a:p>
            <a:pPr marL="395478" indent="-285750"/>
            <a:endParaRPr lang="en-US" sz="1800" dirty="0"/>
          </a:p>
          <a:p>
            <a:endParaRPr lang="en-US" sz="1800" dirty="0"/>
          </a:p>
          <a:p>
            <a:endParaRPr lang="en-US" sz="1800" dirty="0"/>
          </a:p>
          <a:p>
            <a:endParaRPr lang="en-US" dirty="0"/>
          </a:p>
        </p:txBody>
      </p:sp>
      <p:sp>
        <p:nvSpPr>
          <p:cNvPr id="6" name="Title 4">
            <a:extLst>
              <a:ext uri="{FF2B5EF4-FFF2-40B4-BE49-F238E27FC236}">
                <a16:creationId xmlns:a16="http://schemas.microsoft.com/office/drawing/2014/main" id="{8DE43A36-141D-30E5-162D-47F9D56EBDF0}"/>
              </a:ext>
            </a:extLst>
          </p:cNvPr>
          <p:cNvSpPr txBox="1">
            <a:spLocks/>
          </p:cNvSpPr>
          <p:nvPr/>
        </p:nvSpPr>
        <p:spPr>
          <a:xfrm>
            <a:off x="0" y="216283"/>
            <a:ext cx="9144000" cy="11430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000">
                <a:solidFill>
                  <a:schemeClr val="bg1"/>
                </a:solidFill>
              </a:rPr>
              <a:t>Travel Policy &amp; Procedures </a:t>
            </a:r>
            <a:br>
              <a:rPr lang="en-US" sz="3200">
                <a:solidFill>
                  <a:schemeClr val="bg1"/>
                </a:solidFill>
              </a:rPr>
            </a:br>
            <a:r>
              <a:rPr lang="en-US" sz="3200">
                <a:solidFill>
                  <a:schemeClr val="bg1"/>
                </a:solidFill>
              </a:rPr>
              <a:t> </a:t>
            </a:r>
            <a:r>
              <a:rPr lang="en-US" sz="2800">
                <a:solidFill>
                  <a:schemeClr val="bg1"/>
                </a:solidFill>
              </a:rPr>
              <a:t>Key Reminders</a:t>
            </a:r>
          </a:p>
        </p:txBody>
      </p:sp>
    </p:spTree>
    <p:extLst>
      <p:ext uri="{BB962C8B-B14F-4D97-AF65-F5344CB8AC3E}">
        <p14:creationId xmlns:p14="http://schemas.microsoft.com/office/powerpoint/2010/main" val="56698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459154"/>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lang="en-US" sz="1900">
              <a:solidFill>
                <a:schemeClr val="bg1"/>
              </a:solidFill>
              <a:latin typeface="+mn-lt"/>
            </a:endParaRPr>
          </a:p>
        </p:txBody>
      </p:sp>
      <p:sp>
        <p:nvSpPr>
          <p:cNvPr id="2" name="Content Placeholder 1"/>
          <p:cNvSpPr>
            <a:spLocks noGrp="1"/>
          </p:cNvSpPr>
          <p:nvPr>
            <p:ph idx="4294967295"/>
          </p:nvPr>
        </p:nvSpPr>
        <p:spPr>
          <a:xfrm>
            <a:off x="316523" y="1447800"/>
            <a:ext cx="8604349" cy="5105400"/>
          </a:xfrm>
        </p:spPr>
        <p:txBody>
          <a:bodyPr>
            <a:normAutofit fontScale="77500" lnSpcReduction="20000"/>
          </a:bodyPr>
          <a:lstStyle/>
          <a:p>
            <a:pPr algn="just">
              <a:buClrTx/>
              <a:buFont typeface="Courier New" panose="02070309020205020404" pitchFamily="49" charset="0"/>
              <a:buChar char="o"/>
            </a:pPr>
            <a:r>
              <a:rPr lang="en-US" sz="1800" u="sng">
                <a:solidFill>
                  <a:schemeClr val="bg1"/>
                </a:solidFill>
              </a:rPr>
              <a:t>Cash Advances: </a:t>
            </a:r>
            <a:r>
              <a:rPr lang="en-US" sz="1800">
                <a:solidFill>
                  <a:schemeClr val="bg1"/>
                </a:solidFill>
              </a:rPr>
              <a:t>A comment </a:t>
            </a:r>
            <a:r>
              <a:rPr lang="en-US" sz="1800" u="sng">
                <a:solidFill>
                  <a:schemeClr val="bg1"/>
                </a:solidFill>
              </a:rPr>
              <a:t>MUST</a:t>
            </a:r>
            <a:r>
              <a:rPr lang="en-US" sz="1800">
                <a:solidFill>
                  <a:schemeClr val="bg1"/>
                </a:solidFill>
              </a:rPr>
              <a:t> be added to the Travel Authorization.</a:t>
            </a:r>
          </a:p>
          <a:p>
            <a:pPr algn="just">
              <a:buClrTx/>
              <a:buFont typeface="Courier New" panose="02070309020205020404" pitchFamily="49" charset="0"/>
              <a:buChar char="o"/>
            </a:pPr>
            <a:endParaRPr lang="en-US" sz="1200">
              <a:solidFill>
                <a:schemeClr val="bg1"/>
              </a:solidFill>
            </a:endParaRPr>
          </a:p>
          <a:p>
            <a:pPr algn="just">
              <a:buClrTx/>
              <a:buFont typeface="Courier New" panose="02070309020205020404" pitchFamily="49" charset="0"/>
              <a:buChar char="o"/>
            </a:pPr>
            <a:r>
              <a:rPr lang="en-US" sz="1800" u="sng">
                <a:solidFill>
                  <a:schemeClr val="bg1"/>
                </a:solidFill>
              </a:rPr>
              <a:t>Conference hotel exceeding the daily maximum </a:t>
            </a:r>
            <a:r>
              <a:rPr lang="en-US" sz="1800">
                <a:solidFill>
                  <a:schemeClr val="bg1"/>
                </a:solidFill>
              </a:rPr>
              <a:t>– The allowable lodging rate may be exceeded if proof of conference hotel location is attached to the travel request. If lodging is not at a conference hotel and exceeds the maximum allowable rate, a justification memo from the Department Director/designee needs to be attached to the travel documents stating why it is in the best interest of the County to pay for the traveler to stay at the selected hotel.</a:t>
            </a:r>
          </a:p>
          <a:p>
            <a:pPr algn="just">
              <a:buClrTx/>
              <a:buFont typeface="Courier New" panose="02070309020205020404" pitchFamily="49" charset="0"/>
              <a:buChar char="o"/>
            </a:pPr>
            <a:endParaRPr lang="en-US" sz="1200">
              <a:solidFill>
                <a:schemeClr val="bg1"/>
              </a:solidFill>
            </a:endParaRPr>
          </a:p>
          <a:p>
            <a:pPr algn="just">
              <a:buClrTx/>
              <a:buFont typeface="Courier New" panose="02070309020205020404" pitchFamily="49" charset="0"/>
              <a:buChar char="o"/>
            </a:pPr>
            <a:r>
              <a:rPr lang="en-US" sz="1800" u="sng">
                <a:solidFill>
                  <a:schemeClr val="bg1"/>
                </a:solidFill>
              </a:rPr>
              <a:t>Definition of MDC Immediate Vicinity </a:t>
            </a:r>
            <a:r>
              <a:rPr lang="en-US" sz="1800">
                <a:solidFill>
                  <a:schemeClr val="bg1"/>
                </a:solidFill>
              </a:rPr>
              <a:t>- Lodging expense reimbursements are not provided for travel within the immediate vicinity of Miami Dade County, defined as the area between West Palm Beach and Marathon Key. </a:t>
            </a:r>
          </a:p>
          <a:p>
            <a:pPr algn="just">
              <a:buClrTx/>
              <a:buFont typeface="Courier New" panose="02070309020205020404" pitchFamily="49" charset="0"/>
              <a:buChar char="o"/>
            </a:pPr>
            <a:endParaRPr lang="en-US" sz="1200">
              <a:solidFill>
                <a:schemeClr val="bg1"/>
              </a:solidFill>
            </a:endParaRPr>
          </a:p>
          <a:p>
            <a:pPr algn="just">
              <a:buClrTx/>
              <a:buFont typeface="Courier New" panose="02070309020205020404" pitchFamily="49" charset="0"/>
              <a:buChar char="o"/>
            </a:pPr>
            <a:r>
              <a:rPr lang="en-US" sz="1800" u="sng">
                <a:solidFill>
                  <a:schemeClr val="bg1"/>
                </a:solidFill>
              </a:rPr>
              <a:t>Approvals </a:t>
            </a:r>
            <a:r>
              <a:rPr lang="en-US" sz="1800">
                <a:solidFill>
                  <a:schemeClr val="bg1"/>
                </a:solidFill>
              </a:rPr>
              <a:t>– Travel requests are now approved electronically through INFORMS. </a:t>
            </a:r>
          </a:p>
          <a:p>
            <a:pPr lvl="1" algn="just">
              <a:buClrTx/>
              <a:buFont typeface="Courier New" panose="02070309020205020404" pitchFamily="49" charset="0"/>
              <a:buChar char="o"/>
            </a:pPr>
            <a:r>
              <a:rPr lang="en-US" sz="1650">
                <a:solidFill>
                  <a:schemeClr val="bg1"/>
                </a:solidFill>
              </a:rPr>
              <a:t>Travel documents are no longer routed to OMB Budget Analysts. They are systematically budget checked. </a:t>
            </a:r>
          </a:p>
          <a:p>
            <a:pPr lvl="1" algn="just">
              <a:buClrTx/>
              <a:buFont typeface="Courier New" panose="02070309020205020404" pitchFamily="49" charset="0"/>
              <a:buChar char="o"/>
            </a:pPr>
            <a:r>
              <a:rPr lang="en-US" sz="1650">
                <a:solidFill>
                  <a:schemeClr val="bg1"/>
                </a:solidFill>
              </a:rPr>
              <a:t>Group travels are no longer routed to the Mayor’s Office for approval.</a:t>
            </a:r>
          </a:p>
          <a:p>
            <a:pPr algn="just">
              <a:buClrTx/>
              <a:buFont typeface="Courier New" panose="02070309020205020404" pitchFamily="49" charset="0"/>
              <a:buChar char="o"/>
            </a:pPr>
            <a:endParaRPr lang="en-US" sz="1200">
              <a:solidFill>
                <a:schemeClr val="bg1"/>
              </a:solidFill>
            </a:endParaRPr>
          </a:p>
          <a:p>
            <a:pPr algn="just">
              <a:buClrTx/>
              <a:buFont typeface="Courier New" panose="02070309020205020404" pitchFamily="49" charset="0"/>
              <a:buChar char="o"/>
            </a:pPr>
            <a:r>
              <a:rPr lang="en-US" sz="1800" u="sng">
                <a:solidFill>
                  <a:schemeClr val="bg1"/>
                </a:solidFill>
              </a:rPr>
              <a:t>Approval &amp; Submittal </a:t>
            </a:r>
          </a:p>
          <a:p>
            <a:pPr lvl="1" algn="just">
              <a:buClrTx/>
              <a:buFont typeface="Courier New" panose="02070309020205020404" pitchFamily="49" charset="0"/>
              <a:buChar char="o"/>
            </a:pPr>
            <a:r>
              <a:rPr lang="en-US" sz="1650">
                <a:solidFill>
                  <a:schemeClr val="bg1"/>
                </a:solidFill>
              </a:rPr>
              <a:t>Travel Authorizations must be fully approved before the travel occurs as INFORMS will not allow approval after the travel begins. </a:t>
            </a:r>
          </a:p>
          <a:p>
            <a:pPr lvl="1" algn="just">
              <a:buClrTx/>
              <a:buFont typeface="Courier New" panose="02070309020205020404" pitchFamily="49" charset="0"/>
              <a:buChar char="o"/>
            </a:pPr>
            <a:r>
              <a:rPr lang="en-US" sz="1800">
                <a:solidFill>
                  <a:schemeClr val="bg1"/>
                </a:solidFill>
              </a:rPr>
              <a:t>Travel expenses cannot be incurred until Travel Authorizations are approved by the Department Director.</a:t>
            </a:r>
          </a:p>
          <a:p>
            <a:endParaRPr lang="en-US"/>
          </a:p>
        </p:txBody>
      </p:sp>
      <p:sp>
        <p:nvSpPr>
          <p:cNvPr id="6" name="Title 4">
            <a:extLst>
              <a:ext uri="{FF2B5EF4-FFF2-40B4-BE49-F238E27FC236}">
                <a16:creationId xmlns:a16="http://schemas.microsoft.com/office/drawing/2014/main" id="{82F2F5EF-4397-A49C-72E6-1A322F70ACA0}"/>
              </a:ext>
            </a:extLst>
          </p:cNvPr>
          <p:cNvSpPr txBox="1">
            <a:spLocks/>
          </p:cNvSpPr>
          <p:nvPr/>
        </p:nvSpPr>
        <p:spPr>
          <a:xfrm>
            <a:off x="0" y="216283"/>
            <a:ext cx="9144000" cy="1143000"/>
          </a:xfrm>
          <a:prstGeom prst="rect">
            <a:avLst/>
          </a:prstGeom>
        </p:spPr>
        <p:txBody>
          <a:bodyPr vert="horz" lIns="91440" tIns="45720" rIns="91440" bIns="45720" rtlCol="0" anchor="t">
            <a:normAutofit/>
          </a:bodyPr>
          <a:lst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000">
                <a:solidFill>
                  <a:schemeClr val="bg1"/>
                </a:solidFill>
              </a:rPr>
              <a:t>Travel Policy &amp; Procedures </a:t>
            </a:r>
            <a:br>
              <a:rPr lang="en-US" sz="3200">
                <a:solidFill>
                  <a:schemeClr val="bg1"/>
                </a:solidFill>
              </a:rPr>
            </a:br>
            <a:r>
              <a:rPr lang="en-US" sz="3200">
                <a:solidFill>
                  <a:schemeClr val="bg1"/>
                </a:solidFill>
              </a:rPr>
              <a:t> </a:t>
            </a:r>
            <a:r>
              <a:rPr lang="en-US" sz="2800">
                <a:solidFill>
                  <a:schemeClr val="bg1"/>
                </a:solidFill>
              </a:rPr>
              <a:t>Key Reminders</a:t>
            </a:r>
          </a:p>
        </p:txBody>
      </p:sp>
    </p:spTree>
    <p:extLst>
      <p:ext uri="{BB962C8B-B14F-4D97-AF65-F5344CB8AC3E}">
        <p14:creationId xmlns:p14="http://schemas.microsoft.com/office/powerpoint/2010/main" val="142087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lang="en-US" sz="1900">
              <a:solidFill>
                <a:schemeClr val="bg1"/>
              </a:solidFill>
              <a:latin typeface="+mn-lt"/>
            </a:endParaRPr>
          </a:p>
        </p:txBody>
      </p:sp>
      <p:sp>
        <p:nvSpPr>
          <p:cNvPr id="2" name="Content Placeholder 1"/>
          <p:cNvSpPr>
            <a:spLocks noGrp="1"/>
          </p:cNvSpPr>
          <p:nvPr>
            <p:ph idx="4294967295"/>
          </p:nvPr>
        </p:nvSpPr>
        <p:spPr>
          <a:xfrm>
            <a:off x="609600" y="1291012"/>
            <a:ext cx="8229600" cy="639771"/>
          </a:xfrm>
        </p:spPr>
        <p:txBody>
          <a:bodyPr>
            <a:normAutofit/>
          </a:bodyPr>
          <a:lstStyle/>
          <a:p>
            <a:pPr marL="0" indent="0" algn="ctr">
              <a:buNone/>
            </a:pPr>
            <a:r>
              <a:rPr lang="en-US" sz="1800">
                <a:solidFill>
                  <a:schemeClr val="bg1"/>
                </a:solidFill>
              </a:rPr>
              <a:t>Helpful queries available in Query Viewer</a:t>
            </a:r>
          </a:p>
          <a:p>
            <a:endParaRPr lang="en-US" sz="1800">
              <a:solidFill>
                <a:schemeClr val="bg1"/>
              </a:solidFill>
            </a:endParaRPr>
          </a:p>
          <a:p>
            <a:pPr marL="0" indent="0">
              <a:buNone/>
            </a:pPr>
            <a:endParaRPr lang="en-US" sz="1800"/>
          </a:p>
          <a:p>
            <a:endParaRPr lang="en-US"/>
          </a:p>
        </p:txBody>
      </p:sp>
      <p:sp>
        <p:nvSpPr>
          <p:cNvPr id="5" name="Title 4"/>
          <p:cNvSpPr>
            <a:spLocks noGrp="1"/>
          </p:cNvSpPr>
          <p:nvPr>
            <p:ph type="title" idx="4294967295"/>
          </p:nvPr>
        </p:nvSpPr>
        <p:spPr>
          <a:xfrm>
            <a:off x="0" y="198429"/>
            <a:ext cx="9144000" cy="639771"/>
          </a:xfrm>
        </p:spPr>
        <p:txBody>
          <a:bodyPr>
            <a:normAutofit/>
          </a:bodyPr>
          <a:lstStyle/>
          <a:p>
            <a:pPr algn="ctr"/>
            <a:r>
              <a:rPr lang="en-US" sz="3000">
                <a:solidFill>
                  <a:schemeClr val="bg1"/>
                </a:solidFill>
              </a:rPr>
              <a:t>Travel &amp; Expenses Module Queries</a:t>
            </a:r>
          </a:p>
        </p:txBody>
      </p:sp>
      <p:pic>
        <p:nvPicPr>
          <p:cNvPr id="7" name="Picture 6">
            <a:extLst>
              <a:ext uri="{FF2B5EF4-FFF2-40B4-BE49-F238E27FC236}">
                <a16:creationId xmlns:a16="http://schemas.microsoft.com/office/drawing/2014/main" id="{BEB16F91-0C3F-40BC-84EE-665661F47BDD}"/>
              </a:ext>
            </a:extLst>
          </p:cNvPr>
          <p:cNvPicPr>
            <a:picLocks noChangeAspect="1"/>
          </p:cNvPicPr>
          <p:nvPr/>
        </p:nvPicPr>
        <p:blipFill>
          <a:blip r:embed="rId2"/>
          <a:stretch>
            <a:fillRect/>
          </a:stretch>
        </p:blipFill>
        <p:spPr>
          <a:xfrm>
            <a:off x="1143000" y="2171322"/>
            <a:ext cx="6961584" cy="504587"/>
          </a:xfrm>
          <a:prstGeom prst="rect">
            <a:avLst/>
          </a:prstGeom>
        </p:spPr>
      </p:pic>
      <p:pic>
        <p:nvPicPr>
          <p:cNvPr id="9" name="Picture 8">
            <a:extLst>
              <a:ext uri="{FF2B5EF4-FFF2-40B4-BE49-F238E27FC236}">
                <a16:creationId xmlns:a16="http://schemas.microsoft.com/office/drawing/2014/main" id="{714AE399-538E-4AAF-AEE4-EA93FBDC7D05}"/>
              </a:ext>
            </a:extLst>
          </p:cNvPr>
          <p:cNvPicPr>
            <a:picLocks noChangeAspect="1"/>
          </p:cNvPicPr>
          <p:nvPr/>
        </p:nvPicPr>
        <p:blipFill>
          <a:blip r:embed="rId3"/>
          <a:stretch>
            <a:fillRect/>
          </a:stretch>
        </p:blipFill>
        <p:spPr>
          <a:xfrm>
            <a:off x="1143000" y="2675909"/>
            <a:ext cx="6961584" cy="2189874"/>
          </a:xfrm>
          <a:prstGeom prst="rect">
            <a:avLst/>
          </a:prstGeom>
        </p:spPr>
      </p:pic>
    </p:spTree>
    <p:extLst>
      <p:ext uri="{BB962C8B-B14F-4D97-AF65-F5344CB8AC3E}">
        <p14:creationId xmlns:p14="http://schemas.microsoft.com/office/powerpoint/2010/main" val="11713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59175"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8559AF-0FB8-49FE-AD51-99AFC54660B6}"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lang="en-US" sz="1900">
              <a:solidFill>
                <a:schemeClr val="bg1"/>
              </a:solidFill>
              <a:latin typeface="+mn-lt"/>
            </a:endParaRPr>
          </a:p>
        </p:txBody>
      </p:sp>
      <p:sp>
        <p:nvSpPr>
          <p:cNvPr id="2" name="Title 1"/>
          <p:cNvSpPr>
            <a:spLocks noGrp="1"/>
          </p:cNvSpPr>
          <p:nvPr>
            <p:ph type="ctrTitle" idx="4294967295"/>
          </p:nvPr>
        </p:nvSpPr>
        <p:spPr>
          <a:xfrm>
            <a:off x="376878" y="465992"/>
            <a:ext cx="7772400" cy="747346"/>
          </a:xfrm>
        </p:spPr>
        <p:txBody>
          <a:bodyPr>
            <a:normAutofit/>
          </a:bodyPr>
          <a:lstStyle/>
          <a:p>
            <a:r>
              <a:rPr lang="en-US">
                <a:solidFill>
                  <a:schemeClr val="bg1"/>
                </a:solidFill>
              </a:rPr>
              <a:t>Purchasing/Travel Cards</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6162" y="1262750"/>
            <a:ext cx="1633257" cy="1708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124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EFD5D-871D-42D9-97DC-2691F9CC2290}"/>
              </a:ext>
            </a:extLst>
          </p:cNvPr>
          <p:cNvSpPr>
            <a:spLocks noGrp="1"/>
          </p:cNvSpPr>
          <p:nvPr>
            <p:ph type="sldNum" sz="quarter" idx="12"/>
          </p:nvPr>
        </p:nvSpPr>
        <p:spPr>
          <a:xfrm>
            <a:off x="8559174" y="6468988"/>
            <a:ext cx="584825" cy="365125"/>
          </a:xfrm>
        </p:spPr>
        <p:txBody>
          <a:bodyPr/>
          <a:lstStyle/>
          <a:p>
            <a:fld id="{D57F1E4F-1CFF-5643-939E-217C01CDF565}" type="slidenum">
              <a:rPr lang="en-US" sz="1900">
                <a:solidFill>
                  <a:schemeClr val="bg1"/>
                </a:solidFill>
                <a:latin typeface="+mn-lt"/>
              </a:rPr>
              <a:pPr/>
              <a:t>27</a:t>
            </a:fld>
            <a:endParaRPr lang="en-US" sz="1900">
              <a:solidFill>
                <a:schemeClr val="bg1"/>
              </a:solidFill>
              <a:latin typeface="+mn-lt"/>
            </a:endParaRPr>
          </a:p>
        </p:txBody>
      </p:sp>
      <p:sp>
        <p:nvSpPr>
          <p:cNvPr id="4" name="TextBox 3">
            <a:extLst>
              <a:ext uri="{FF2B5EF4-FFF2-40B4-BE49-F238E27FC236}">
                <a16:creationId xmlns:a16="http://schemas.microsoft.com/office/drawing/2014/main" id="{EFCBBBA8-77E3-454D-94D8-BF26A94D8162}"/>
              </a:ext>
            </a:extLst>
          </p:cNvPr>
          <p:cNvSpPr txBox="1"/>
          <p:nvPr/>
        </p:nvSpPr>
        <p:spPr>
          <a:xfrm>
            <a:off x="0" y="222215"/>
            <a:ext cx="9143999" cy="553998"/>
          </a:xfrm>
          <a:prstGeom prst="rect">
            <a:avLst/>
          </a:prstGeom>
          <a:noFill/>
        </p:spPr>
        <p:txBody>
          <a:bodyPr wrap="square">
            <a:spAutoFit/>
          </a:bodyPr>
          <a:lstStyle/>
          <a:p>
            <a:pPr algn="ctr"/>
            <a:r>
              <a:rPr lang="en-US" sz="3000">
                <a:solidFill>
                  <a:schemeClr val="bg1"/>
                </a:solidFill>
                <a:latin typeface="Century Gothic (Headings)"/>
              </a:rPr>
              <a:t>P-Card General Information</a:t>
            </a:r>
          </a:p>
        </p:txBody>
      </p:sp>
      <p:sp>
        <p:nvSpPr>
          <p:cNvPr id="5" name="Rectangle 5">
            <a:extLst>
              <a:ext uri="{FF2B5EF4-FFF2-40B4-BE49-F238E27FC236}">
                <a16:creationId xmlns:a16="http://schemas.microsoft.com/office/drawing/2014/main" id="{D2F6B1C4-A9B5-4DA0-ABC7-6EED4FDA84FC}"/>
              </a:ext>
            </a:extLst>
          </p:cNvPr>
          <p:cNvSpPr txBox="1">
            <a:spLocks noChangeArrowheads="1"/>
          </p:cNvSpPr>
          <p:nvPr/>
        </p:nvSpPr>
        <p:spPr>
          <a:xfrm>
            <a:off x="0" y="1066800"/>
            <a:ext cx="8482035" cy="5486400"/>
          </a:xfrm>
          <a:prstGeom prst="rect">
            <a:avLst/>
          </a:prstGeom>
        </p:spPr>
        <p:txBody>
          <a:bodyPr vert="horz" lIns="91440" tIns="45720" rIns="91440" bIns="45720" rtlCol="0">
            <a:normAutofit fontScale="47500" lnSpcReduction="20000"/>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342900" lvl="1" indent="0" algn="just" fontAlgn="auto">
              <a:lnSpc>
                <a:spcPct val="110000"/>
              </a:lnSpc>
              <a:buNone/>
            </a:pPr>
            <a:endParaRPr lang="en-US" sz="2350" b="1">
              <a:solidFill>
                <a:schemeClr val="tx1"/>
              </a:solidFill>
            </a:endParaRPr>
          </a:p>
          <a:p>
            <a:pPr lvl="1" algn="just" fontAlgn="auto">
              <a:lnSpc>
                <a:spcPct val="110000"/>
              </a:lnSpc>
              <a:buClrTx/>
              <a:buFont typeface="Courier New" panose="02070309020205020404" pitchFamily="49" charset="0"/>
              <a:buChar char="o"/>
            </a:pPr>
            <a:r>
              <a:rPr lang="en-US" sz="3300">
                <a:solidFill>
                  <a:schemeClr val="bg1"/>
                </a:solidFill>
              </a:rPr>
              <a:t>The transition of P-card to INFORMS effective 7/5/22 does NOT represent a change to the P-Card Policies and Procedures. This transition only changed the way p-card transactions are prepared, reconciled and approved.</a:t>
            </a:r>
          </a:p>
          <a:p>
            <a:pPr lvl="1" algn="just" fontAlgn="auto">
              <a:lnSpc>
                <a:spcPct val="110000"/>
              </a:lnSpc>
              <a:buClrTx/>
              <a:buFont typeface="Courier New" panose="02070309020205020404" pitchFamily="49" charset="0"/>
              <a:buChar char="o"/>
            </a:pPr>
            <a:endParaRPr lang="en-US" sz="3300">
              <a:solidFill>
                <a:schemeClr val="bg1"/>
              </a:solidFill>
            </a:endParaRPr>
          </a:p>
          <a:p>
            <a:pPr lvl="1" algn="just" fontAlgn="auto">
              <a:lnSpc>
                <a:spcPct val="110000"/>
              </a:lnSpc>
              <a:buClrTx/>
              <a:buFont typeface="Courier New" panose="02070309020205020404" pitchFamily="49" charset="0"/>
              <a:buChar char="o"/>
            </a:pPr>
            <a:r>
              <a:rPr lang="en-US" sz="3300">
                <a:solidFill>
                  <a:schemeClr val="bg1"/>
                </a:solidFill>
              </a:rPr>
              <a:t>BPW Recording and PowerPoint Presentation</a:t>
            </a:r>
          </a:p>
          <a:p>
            <a:pPr lvl="2" algn="just" fontAlgn="auto">
              <a:lnSpc>
                <a:spcPct val="110000"/>
              </a:lnSpc>
              <a:buClrTx/>
              <a:buFont typeface="Courier New" panose="02070309020205020404" pitchFamily="49" charset="0"/>
              <a:buChar char="o"/>
            </a:pPr>
            <a:r>
              <a:rPr lang="en-US" sz="3150">
                <a:solidFill>
                  <a:schemeClr val="bg1"/>
                </a:solidFill>
                <a:hlinkClick r:id="rId2">
                  <a:extLst>
                    <a:ext uri="{A12FA001-AC4F-418D-AE19-62706E023703}">
                      <ahyp:hlinkClr xmlns:ahyp="http://schemas.microsoft.com/office/drawing/2018/hyperlinkcolor" val="tx"/>
                    </a:ext>
                  </a:extLst>
                </a:hlinkClick>
              </a:rPr>
              <a:t>https://secure.miamidade.gov/employee/informs/business-process-workshop-rollout-2.page</a:t>
            </a:r>
            <a:endParaRPr lang="en-US" sz="3150">
              <a:solidFill>
                <a:schemeClr val="bg1"/>
              </a:solidFill>
            </a:endParaRPr>
          </a:p>
          <a:p>
            <a:pPr lvl="2" algn="just" fontAlgn="auto">
              <a:lnSpc>
                <a:spcPct val="110000"/>
              </a:lnSpc>
              <a:buClrTx/>
              <a:buFont typeface="Courier New" panose="02070309020205020404" pitchFamily="49" charset="0"/>
              <a:buChar char="o"/>
            </a:pPr>
            <a:endParaRPr lang="en-US" sz="3150">
              <a:solidFill>
                <a:schemeClr val="bg1"/>
              </a:solidFill>
            </a:endParaRPr>
          </a:p>
          <a:p>
            <a:pPr lvl="1" algn="just" fontAlgn="auto">
              <a:lnSpc>
                <a:spcPct val="110000"/>
              </a:lnSpc>
              <a:buClrTx/>
              <a:buFont typeface="Courier New" panose="02070309020205020404" pitchFamily="49" charset="0"/>
              <a:buChar char="o"/>
            </a:pPr>
            <a:r>
              <a:rPr lang="en-US" sz="3300">
                <a:solidFill>
                  <a:schemeClr val="bg1"/>
                </a:solidFill>
              </a:rPr>
              <a:t>Training Materials - FIN 213 – Reconcile and Approve P-Card Transactions</a:t>
            </a:r>
          </a:p>
          <a:p>
            <a:pPr lvl="2" algn="just" fontAlgn="auto">
              <a:lnSpc>
                <a:spcPct val="110000"/>
              </a:lnSpc>
              <a:buClrTx/>
              <a:buFont typeface="Courier New" panose="02070309020205020404" pitchFamily="49" charset="0"/>
              <a:buChar char="o"/>
            </a:pPr>
            <a:r>
              <a:rPr lang="en-US" sz="3150">
                <a:solidFill>
                  <a:schemeClr val="bg1"/>
                </a:solidFill>
                <a:hlinkClick r:id="rId3">
                  <a:extLst>
                    <a:ext uri="{A12FA001-AC4F-418D-AE19-62706E023703}">
                      <ahyp:hlinkClr xmlns:ahyp="http://schemas.microsoft.com/office/drawing/2018/hyperlinkcolor" val="tx"/>
                    </a:ext>
                  </a:extLst>
                </a:hlinkClick>
              </a:rPr>
              <a:t>https://www.miamidade.gov/global/humanresources/training/materials-rollout-2.page</a:t>
            </a:r>
            <a:endParaRPr lang="en-US" sz="3150">
              <a:solidFill>
                <a:schemeClr val="bg1"/>
              </a:solidFill>
            </a:endParaRPr>
          </a:p>
          <a:p>
            <a:pPr lvl="2" algn="just" fontAlgn="auto">
              <a:lnSpc>
                <a:spcPct val="110000"/>
              </a:lnSpc>
              <a:buClrTx/>
              <a:buFont typeface="Courier New" panose="02070309020205020404" pitchFamily="49" charset="0"/>
              <a:buChar char="o"/>
            </a:pPr>
            <a:endParaRPr lang="en-US" sz="3150">
              <a:solidFill>
                <a:schemeClr val="bg1"/>
              </a:solidFill>
            </a:endParaRPr>
          </a:p>
          <a:p>
            <a:pPr lvl="1" algn="just" fontAlgn="auto">
              <a:lnSpc>
                <a:spcPct val="110000"/>
              </a:lnSpc>
              <a:buClrTx/>
              <a:buFont typeface="Courier New" panose="02070309020205020404" pitchFamily="49" charset="0"/>
              <a:buChar char="o"/>
            </a:pPr>
            <a:r>
              <a:rPr lang="en-US" sz="3300">
                <a:solidFill>
                  <a:schemeClr val="bg1"/>
                </a:solidFill>
              </a:rPr>
              <a:t>For p-card related inquiries, requests, and overrides please email (FIN) P-</a:t>
            </a:r>
            <a:r>
              <a:rPr lang="en-US" sz="3300" err="1">
                <a:solidFill>
                  <a:schemeClr val="bg1"/>
                </a:solidFill>
              </a:rPr>
              <a:t>CardAdmin</a:t>
            </a:r>
            <a:r>
              <a:rPr lang="en-US" sz="3300">
                <a:solidFill>
                  <a:schemeClr val="bg1"/>
                </a:solidFill>
              </a:rPr>
              <a:t> at </a:t>
            </a:r>
            <a:r>
              <a:rPr lang="en-US" sz="3400">
                <a:solidFill>
                  <a:schemeClr val="bg1"/>
                </a:solidFill>
                <a:effectLst/>
                <a:hlinkClick r:id="rId4" tooltip="mailto:fin-pcadmin@miamidade.gov">
                  <a:extLst>
                    <a:ext uri="{A12FA001-AC4F-418D-AE19-62706E023703}">
                      <ahyp:hlinkClr xmlns:ahyp="http://schemas.microsoft.com/office/drawing/2018/hyperlinkcolor" val="tx"/>
                    </a:ext>
                  </a:extLst>
                </a:hlinkClick>
              </a:rPr>
              <a:t>fin-pcadmin@miamidade.gov</a:t>
            </a:r>
            <a:endParaRPr lang="en-US" sz="3400">
              <a:solidFill>
                <a:schemeClr val="bg1"/>
              </a:solidFill>
              <a:effectLst/>
            </a:endParaRPr>
          </a:p>
          <a:p>
            <a:pPr lvl="1" algn="just" fontAlgn="auto">
              <a:lnSpc>
                <a:spcPct val="110000"/>
              </a:lnSpc>
              <a:buClrTx/>
              <a:buFont typeface="Courier New" panose="02070309020205020404" pitchFamily="49" charset="0"/>
              <a:buChar char="o"/>
            </a:pPr>
            <a:endParaRPr lang="en-US" sz="3400">
              <a:solidFill>
                <a:schemeClr val="bg1"/>
              </a:solidFill>
            </a:endParaRPr>
          </a:p>
          <a:p>
            <a:pPr lvl="1" algn="just" fontAlgn="auto">
              <a:lnSpc>
                <a:spcPct val="110000"/>
              </a:lnSpc>
              <a:buClrTx/>
              <a:buFont typeface="Courier New" panose="02070309020205020404" pitchFamily="49" charset="0"/>
              <a:buChar char="o"/>
            </a:pPr>
            <a:r>
              <a:rPr lang="en-US" sz="3300">
                <a:solidFill>
                  <a:schemeClr val="bg1"/>
                </a:solidFill>
              </a:rPr>
              <a:t>Please submit all p-card applications and exception memorandums to (FIN) P-Card Applications at </a:t>
            </a:r>
            <a:r>
              <a:rPr lang="en-US" sz="3400">
                <a:solidFill>
                  <a:schemeClr val="bg1"/>
                </a:solidFill>
                <a:hlinkClick r:id="rId5" tooltip="mailto:finpcardapplications@miamidade.gov">
                  <a:extLst>
                    <a:ext uri="{A12FA001-AC4F-418D-AE19-62706E023703}">
                      <ahyp:hlinkClr xmlns:ahyp="http://schemas.microsoft.com/office/drawing/2018/hyperlinkcolor" val="tx"/>
                    </a:ext>
                  </a:extLst>
                </a:hlinkClick>
              </a:rPr>
              <a:t>finpcardapplications@miamidade.gov</a:t>
            </a:r>
            <a:endParaRPr lang="en-US" sz="3400">
              <a:solidFill>
                <a:schemeClr val="bg1"/>
              </a:solidFill>
            </a:endParaRPr>
          </a:p>
          <a:p>
            <a:pPr lvl="1" algn="just" fontAlgn="auto">
              <a:lnSpc>
                <a:spcPct val="110000"/>
              </a:lnSpc>
            </a:pPr>
            <a:endParaRPr lang="en-US" sz="3300">
              <a:solidFill>
                <a:schemeClr val="accent1"/>
              </a:solidFill>
            </a:endParaRPr>
          </a:p>
          <a:p>
            <a:pPr marL="685800" lvl="2" indent="0" algn="just" fontAlgn="auto">
              <a:lnSpc>
                <a:spcPct val="110000"/>
              </a:lnSpc>
              <a:buNone/>
            </a:pPr>
            <a:endParaRPr lang="en-US" sz="3150">
              <a:solidFill>
                <a:schemeClr val="accent1"/>
              </a:solidFill>
            </a:endParaRPr>
          </a:p>
          <a:p>
            <a:pPr marL="685800" lvl="2" indent="0" algn="just" fontAlgn="auto">
              <a:lnSpc>
                <a:spcPct val="110000"/>
              </a:lnSpc>
              <a:buNone/>
            </a:pPr>
            <a:endParaRPr lang="en-US" sz="3150">
              <a:solidFill>
                <a:schemeClr val="accent1"/>
              </a:solidFill>
            </a:endParaRPr>
          </a:p>
        </p:txBody>
      </p:sp>
    </p:spTree>
    <p:extLst>
      <p:ext uri="{BB962C8B-B14F-4D97-AF65-F5344CB8AC3E}">
        <p14:creationId xmlns:p14="http://schemas.microsoft.com/office/powerpoint/2010/main" val="260666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EFD5D-871D-42D9-97DC-2691F9CC2290}"/>
              </a:ext>
            </a:extLst>
          </p:cNvPr>
          <p:cNvSpPr>
            <a:spLocks noGrp="1"/>
          </p:cNvSpPr>
          <p:nvPr>
            <p:ph type="sldNum" sz="quarter" idx="12"/>
          </p:nvPr>
        </p:nvSpPr>
        <p:spPr>
          <a:xfrm>
            <a:off x="8559175" y="6492875"/>
            <a:ext cx="584825" cy="365125"/>
          </a:xfrm>
        </p:spPr>
        <p:txBody>
          <a:bodyPr/>
          <a:lstStyle/>
          <a:p>
            <a:fld id="{D57F1E4F-1CFF-5643-939E-217C01CDF565}" type="slidenum">
              <a:rPr lang="en-US" sz="1900">
                <a:solidFill>
                  <a:schemeClr val="bg1"/>
                </a:solidFill>
                <a:latin typeface="+mn-lt"/>
              </a:rPr>
              <a:pPr/>
              <a:t>28</a:t>
            </a:fld>
            <a:endParaRPr lang="en-US" sz="1900">
              <a:solidFill>
                <a:schemeClr val="bg1"/>
              </a:solidFill>
              <a:latin typeface="+mn-lt"/>
            </a:endParaRPr>
          </a:p>
        </p:txBody>
      </p:sp>
      <p:sp>
        <p:nvSpPr>
          <p:cNvPr id="4" name="TextBox 3">
            <a:extLst>
              <a:ext uri="{FF2B5EF4-FFF2-40B4-BE49-F238E27FC236}">
                <a16:creationId xmlns:a16="http://schemas.microsoft.com/office/drawing/2014/main" id="{EFCBBBA8-77E3-454D-94D8-BF26A94D8162}"/>
              </a:ext>
            </a:extLst>
          </p:cNvPr>
          <p:cNvSpPr txBox="1"/>
          <p:nvPr/>
        </p:nvSpPr>
        <p:spPr>
          <a:xfrm>
            <a:off x="0" y="152400"/>
            <a:ext cx="9144000" cy="553998"/>
          </a:xfrm>
          <a:prstGeom prst="rect">
            <a:avLst/>
          </a:prstGeom>
          <a:noFill/>
        </p:spPr>
        <p:txBody>
          <a:bodyPr wrap="square">
            <a:spAutoFit/>
          </a:bodyPr>
          <a:lstStyle/>
          <a:p>
            <a:pPr algn="ctr"/>
            <a:r>
              <a:rPr lang="en-US" sz="3000">
                <a:solidFill>
                  <a:schemeClr val="bg1"/>
                </a:solidFill>
                <a:latin typeface="Century Gothic (Headings)"/>
              </a:rPr>
              <a:t>P-Card Important Dates</a:t>
            </a:r>
          </a:p>
        </p:txBody>
      </p:sp>
      <p:sp>
        <p:nvSpPr>
          <p:cNvPr id="5" name="Rectangle 5">
            <a:extLst>
              <a:ext uri="{FF2B5EF4-FFF2-40B4-BE49-F238E27FC236}">
                <a16:creationId xmlns:a16="http://schemas.microsoft.com/office/drawing/2014/main" id="{D2F6B1C4-A9B5-4DA0-ABC7-6EED4FDA84FC}"/>
              </a:ext>
            </a:extLst>
          </p:cNvPr>
          <p:cNvSpPr txBox="1">
            <a:spLocks noChangeArrowheads="1"/>
          </p:cNvSpPr>
          <p:nvPr/>
        </p:nvSpPr>
        <p:spPr>
          <a:xfrm>
            <a:off x="0" y="808893"/>
            <a:ext cx="8510697" cy="6049108"/>
          </a:xfrm>
          <a:prstGeom prst="rect">
            <a:avLst/>
          </a:prstGeom>
        </p:spPr>
        <p:txBody>
          <a:bodyPr vert="horz" lIns="91440" tIns="45720" rIns="91440" bIns="45720" rtlCol="0">
            <a:normAutofit lnSpcReduction="10000"/>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lvl="1" fontAlgn="auto">
              <a:lnSpc>
                <a:spcPct val="110000"/>
              </a:lnSpc>
              <a:buClrTx/>
              <a:buFont typeface="Courier New" panose="02070309020205020404" pitchFamily="49" charset="0"/>
              <a:buChar char="o"/>
            </a:pPr>
            <a:r>
              <a:rPr lang="en-US" sz="1700">
                <a:solidFill>
                  <a:schemeClr val="bg1"/>
                </a:solidFill>
              </a:rPr>
              <a:t>September 4, 2023 is the last statement posted to INFORMS for FY23. </a:t>
            </a:r>
          </a:p>
          <a:p>
            <a:pPr lvl="1" fontAlgn="auto">
              <a:lnSpc>
                <a:spcPct val="110000"/>
              </a:lnSpc>
              <a:buClrTx/>
              <a:buFont typeface="Courier New" panose="02070309020205020404" pitchFamily="49" charset="0"/>
              <a:buChar char="o"/>
            </a:pPr>
            <a:r>
              <a:rPr lang="en-US" sz="1700">
                <a:solidFill>
                  <a:schemeClr val="bg1"/>
                </a:solidFill>
              </a:rPr>
              <a:t>September 22, 2023 is the deadline for departments to update transactions to ‘verified’ status which will be closed and post to FY 23.</a:t>
            </a:r>
          </a:p>
          <a:p>
            <a:pPr lvl="2" fontAlgn="auto">
              <a:lnSpc>
                <a:spcPct val="110000"/>
              </a:lnSpc>
              <a:buClrTx/>
              <a:buFont typeface="Courier New" panose="02070309020205020404" pitchFamily="49" charset="0"/>
              <a:buChar char="o"/>
            </a:pPr>
            <a:r>
              <a:rPr lang="en-US" sz="1550">
                <a:solidFill>
                  <a:schemeClr val="bg1"/>
                </a:solidFill>
              </a:rPr>
              <a:t>Any transactions that are rejected and not re-verified by the deadline will need to be accrued as they will not post into FY23.</a:t>
            </a:r>
          </a:p>
          <a:p>
            <a:pPr lvl="1" fontAlgn="auto">
              <a:lnSpc>
                <a:spcPct val="110000"/>
              </a:lnSpc>
              <a:buClrTx/>
              <a:buFont typeface="Courier New" panose="02070309020205020404" pitchFamily="49" charset="0"/>
              <a:buChar char="o"/>
            </a:pPr>
            <a:r>
              <a:rPr lang="en-US" sz="1700">
                <a:solidFill>
                  <a:schemeClr val="bg1"/>
                </a:solidFill>
              </a:rPr>
              <a:t>Transactions in ‘initial’ and ‘staged’ status as of COB September 22, 2023 will be posted to FY 2024. *These should be accrued via GL Journal*</a:t>
            </a:r>
            <a:endParaRPr lang="en-US" sz="1550">
              <a:solidFill>
                <a:schemeClr val="bg1"/>
              </a:solidFill>
            </a:endParaRPr>
          </a:p>
          <a:p>
            <a:pPr lvl="1" fontAlgn="auto">
              <a:lnSpc>
                <a:spcPct val="110000"/>
              </a:lnSpc>
              <a:buClrTx/>
              <a:buFont typeface="Courier New" panose="02070309020205020404" pitchFamily="49" charset="0"/>
              <a:buChar char="o"/>
            </a:pPr>
            <a:r>
              <a:rPr lang="en-US" sz="1700">
                <a:solidFill>
                  <a:schemeClr val="bg1"/>
                </a:solidFill>
              </a:rPr>
              <a:t>October 12, 2023, noon, is the deadline for departments to approve Journal Vouchers (JVs).</a:t>
            </a:r>
            <a:endParaRPr lang="en-US" sz="1550">
              <a:solidFill>
                <a:schemeClr val="bg1"/>
              </a:solidFill>
            </a:endParaRPr>
          </a:p>
          <a:p>
            <a:pPr lvl="1" fontAlgn="auto">
              <a:lnSpc>
                <a:spcPct val="110000"/>
              </a:lnSpc>
              <a:buClrTx/>
              <a:buFont typeface="Courier New" panose="02070309020205020404" pitchFamily="49" charset="0"/>
              <a:buChar char="o"/>
            </a:pPr>
            <a:r>
              <a:rPr lang="en-US" sz="1700">
                <a:solidFill>
                  <a:schemeClr val="bg1"/>
                </a:solidFill>
              </a:rPr>
              <a:t>Transactions from September 5</a:t>
            </a:r>
            <a:r>
              <a:rPr lang="en-US" sz="1700" baseline="30000">
                <a:solidFill>
                  <a:schemeClr val="bg1"/>
                </a:solidFill>
              </a:rPr>
              <a:t>th</a:t>
            </a:r>
            <a:r>
              <a:rPr lang="en-US" sz="1700">
                <a:solidFill>
                  <a:schemeClr val="bg1"/>
                </a:solidFill>
              </a:rPr>
              <a:t> through September 30</a:t>
            </a:r>
            <a:r>
              <a:rPr lang="en-US" sz="1700" baseline="30000">
                <a:solidFill>
                  <a:schemeClr val="bg1"/>
                </a:solidFill>
              </a:rPr>
              <a:t>th</a:t>
            </a:r>
            <a:r>
              <a:rPr lang="en-US" sz="1700">
                <a:solidFill>
                  <a:schemeClr val="bg1"/>
                </a:solidFill>
              </a:rPr>
              <a:t> should be accrued via GL Journal entry by October 12, 2023. All accruals must be reversed in FY24. </a:t>
            </a:r>
          </a:p>
          <a:p>
            <a:pPr lvl="2" fontAlgn="auto">
              <a:lnSpc>
                <a:spcPct val="110000"/>
              </a:lnSpc>
              <a:buClrTx/>
              <a:buFont typeface="Courier New" panose="02070309020205020404" pitchFamily="49" charset="0"/>
              <a:buChar char="o"/>
            </a:pPr>
            <a:r>
              <a:rPr lang="en-US" sz="1550">
                <a:solidFill>
                  <a:schemeClr val="bg1"/>
                </a:solidFill>
              </a:rPr>
              <a:t>Accruals should debit the department expense </a:t>
            </a:r>
            <a:r>
              <a:rPr lang="en-US" sz="1550" err="1">
                <a:solidFill>
                  <a:schemeClr val="bg1"/>
                </a:solidFill>
              </a:rPr>
              <a:t>chartfields</a:t>
            </a:r>
            <a:r>
              <a:rPr lang="en-US" sz="1550">
                <a:solidFill>
                  <a:schemeClr val="bg1"/>
                </a:solidFill>
              </a:rPr>
              <a:t>, and CREDIT the below structure:</a:t>
            </a:r>
          </a:p>
          <a:p>
            <a:pPr lvl="2" fontAlgn="auto">
              <a:lnSpc>
                <a:spcPct val="110000"/>
              </a:lnSpc>
              <a:buClrTx/>
              <a:buFont typeface="Courier New" panose="02070309020205020404" pitchFamily="49" charset="0"/>
              <a:buChar char="o"/>
            </a:pPr>
            <a:endParaRPr lang="en-US" sz="1550">
              <a:solidFill>
                <a:schemeClr val="bg1"/>
              </a:solidFill>
            </a:endParaRPr>
          </a:p>
          <a:p>
            <a:pPr lvl="2" fontAlgn="auto">
              <a:lnSpc>
                <a:spcPct val="110000"/>
              </a:lnSpc>
              <a:buClrTx/>
              <a:buFont typeface="Courier New" panose="02070309020205020404" pitchFamily="49" charset="0"/>
              <a:buChar char="o"/>
            </a:pPr>
            <a:endParaRPr lang="en-US" sz="1550">
              <a:solidFill>
                <a:schemeClr val="bg1"/>
              </a:solidFill>
            </a:endParaRPr>
          </a:p>
          <a:p>
            <a:pPr lvl="1" fontAlgn="auto">
              <a:lnSpc>
                <a:spcPct val="110000"/>
              </a:lnSpc>
              <a:buClrTx/>
              <a:buFont typeface="Courier New" panose="02070309020205020404" pitchFamily="49" charset="0"/>
              <a:buChar char="o"/>
            </a:pPr>
            <a:r>
              <a:rPr lang="en-US" sz="1700">
                <a:solidFill>
                  <a:schemeClr val="bg1"/>
                </a:solidFill>
              </a:rPr>
              <a:t>October 5</a:t>
            </a:r>
            <a:r>
              <a:rPr lang="en-US" sz="1700" baseline="30000">
                <a:solidFill>
                  <a:schemeClr val="bg1"/>
                </a:solidFill>
              </a:rPr>
              <a:t>th</a:t>
            </a:r>
            <a:r>
              <a:rPr lang="en-US" sz="1700">
                <a:solidFill>
                  <a:schemeClr val="bg1"/>
                </a:solidFill>
              </a:rPr>
              <a:t>, 2023 is the first statement of the new FY and includes transactions dated September 5</a:t>
            </a:r>
            <a:r>
              <a:rPr lang="en-US" sz="1700" baseline="30000">
                <a:solidFill>
                  <a:schemeClr val="bg1"/>
                </a:solidFill>
              </a:rPr>
              <a:t>th</a:t>
            </a:r>
            <a:r>
              <a:rPr lang="en-US" sz="1700">
                <a:solidFill>
                  <a:schemeClr val="bg1"/>
                </a:solidFill>
              </a:rPr>
              <a:t> through October 4</a:t>
            </a:r>
            <a:r>
              <a:rPr lang="en-US" sz="1700" baseline="30000">
                <a:solidFill>
                  <a:schemeClr val="bg1"/>
                </a:solidFill>
              </a:rPr>
              <a:t>th</a:t>
            </a:r>
            <a:r>
              <a:rPr lang="en-US" sz="1700">
                <a:solidFill>
                  <a:schemeClr val="bg1"/>
                </a:solidFill>
              </a:rPr>
              <a:t>. These transactions will be closed and posted via the p-card module after FY23 is closed. </a:t>
            </a:r>
          </a:p>
          <a:p>
            <a:pPr lvl="1" fontAlgn="auto">
              <a:lnSpc>
                <a:spcPct val="110000"/>
              </a:lnSpc>
              <a:buClr>
                <a:srgbClr val="FF3300"/>
              </a:buClr>
              <a:buFont typeface="Wingdings" panose="05000000000000000000" pitchFamily="2" charset="2"/>
              <a:buChar char="Ø"/>
            </a:pPr>
            <a:endParaRPr lang="en-US" sz="1700" b="1">
              <a:solidFill>
                <a:srgbClr val="FF66FF"/>
              </a:solidFill>
            </a:endParaRPr>
          </a:p>
          <a:p>
            <a:pPr marL="0" indent="0">
              <a:spcBef>
                <a:spcPts val="0"/>
              </a:spcBef>
              <a:spcAft>
                <a:spcPts val="0"/>
              </a:spcAft>
              <a:buNone/>
            </a:pPr>
            <a:endParaRPr lang="en-US" sz="1700" b="1" u="sng">
              <a:solidFill>
                <a:srgbClr val="0563C1"/>
              </a:solidFill>
              <a:effectLst/>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1700" b="1" u="sng">
              <a:solidFill>
                <a:srgbClr val="0563C1"/>
              </a:solidFill>
              <a:effectLst/>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1700" b="1" u="sng">
              <a:solidFill>
                <a:srgbClr val="FF66FF"/>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79CE5A5-CE27-F62D-09CD-4598599A56F7}"/>
              </a:ext>
            </a:extLst>
          </p:cNvPr>
          <p:cNvPicPr>
            <a:picLocks noChangeAspect="1"/>
          </p:cNvPicPr>
          <p:nvPr/>
        </p:nvPicPr>
        <p:blipFill>
          <a:blip r:embed="rId2"/>
          <a:stretch>
            <a:fillRect/>
          </a:stretch>
        </p:blipFill>
        <p:spPr>
          <a:xfrm>
            <a:off x="1676400" y="5272457"/>
            <a:ext cx="5791200" cy="457199"/>
          </a:xfrm>
          <a:prstGeom prst="rect">
            <a:avLst/>
          </a:prstGeom>
        </p:spPr>
      </p:pic>
    </p:spTree>
    <p:extLst>
      <p:ext uri="{BB962C8B-B14F-4D97-AF65-F5344CB8AC3E}">
        <p14:creationId xmlns:p14="http://schemas.microsoft.com/office/powerpoint/2010/main" val="233253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DEFD5D-871D-42D9-97DC-2691F9CC2290}"/>
              </a:ext>
            </a:extLst>
          </p:cNvPr>
          <p:cNvSpPr>
            <a:spLocks noGrp="1"/>
          </p:cNvSpPr>
          <p:nvPr>
            <p:ph type="sldNum" sz="quarter" idx="12"/>
          </p:nvPr>
        </p:nvSpPr>
        <p:spPr>
          <a:xfrm>
            <a:off x="8559175" y="6492875"/>
            <a:ext cx="584825" cy="365125"/>
          </a:xfrm>
        </p:spPr>
        <p:txBody>
          <a:bodyPr/>
          <a:lstStyle/>
          <a:p>
            <a:fld id="{D57F1E4F-1CFF-5643-939E-217C01CDF565}" type="slidenum">
              <a:rPr lang="en-US" sz="1900">
                <a:solidFill>
                  <a:schemeClr val="bg1"/>
                </a:solidFill>
                <a:latin typeface="+mn-lt"/>
              </a:rPr>
              <a:pPr/>
              <a:t>29</a:t>
            </a:fld>
            <a:endParaRPr lang="en-US" sz="1900">
              <a:solidFill>
                <a:schemeClr val="bg1"/>
              </a:solidFill>
              <a:latin typeface="+mn-lt"/>
            </a:endParaRPr>
          </a:p>
        </p:txBody>
      </p:sp>
      <p:sp>
        <p:nvSpPr>
          <p:cNvPr id="4" name="TextBox 3">
            <a:extLst>
              <a:ext uri="{FF2B5EF4-FFF2-40B4-BE49-F238E27FC236}">
                <a16:creationId xmlns:a16="http://schemas.microsoft.com/office/drawing/2014/main" id="{EFCBBBA8-77E3-454D-94D8-BF26A94D8162}"/>
              </a:ext>
            </a:extLst>
          </p:cNvPr>
          <p:cNvSpPr txBox="1"/>
          <p:nvPr/>
        </p:nvSpPr>
        <p:spPr>
          <a:xfrm>
            <a:off x="0" y="279952"/>
            <a:ext cx="9144000" cy="553998"/>
          </a:xfrm>
          <a:prstGeom prst="rect">
            <a:avLst/>
          </a:prstGeom>
          <a:noFill/>
        </p:spPr>
        <p:txBody>
          <a:bodyPr wrap="square">
            <a:spAutoFit/>
          </a:bodyPr>
          <a:lstStyle/>
          <a:p>
            <a:pPr algn="ctr"/>
            <a:r>
              <a:rPr lang="en-US" sz="3000">
                <a:solidFill>
                  <a:schemeClr val="bg1"/>
                </a:solidFill>
                <a:latin typeface="Century Gothic (Headings)"/>
              </a:rPr>
              <a:t>P-Card Security</a:t>
            </a:r>
          </a:p>
        </p:txBody>
      </p:sp>
      <p:sp>
        <p:nvSpPr>
          <p:cNvPr id="5" name="Rectangle 5">
            <a:extLst>
              <a:ext uri="{FF2B5EF4-FFF2-40B4-BE49-F238E27FC236}">
                <a16:creationId xmlns:a16="http://schemas.microsoft.com/office/drawing/2014/main" id="{D2F6B1C4-A9B5-4DA0-ABC7-6EED4FDA84FC}"/>
              </a:ext>
            </a:extLst>
          </p:cNvPr>
          <p:cNvSpPr txBox="1">
            <a:spLocks noChangeArrowheads="1"/>
          </p:cNvSpPr>
          <p:nvPr/>
        </p:nvSpPr>
        <p:spPr>
          <a:xfrm>
            <a:off x="0" y="1219199"/>
            <a:ext cx="8510697" cy="5450681"/>
          </a:xfrm>
          <a:prstGeom prst="rect">
            <a:avLst/>
          </a:prstGeom>
        </p:spPr>
        <p:txBody>
          <a:bodyPr vert="horz" lIns="91440" tIns="45720" rIns="91440" bIns="45720" rtlCol="0">
            <a:normAutofit/>
          </a:bodyPr>
          <a:lst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lvl="1" algn="just" fontAlgn="auto">
              <a:lnSpc>
                <a:spcPct val="110000"/>
              </a:lnSpc>
              <a:buClrTx/>
              <a:buFont typeface="Courier New" panose="02070309020205020404" pitchFamily="49" charset="0"/>
              <a:buChar char="o"/>
            </a:pPr>
            <a:r>
              <a:rPr lang="en-US" sz="1300">
                <a:solidFill>
                  <a:schemeClr val="bg1"/>
                </a:solidFill>
              </a:rPr>
              <a:t>P-Card roles are assigned to users upon requests from the Department by completing the INFORMS security form, found in the link below:</a:t>
            </a:r>
          </a:p>
          <a:p>
            <a:pPr lvl="1" algn="just" fontAlgn="auto">
              <a:lnSpc>
                <a:spcPct val="110000"/>
              </a:lnSpc>
              <a:buClrTx/>
              <a:buFont typeface="Courier New" panose="02070309020205020404" pitchFamily="49" charset="0"/>
              <a:buChar char="o"/>
            </a:pPr>
            <a:r>
              <a:rPr lang="en-US" sz="1300" u="sng">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https://www.miamidade.gov/technology/library/informs/security-form-solely-p-card-roles.pdf</a:t>
            </a:r>
            <a:endParaRPr lang="en-US" sz="1300">
              <a:solidFill>
                <a:schemeClr val="bg1"/>
              </a:solidFill>
            </a:endParaRPr>
          </a:p>
          <a:p>
            <a:pPr lvl="1" algn="just" fontAlgn="auto">
              <a:lnSpc>
                <a:spcPct val="110000"/>
              </a:lnSpc>
              <a:buClrTx/>
              <a:buFont typeface="Courier New" panose="02070309020205020404" pitchFamily="49" charset="0"/>
              <a:buChar char="o"/>
            </a:pPr>
            <a:r>
              <a:rPr lang="en-US" sz="1300">
                <a:solidFill>
                  <a:schemeClr val="bg1"/>
                </a:solidFill>
                <a:ea typeface="Calibri" panose="020F0502020204030204" pitchFamily="34" charset="0"/>
                <a:cs typeface="Times New Roman" panose="02020603050405020304" pitchFamily="18" charset="0"/>
              </a:rPr>
              <a:t>The Department p-card Reconciler role must be assigned to ALL new cardholders.</a:t>
            </a:r>
          </a:p>
          <a:p>
            <a:pPr lvl="1" fontAlgn="auto">
              <a:lnSpc>
                <a:spcPct val="110000"/>
              </a:lnSpc>
              <a:buClrTx/>
              <a:buFont typeface="Courier New" panose="02070309020205020404" pitchFamily="49" charset="0"/>
              <a:buChar char="o"/>
            </a:pPr>
            <a:r>
              <a:rPr lang="en-US" sz="1300">
                <a:solidFill>
                  <a:schemeClr val="bg1"/>
                </a:solidFill>
                <a:ea typeface="Calibri" panose="020F0502020204030204" pitchFamily="34" charset="0"/>
                <a:cs typeface="Times New Roman" panose="02020603050405020304" pitchFamily="18" charset="0"/>
              </a:rPr>
              <a:t>If the ‘ALL Cardholders’ option is not selected, list all cardholders the user will be performing their role for (reconciling, approving, reviewing).</a:t>
            </a:r>
          </a:p>
          <a:p>
            <a:pPr lvl="1" algn="just" fontAlgn="auto">
              <a:lnSpc>
                <a:spcPct val="110000"/>
              </a:lnSpc>
              <a:buFont typeface="Arial" panose="020B0604020202020204" pitchFamily="34" charset="0"/>
              <a:buChar char="•"/>
            </a:pPr>
            <a:endParaRPr lang="en-US" sz="1300" u="sng">
              <a:solidFill>
                <a:schemeClr val="tx1"/>
              </a:solidFill>
              <a:ea typeface="Calibri" panose="020F0502020204030204" pitchFamily="34" charset="0"/>
              <a:cs typeface="Times New Roman" panose="02020603050405020304" pitchFamily="18" charset="0"/>
            </a:endParaRPr>
          </a:p>
          <a:p>
            <a:pPr lvl="1" algn="just" fontAlgn="auto">
              <a:lnSpc>
                <a:spcPct val="110000"/>
              </a:lnSpc>
              <a:buClr>
                <a:srgbClr val="FF3300"/>
              </a:buClr>
              <a:buFont typeface="Wingdings" panose="05000000000000000000" pitchFamily="2" charset="2"/>
              <a:buChar char="Ø"/>
            </a:pPr>
            <a:endParaRPr lang="en-US" sz="1700" b="1">
              <a:solidFill>
                <a:srgbClr val="FF66FF"/>
              </a:solidFill>
            </a:endParaRPr>
          </a:p>
          <a:p>
            <a:pPr marL="0" indent="0">
              <a:spcBef>
                <a:spcPts val="0"/>
              </a:spcBef>
              <a:spcAft>
                <a:spcPts val="0"/>
              </a:spcAft>
              <a:buNone/>
            </a:pPr>
            <a:endParaRPr lang="en-US" sz="1700" b="1" u="sng">
              <a:solidFill>
                <a:srgbClr val="0563C1"/>
              </a:solidFill>
              <a:effectLst/>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1700" b="1" u="sng">
              <a:solidFill>
                <a:srgbClr val="0563C1"/>
              </a:solidFill>
              <a:effectLst/>
              <a:ea typeface="Calibri" panose="020F0502020204030204" pitchFamily="34" charset="0"/>
              <a:cs typeface="Times New Roman" panose="02020603050405020304" pitchFamily="18" charset="0"/>
            </a:endParaRPr>
          </a:p>
          <a:p>
            <a:pPr marL="0" indent="0">
              <a:spcBef>
                <a:spcPts val="0"/>
              </a:spcBef>
              <a:spcAft>
                <a:spcPts val="0"/>
              </a:spcAft>
              <a:buNone/>
            </a:pPr>
            <a:endParaRPr lang="en-US" sz="1700" b="1" u="sng">
              <a:solidFill>
                <a:srgbClr val="FF66FF"/>
              </a:solidFill>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9766A07-FAFA-46A8-A485-8949FA22D588}"/>
              </a:ext>
            </a:extLst>
          </p:cNvPr>
          <p:cNvPicPr>
            <a:picLocks noChangeAspect="1"/>
          </p:cNvPicPr>
          <p:nvPr/>
        </p:nvPicPr>
        <p:blipFill>
          <a:blip r:embed="rId3"/>
          <a:stretch>
            <a:fillRect/>
          </a:stretch>
        </p:blipFill>
        <p:spPr>
          <a:xfrm>
            <a:off x="1219200" y="3429000"/>
            <a:ext cx="6539127" cy="2866113"/>
          </a:xfrm>
          <a:prstGeom prst="rect">
            <a:avLst/>
          </a:prstGeom>
        </p:spPr>
      </p:pic>
    </p:spTree>
    <p:extLst>
      <p:ext uri="{BB962C8B-B14F-4D97-AF65-F5344CB8AC3E}">
        <p14:creationId xmlns:p14="http://schemas.microsoft.com/office/powerpoint/2010/main" val="196587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26237" y="6492875"/>
            <a:ext cx="584825" cy="365125"/>
          </a:xfrm>
        </p:spPr>
        <p:txBody>
          <a:bodyPr/>
          <a:lstStyle/>
          <a:p>
            <a:pPr>
              <a:lnSpc>
                <a:spcPct val="90000"/>
              </a:lnSpc>
              <a:spcAft>
                <a:spcPts val="600"/>
              </a:spcAft>
              <a:defRPr/>
            </a:pPr>
            <a:fld id="{492661EC-E0B5-4F40-B7D9-EFB197B3666C}" type="slidenum">
              <a:rPr lang="en-US" sz="1900">
                <a:solidFill>
                  <a:schemeClr val="bg1"/>
                </a:solidFill>
                <a:latin typeface="+mn-lt"/>
              </a:rPr>
              <a:pPr>
                <a:lnSpc>
                  <a:spcPct val="90000"/>
                </a:lnSpc>
                <a:spcAft>
                  <a:spcPts val="600"/>
                </a:spcAft>
                <a:defRPr/>
              </a:pPr>
              <a:t>3</a:t>
            </a:fld>
            <a:endParaRPr lang="en-US" sz="1900">
              <a:solidFill>
                <a:schemeClr val="bg1"/>
              </a:solidFill>
              <a:latin typeface="+mn-lt"/>
            </a:endParaRPr>
          </a:p>
        </p:txBody>
      </p:sp>
      <p:sp>
        <p:nvSpPr>
          <p:cNvPr id="2" name="Content Placeholder 1"/>
          <p:cNvSpPr>
            <a:spLocks noGrp="1"/>
          </p:cNvSpPr>
          <p:nvPr>
            <p:ph idx="4294967295"/>
          </p:nvPr>
        </p:nvSpPr>
        <p:spPr>
          <a:xfrm>
            <a:off x="501165" y="949572"/>
            <a:ext cx="8554915" cy="5653454"/>
          </a:xfrm>
        </p:spPr>
        <p:txBody>
          <a:bodyPr>
            <a:normAutofit fontScale="40000" lnSpcReduction="20000"/>
          </a:bodyPr>
          <a:lstStyle/>
          <a:p>
            <a:pPr marL="109728" indent="0">
              <a:buNone/>
            </a:pPr>
            <a:endParaRPr lang="en-US"/>
          </a:p>
          <a:p>
            <a:pPr marL="109728" indent="0">
              <a:buNone/>
            </a:pPr>
            <a:endParaRPr lang="en-US" sz="2400"/>
          </a:p>
          <a:p>
            <a:pPr>
              <a:buClrTx/>
              <a:buFont typeface="Courier New" panose="02070309020205020404" pitchFamily="49" charset="0"/>
              <a:buChar char="o"/>
            </a:pPr>
            <a:r>
              <a:rPr lang="en-US" sz="3300">
                <a:solidFill>
                  <a:schemeClr val="bg1"/>
                </a:solidFill>
              </a:rPr>
              <a:t>Welcome</a:t>
            </a:r>
          </a:p>
          <a:p>
            <a:pPr>
              <a:buClrTx/>
              <a:buFont typeface="Courier New" panose="02070309020205020404" pitchFamily="49" charset="0"/>
              <a:buChar char="o"/>
            </a:pPr>
            <a:endParaRPr lang="en-US" sz="3300">
              <a:solidFill>
                <a:schemeClr val="bg1"/>
              </a:solidFill>
            </a:endParaRPr>
          </a:p>
          <a:p>
            <a:pPr>
              <a:buClrTx/>
              <a:buFont typeface="Courier New" panose="02070309020205020404" pitchFamily="49" charset="0"/>
              <a:buChar char="o"/>
            </a:pPr>
            <a:r>
              <a:rPr lang="en-US" sz="3300">
                <a:solidFill>
                  <a:schemeClr val="bg1"/>
                </a:solidFill>
              </a:rPr>
              <a:t>Finance Department Team Changes</a:t>
            </a:r>
          </a:p>
          <a:p>
            <a:pPr marL="342900" lvl="1" indent="0">
              <a:buClrTx/>
              <a:buNone/>
            </a:pPr>
            <a:r>
              <a:rPr lang="en-US" sz="3150">
                <a:solidFill>
                  <a:schemeClr val="bg1"/>
                </a:solidFill>
              </a:rPr>
              <a:t>Barbara Gomez, Director, Finance Department</a:t>
            </a:r>
          </a:p>
          <a:p>
            <a:pPr marL="342900" lvl="1" indent="0">
              <a:buClrTx/>
              <a:buNone/>
            </a:pPr>
            <a:r>
              <a:rPr lang="en-US" sz="3150">
                <a:solidFill>
                  <a:schemeClr val="bg1"/>
                </a:solidFill>
              </a:rPr>
              <a:t>Madelin Rizzo, Assistant Director, Finance Department</a:t>
            </a:r>
          </a:p>
          <a:p>
            <a:pPr marL="342900" lvl="1" indent="0">
              <a:buClrTx/>
              <a:buNone/>
            </a:pPr>
            <a:r>
              <a:rPr lang="en-US" sz="3150">
                <a:solidFill>
                  <a:schemeClr val="bg1"/>
                </a:solidFill>
              </a:rPr>
              <a:t>Vivian Delgado, Assistant Director, Finance Department </a:t>
            </a:r>
          </a:p>
          <a:p>
            <a:pPr marL="342900" lvl="1" indent="0">
              <a:buClrTx/>
              <a:buNone/>
            </a:pPr>
            <a:r>
              <a:rPr lang="en-US" sz="3150">
                <a:solidFill>
                  <a:schemeClr val="bg1"/>
                </a:solidFill>
              </a:rPr>
              <a:t>Leany Perez, Director of Accounting and Reporting</a:t>
            </a:r>
          </a:p>
          <a:p>
            <a:pPr marL="342900" lvl="1" indent="0">
              <a:buClrTx/>
              <a:buNone/>
            </a:pPr>
            <a:r>
              <a:rPr lang="en-US" sz="3150">
                <a:solidFill>
                  <a:schemeClr val="bg1"/>
                </a:solidFill>
              </a:rPr>
              <a:t>Stephanie Campaniony, Financial Reporting Manager </a:t>
            </a:r>
          </a:p>
          <a:p>
            <a:pPr marL="342900" lvl="1" indent="0">
              <a:buClrTx/>
              <a:buNone/>
            </a:pPr>
            <a:r>
              <a:rPr lang="en-US" sz="3150">
                <a:solidFill>
                  <a:schemeClr val="bg1"/>
                </a:solidFill>
              </a:rPr>
              <a:t>Maria De Renzis, Assistant Section Manager</a:t>
            </a:r>
          </a:p>
          <a:p>
            <a:pPr marL="0" indent="0">
              <a:buNone/>
            </a:pPr>
            <a:endParaRPr lang="en-US" sz="3300">
              <a:solidFill>
                <a:schemeClr val="bg1"/>
              </a:solidFill>
            </a:endParaRPr>
          </a:p>
          <a:p>
            <a:pPr>
              <a:buClrTx/>
              <a:buFont typeface="Courier New" panose="02070309020205020404" pitchFamily="49" charset="0"/>
              <a:buChar char="o"/>
            </a:pPr>
            <a:r>
              <a:rPr lang="en-US" sz="3300">
                <a:solidFill>
                  <a:schemeClr val="bg1"/>
                </a:solidFill>
              </a:rPr>
              <a:t>Finance is temporarily located on the 25</a:t>
            </a:r>
            <a:r>
              <a:rPr lang="en-US" sz="3300" baseline="30000">
                <a:solidFill>
                  <a:schemeClr val="bg1"/>
                </a:solidFill>
              </a:rPr>
              <a:t>th</a:t>
            </a:r>
            <a:r>
              <a:rPr lang="en-US" sz="3300">
                <a:solidFill>
                  <a:schemeClr val="bg1"/>
                </a:solidFill>
              </a:rPr>
              <a:t> floor</a:t>
            </a:r>
          </a:p>
          <a:p>
            <a:pPr marL="566928" indent="-457200">
              <a:buFont typeface="Courier New" panose="02070309020205020404" pitchFamily="49" charset="0"/>
              <a:buChar char="o"/>
            </a:pPr>
            <a:endParaRPr lang="en-US" sz="3300">
              <a:solidFill>
                <a:schemeClr val="bg1"/>
              </a:solidFill>
            </a:endParaRPr>
          </a:p>
          <a:p>
            <a:pPr>
              <a:buClrTx/>
              <a:buFont typeface="Courier New" panose="02070309020205020404" pitchFamily="49" charset="0"/>
              <a:buChar char="o"/>
            </a:pPr>
            <a:r>
              <a:rPr lang="en-US" sz="3300">
                <a:solidFill>
                  <a:schemeClr val="bg1"/>
                </a:solidFill>
              </a:rPr>
              <a:t>Official Days for Cashiering Services – TUESDAYS - FRIDAYS</a:t>
            </a:r>
          </a:p>
          <a:p>
            <a:pPr marL="566928" indent="-457200">
              <a:buFont typeface="Courier New" panose="02070309020205020404" pitchFamily="49" charset="0"/>
              <a:buChar char="o"/>
            </a:pPr>
            <a:endParaRPr lang="en-US" sz="3300">
              <a:solidFill>
                <a:schemeClr val="bg1"/>
              </a:solidFill>
            </a:endParaRPr>
          </a:p>
          <a:p>
            <a:pPr>
              <a:buClrTx/>
              <a:buFont typeface="Courier New" panose="02070309020205020404" pitchFamily="49" charset="0"/>
              <a:buChar char="o"/>
            </a:pPr>
            <a:r>
              <a:rPr lang="en-US" sz="3300">
                <a:solidFill>
                  <a:schemeClr val="bg1"/>
                </a:solidFill>
              </a:rPr>
              <a:t>Payment Runs:</a:t>
            </a:r>
          </a:p>
          <a:p>
            <a:pPr marL="566928" indent="-457200">
              <a:buClrTx/>
              <a:buFont typeface="Courier New" panose="02070309020205020404" pitchFamily="49" charset="0"/>
              <a:buChar char="o"/>
            </a:pPr>
            <a:r>
              <a:rPr lang="en-US" sz="3300">
                <a:solidFill>
                  <a:schemeClr val="bg1"/>
                </a:solidFill>
              </a:rPr>
              <a:t>	ACH – MON - FRI</a:t>
            </a:r>
          </a:p>
          <a:p>
            <a:pPr marL="566928" indent="-457200">
              <a:buClrTx/>
              <a:buFont typeface="Courier New" panose="02070309020205020404" pitchFamily="49" charset="0"/>
              <a:buChar char="o"/>
            </a:pPr>
            <a:r>
              <a:rPr lang="en-US" sz="3300">
                <a:solidFill>
                  <a:schemeClr val="bg1"/>
                </a:solidFill>
              </a:rPr>
              <a:t>	CHECKS GOA – TUES &amp; THUR</a:t>
            </a:r>
          </a:p>
          <a:p>
            <a:pPr marL="566928" indent="-457200">
              <a:buClrTx/>
              <a:buFont typeface="Courier New" panose="02070309020205020404" pitchFamily="49" charset="0"/>
              <a:buChar char="o"/>
            </a:pPr>
            <a:r>
              <a:rPr lang="en-US" sz="3300">
                <a:solidFill>
                  <a:schemeClr val="bg1"/>
                </a:solidFill>
              </a:rPr>
              <a:t>	CHECKS SSC – WED</a:t>
            </a:r>
          </a:p>
          <a:p>
            <a:pPr marL="566928" indent="-457200">
              <a:buClrTx/>
              <a:buFont typeface="Courier New" panose="02070309020205020404" pitchFamily="49" charset="0"/>
              <a:buChar char="o"/>
            </a:pPr>
            <a:r>
              <a:rPr lang="en-US" sz="3300">
                <a:solidFill>
                  <a:schemeClr val="bg1"/>
                </a:solidFill>
              </a:rPr>
              <a:t>	TRAVEL ADVANCES &amp; REIMBURSEMENTS - WED</a:t>
            </a:r>
            <a:br>
              <a:rPr lang="en-US" sz="3300">
                <a:solidFill>
                  <a:schemeClr val="bg1"/>
                </a:solidFill>
              </a:rPr>
            </a:br>
            <a:br>
              <a:rPr lang="en-US">
                <a:solidFill>
                  <a:schemeClr val="bg1"/>
                </a:solidFill>
              </a:rPr>
            </a:br>
            <a:br>
              <a:rPr lang="en-US">
                <a:solidFill>
                  <a:schemeClr val="bg1"/>
                </a:solidFill>
              </a:rPr>
            </a:br>
            <a:endParaRPr lang="en-US">
              <a:solidFill>
                <a:schemeClr val="bg1"/>
              </a:solidFill>
            </a:endParaRPr>
          </a:p>
          <a:p>
            <a:pPr marL="109728" indent="0">
              <a:buNone/>
            </a:pPr>
            <a:endParaRPr lang="en-US">
              <a:solidFill>
                <a:schemeClr val="bg1"/>
              </a:solidFill>
            </a:endParaRPr>
          </a:p>
          <a:p>
            <a:endParaRPr lang="en-US"/>
          </a:p>
          <a:p>
            <a:endParaRPr lang="en-US"/>
          </a:p>
          <a:p>
            <a:endParaRPr lang="en-US"/>
          </a:p>
          <a:p>
            <a:pPr marL="109728" indent="0">
              <a:buNone/>
            </a:pPr>
            <a:endParaRPr lang="en-US"/>
          </a:p>
          <a:p>
            <a:pPr lvl="1"/>
            <a:endParaRPr lang="en-US"/>
          </a:p>
          <a:p>
            <a:pPr lvl="1"/>
            <a:endParaRPr lang="en-US"/>
          </a:p>
          <a:p>
            <a:pPr lvl="1"/>
            <a:endParaRPr lang="en-US"/>
          </a:p>
        </p:txBody>
      </p:sp>
      <p:sp>
        <p:nvSpPr>
          <p:cNvPr id="5" name="Title 4"/>
          <p:cNvSpPr>
            <a:spLocks noGrp="1"/>
          </p:cNvSpPr>
          <p:nvPr>
            <p:ph type="title" idx="4294967295"/>
          </p:nvPr>
        </p:nvSpPr>
        <p:spPr>
          <a:xfrm>
            <a:off x="0" y="274638"/>
            <a:ext cx="9144000" cy="1143000"/>
          </a:xfrm>
        </p:spPr>
        <p:txBody>
          <a:bodyPr>
            <a:normAutofit/>
          </a:bodyPr>
          <a:lstStyle/>
          <a:p>
            <a:pPr algn="ctr"/>
            <a:r>
              <a:rPr lang="en-US" sz="3000">
                <a:solidFill>
                  <a:schemeClr val="bg1"/>
                </a:solidFill>
              </a:rPr>
              <a:t>Introduction</a:t>
            </a:r>
          </a:p>
        </p:txBody>
      </p:sp>
    </p:spTree>
    <p:extLst>
      <p:ext uri="{BB962C8B-B14F-4D97-AF65-F5344CB8AC3E}">
        <p14:creationId xmlns:p14="http://schemas.microsoft.com/office/powerpoint/2010/main" val="204705872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449427"/>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lang="en-US" sz="1900">
              <a:solidFill>
                <a:schemeClr val="bg1"/>
              </a:solidFill>
              <a:latin typeface="+mn-lt"/>
            </a:endParaRPr>
          </a:p>
        </p:txBody>
      </p:sp>
      <p:sp>
        <p:nvSpPr>
          <p:cNvPr id="2" name="Content Placeholder 1"/>
          <p:cNvSpPr>
            <a:spLocks noGrp="1"/>
          </p:cNvSpPr>
          <p:nvPr>
            <p:ph idx="4294967295"/>
          </p:nvPr>
        </p:nvSpPr>
        <p:spPr>
          <a:xfrm>
            <a:off x="413238" y="1178169"/>
            <a:ext cx="8273562" cy="4856570"/>
          </a:xfrm>
        </p:spPr>
        <p:txBody>
          <a:bodyPr>
            <a:normAutofit fontScale="92500" lnSpcReduction="10000"/>
          </a:bodyPr>
          <a:lstStyle/>
          <a:p>
            <a:pPr marL="109728" indent="0">
              <a:buClrTx/>
              <a:buNone/>
            </a:pPr>
            <a:r>
              <a:rPr lang="en-US" sz="1800" u="sng">
                <a:solidFill>
                  <a:schemeClr val="bg1"/>
                </a:solidFill>
              </a:rPr>
              <a:t>Certain types of purchases are strictly prohibited by the P-Card policy. Such purchases include, but are not limited to:</a:t>
            </a:r>
          </a:p>
          <a:p>
            <a:pPr marL="395478" indent="-285750">
              <a:buClrTx/>
              <a:buFont typeface="Wingdings" panose="05000000000000000000" pitchFamily="2" charset="2"/>
              <a:buChar char="Ø"/>
            </a:pPr>
            <a:endParaRPr lang="en-US" sz="1800">
              <a:solidFill>
                <a:schemeClr val="bg1"/>
              </a:solidFill>
            </a:endParaRPr>
          </a:p>
          <a:p>
            <a:pPr>
              <a:buClrTx/>
              <a:buFont typeface="Courier New" panose="02070309020205020404" pitchFamily="49" charset="0"/>
              <a:buChar char="o"/>
            </a:pPr>
            <a:r>
              <a:rPr lang="en-US" sz="1600">
                <a:solidFill>
                  <a:schemeClr val="bg1"/>
                </a:solidFill>
              </a:rPr>
              <a:t>Personal purchases of any kind (personal purchases are defined as purchases of goods or services intended for non-work-related use or use other than for official County business) </a:t>
            </a:r>
          </a:p>
          <a:p>
            <a:pPr>
              <a:buClrTx/>
              <a:buFont typeface="Courier New" panose="02070309020205020404" pitchFamily="49" charset="0"/>
              <a:buChar char="o"/>
            </a:pPr>
            <a:r>
              <a:rPr lang="en-US" sz="1600">
                <a:solidFill>
                  <a:schemeClr val="bg1"/>
                </a:solidFill>
              </a:rPr>
              <a:t>Donations or gifts to a charity, gift to an entity, floral arrangements or  political contribution. </a:t>
            </a:r>
          </a:p>
          <a:p>
            <a:pPr>
              <a:buClrTx/>
              <a:buFont typeface="Courier New" panose="02070309020205020404" pitchFamily="49" charset="0"/>
              <a:buChar char="o"/>
            </a:pPr>
            <a:r>
              <a:rPr lang="en-US" sz="1600">
                <a:solidFill>
                  <a:schemeClr val="bg1"/>
                </a:solidFill>
              </a:rPr>
              <a:t>Fuel for personal cars, since use of personal vehicle expenses are compensated via mileage reimbursement, in accordance with A.O. 6-3. </a:t>
            </a:r>
          </a:p>
          <a:p>
            <a:pPr>
              <a:buClrTx/>
              <a:buFont typeface="Courier New" panose="02070309020205020404" pitchFamily="49" charset="0"/>
              <a:buChar char="o"/>
            </a:pPr>
            <a:r>
              <a:rPr lang="en-US" sz="1600">
                <a:solidFill>
                  <a:schemeClr val="bg1"/>
                </a:solidFill>
              </a:rPr>
              <a:t>Gift cards (unless allowed by specific programs and/or funding sources), stored value cards, calling cards, pre-paid cards or similar products </a:t>
            </a:r>
          </a:p>
          <a:p>
            <a:pPr>
              <a:buClrTx/>
              <a:buFont typeface="Courier New" panose="02070309020205020404" pitchFamily="49" charset="0"/>
              <a:buChar char="o"/>
            </a:pPr>
            <a:r>
              <a:rPr lang="en-US" sz="1600">
                <a:solidFill>
                  <a:schemeClr val="bg1"/>
                </a:solidFill>
              </a:rPr>
              <a:t>Entertainment type venues/establishments  </a:t>
            </a:r>
          </a:p>
          <a:p>
            <a:pPr>
              <a:buClrTx/>
              <a:buFont typeface="Courier New" panose="02070309020205020404" pitchFamily="49" charset="0"/>
              <a:buChar char="o"/>
            </a:pPr>
            <a:r>
              <a:rPr lang="en-US" sz="1600">
                <a:solidFill>
                  <a:schemeClr val="bg1"/>
                </a:solidFill>
              </a:rPr>
              <a:t>Food and/or beverages for internal meetings or employee gatherings are prohibited. Food and/or beverages for community events or meetings are permitted only if specifically allowed by funding source.</a:t>
            </a:r>
          </a:p>
          <a:p>
            <a:pPr>
              <a:buClrTx/>
              <a:buFont typeface="Courier New" panose="02070309020205020404" pitchFamily="49" charset="0"/>
              <a:buChar char="o"/>
            </a:pPr>
            <a:r>
              <a:rPr lang="en-US" sz="1600">
                <a:solidFill>
                  <a:schemeClr val="bg1"/>
                </a:solidFill>
              </a:rPr>
              <a:t>Alcoholic beverages </a:t>
            </a:r>
          </a:p>
          <a:p>
            <a:pPr>
              <a:buClrTx/>
              <a:buFont typeface="Courier New" panose="02070309020205020404" pitchFamily="49" charset="0"/>
              <a:buChar char="o"/>
            </a:pPr>
            <a:r>
              <a:rPr lang="en-US" sz="1600">
                <a:solidFill>
                  <a:schemeClr val="bg1"/>
                </a:solidFill>
              </a:rPr>
              <a:t>Tobacco products </a:t>
            </a:r>
          </a:p>
        </p:txBody>
      </p:sp>
      <p:sp>
        <p:nvSpPr>
          <p:cNvPr id="5" name="Title 4"/>
          <p:cNvSpPr>
            <a:spLocks noGrp="1"/>
          </p:cNvSpPr>
          <p:nvPr>
            <p:ph type="title" idx="4294967295"/>
          </p:nvPr>
        </p:nvSpPr>
        <p:spPr>
          <a:xfrm>
            <a:off x="87549" y="226010"/>
            <a:ext cx="9144000" cy="1143000"/>
          </a:xfrm>
        </p:spPr>
        <p:txBody>
          <a:bodyPr>
            <a:normAutofit/>
          </a:bodyPr>
          <a:lstStyle/>
          <a:p>
            <a:pPr algn="ctr"/>
            <a:r>
              <a:rPr lang="en-US" sz="3000">
                <a:solidFill>
                  <a:schemeClr val="bg1"/>
                </a:solidFill>
              </a:rPr>
              <a:t>P-Card Policy – Prohibited Items</a:t>
            </a:r>
          </a:p>
        </p:txBody>
      </p:sp>
    </p:spTree>
    <p:extLst>
      <p:ext uri="{BB962C8B-B14F-4D97-AF65-F5344CB8AC3E}">
        <p14:creationId xmlns:p14="http://schemas.microsoft.com/office/powerpoint/2010/main" val="303306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lang="en-US" sz="1900">
              <a:solidFill>
                <a:schemeClr val="bg1"/>
              </a:solidFill>
              <a:latin typeface="+mn-lt"/>
            </a:endParaRPr>
          </a:p>
        </p:txBody>
      </p:sp>
      <p:sp>
        <p:nvSpPr>
          <p:cNvPr id="2" name="Content Placeholder 1"/>
          <p:cNvSpPr>
            <a:spLocks noGrp="1"/>
          </p:cNvSpPr>
          <p:nvPr>
            <p:ph idx="4294967295"/>
          </p:nvPr>
        </p:nvSpPr>
        <p:spPr>
          <a:xfrm>
            <a:off x="533400" y="1478264"/>
            <a:ext cx="8229600" cy="4525962"/>
          </a:xfrm>
        </p:spPr>
        <p:txBody>
          <a:bodyPr>
            <a:normAutofit fontScale="92500"/>
          </a:bodyPr>
          <a:lstStyle/>
          <a:p>
            <a:pPr>
              <a:buClr>
                <a:srgbClr val="FF0000"/>
              </a:buClr>
              <a:buFont typeface="Lucida Sans Unicode" panose="020B0602030504020204" pitchFamily="34" charset="0"/>
              <a:buChar char="▶"/>
            </a:pPr>
            <a:endParaRPr lang="en-US" sz="1400"/>
          </a:p>
          <a:p>
            <a:pPr>
              <a:buClrTx/>
              <a:buFont typeface="Courier New" panose="02070309020205020404" pitchFamily="49" charset="0"/>
              <a:buChar char="o"/>
            </a:pPr>
            <a:r>
              <a:rPr lang="en-US" sz="1600">
                <a:solidFill>
                  <a:schemeClr val="bg1"/>
                </a:solidFill>
              </a:rPr>
              <a:t>Goods and services available on an existing County contract</a:t>
            </a:r>
          </a:p>
          <a:p>
            <a:pPr>
              <a:buClrTx/>
              <a:buFont typeface="Courier New" panose="02070309020205020404" pitchFamily="49" charset="0"/>
              <a:buChar char="o"/>
            </a:pPr>
            <a:r>
              <a:rPr lang="en-US" sz="1600">
                <a:solidFill>
                  <a:schemeClr val="bg1"/>
                </a:solidFill>
              </a:rPr>
              <a:t>Purchase of computers, iPhones, iPads and other wireless communication devices which are done via ITD, in accordance with A.O. 5-5.</a:t>
            </a:r>
          </a:p>
          <a:p>
            <a:pPr>
              <a:buClrTx/>
              <a:buFont typeface="Courier New" panose="02070309020205020404" pitchFamily="49" charset="0"/>
              <a:buChar char="o"/>
            </a:pPr>
            <a:r>
              <a:rPr lang="en-US" sz="1600">
                <a:solidFill>
                  <a:schemeClr val="bg1"/>
                </a:solidFill>
              </a:rPr>
              <a:t>Non- Emergency maintenance on County vehicles, handled by ISD Fleet Management Division.</a:t>
            </a:r>
          </a:p>
          <a:p>
            <a:pPr marL="109728" indent="0">
              <a:buClr>
                <a:srgbClr val="FF0000"/>
              </a:buClr>
              <a:buNone/>
            </a:pPr>
            <a:endParaRPr lang="en-US" sz="1600">
              <a:solidFill>
                <a:schemeClr val="bg1"/>
              </a:solidFill>
            </a:endParaRPr>
          </a:p>
          <a:p>
            <a:pPr marL="109728" indent="0">
              <a:buClr>
                <a:srgbClr val="FF0000"/>
              </a:buClr>
              <a:buNone/>
            </a:pPr>
            <a:r>
              <a:rPr lang="en-US" sz="1600">
                <a:solidFill>
                  <a:schemeClr val="bg1"/>
                </a:solidFill>
              </a:rPr>
              <a:t>Please immediately notify a Finance Department P-Card Administrator if a cardholder terminates employment with the County or transfers to another department.</a:t>
            </a:r>
          </a:p>
          <a:p>
            <a:pPr marL="109728" indent="0">
              <a:buClr>
                <a:srgbClr val="FF0000"/>
              </a:buClr>
              <a:buNone/>
            </a:pPr>
            <a:endParaRPr lang="en-US" sz="1600">
              <a:solidFill>
                <a:schemeClr val="bg1"/>
              </a:solidFill>
            </a:endParaRPr>
          </a:p>
          <a:p>
            <a:pPr marL="109728" indent="0">
              <a:buClr>
                <a:srgbClr val="FF0000"/>
              </a:buClr>
              <a:buNone/>
            </a:pPr>
            <a:r>
              <a:rPr lang="en-US" sz="1600">
                <a:solidFill>
                  <a:schemeClr val="bg1"/>
                </a:solidFill>
              </a:rPr>
              <a:t>Refer to the P-Card Policies and Procedures on the Finance Department website: </a:t>
            </a:r>
          </a:p>
          <a:p>
            <a:pPr marL="109728" indent="0">
              <a:buNone/>
            </a:pPr>
            <a:r>
              <a:rPr lang="en-US" sz="1400">
                <a:solidFill>
                  <a:schemeClr val="bg1"/>
                </a:solidFill>
              </a:rPr>
              <a:t> </a:t>
            </a:r>
          </a:p>
          <a:p>
            <a:pPr marL="109728" indent="0" algn="ctr">
              <a:buNone/>
            </a:pPr>
            <a:r>
              <a:rPr lang="en-US" sz="1800" u="sng">
                <a:solidFill>
                  <a:schemeClr val="bg1"/>
                </a:solidFill>
                <a:hlinkClick r:id="rId2">
                  <a:extLst>
                    <a:ext uri="{A12FA001-AC4F-418D-AE19-62706E023703}">
                      <ahyp:hlinkClr xmlns:ahyp="http://schemas.microsoft.com/office/drawing/2018/hyperlinkcolor" val="tx"/>
                    </a:ext>
                  </a:extLst>
                </a:hlinkClick>
              </a:rPr>
              <a:t>http://intra.miamidade.gov/finance/purchasing-card.asp</a:t>
            </a:r>
            <a:endParaRPr lang="en-US" sz="1800">
              <a:solidFill>
                <a:schemeClr val="bg1"/>
              </a:solidFill>
            </a:endParaRPr>
          </a:p>
          <a:p>
            <a:pPr marL="109728" indent="0">
              <a:buNone/>
            </a:pPr>
            <a:r>
              <a:rPr lang="en-US" sz="1400">
                <a:solidFill>
                  <a:schemeClr val="bg1"/>
                </a:solidFill>
              </a:rPr>
              <a:t> </a:t>
            </a:r>
          </a:p>
        </p:txBody>
      </p:sp>
      <p:sp>
        <p:nvSpPr>
          <p:cNvPr id="5" name="Title 4"/>
          <p:cNvSpPr>
            <a:spLocks noGrp="1"/>
          </p:cNvSpPr>
          <p:nvPr>
            <p:ph type="title" idx="4294967295"/>
          </p:nvPr>
        </p:nvSpPr>
        <p:spPr>
          <a:xfrm>
            <a:off x="963038" y="274638"/>
            <a:ext cx="8180962" cy="561941"/>
          </a:xfrm>
        </p:spPr>
        <p:txBody>
          <a:bodyPr>
            <a:normAutofit/>
          </a:bodyPr>
          <a:lstStyle/>
          <a:p>
            <a:pPr algn="ctr"/>
            <a:r>
              <a:rPr lang="en-US" sz="3000">
                <a:solidFill>
                  <a:schemeClr val="bg1"/>
                </a:solidFill>
              </a:rPr>
              <a:t>P-Card Policy – Prohibited Items</a:t>
            </a:r>
          </a:p>
        </p:txBody>
      </p:sp>
    </p:spTree>
    <p:extLst>
      <p:ext uri="{BB962C8B-B14F-4D97-AF65-F5344CB8AC3E}">
        <p14:creationId xmlns:p14="http://schemas.microsoft.com/office/powerpoint/2010/main" val="316812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8" name="Slide Number Placeholder 4"/>
          <p:cNvSpPr>
            <a:spLocks noGrp="1"/>
          </p:cNvSpPr>
          <p:nvPr>
            <p:ph type="sldNum" sz="quarter" idx="12"/>
          </p:nvPr>
        </p:nvSpPr>
        <p:spPr>
          <a:xfrm>
            <a:off x="8559174" y="6523037"/>
            <a:ext cx="584825" cy="365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DDBC10-2FE4-45D2-B45F-FBC8B946254A}"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lang="en-US" sz="1900">
              <a:solidFill>
                <a:schemeClr val="bg1"/>
              </a:solidFill>
              <a:latin typeface="+mn-lt"/>
            </a:endParaRPr>
          </a:p>
        </p:txBody>
      </p:sp>
      <p:sp>
        <p:nvSpPr>
          <p:cNvPr id="93186" name="Content Placeholder 2"/>
          <p:cNvSpPr>
            <a:spLocks noGrp="1"/>
          </p:cNvSpPr>
          <p:nvPr>
            <p:ph idx="4294967295"/>
          </p:nvPr>
        </p:nvSpPr>
        <p:spPr>
          <a:xfrm>
            <a:off x="448408" y="1116623"/>
            <a:ext cx="8417390" cy="5321043"/>
          </a:xfrm>
        </p:spPr>
        <p:txBody>
          <a:bodyPr>
            <a:normAutofit fontScale="92500" lnSpcReduction="10000"/>
          </a:bodyPr>
          <a:lstStyle/>
          <a:p>
            <a:pPr>
              <a:buClrTx/>
              <a:buFont typeface="Courier New" panose="02070309020205020404" pitchFamily="49" charset="0"/>
              <a:buChar char="o"/>
            </a:pPr>
            <a:r>
              <a:rPr lang="en-US" sz="1600">
                <a:solidFill>
                  <a:schemeClr val="bg1"/>
                </a:solidFill>
              </a:rPr>
              <a:t>Review daily transactions carefully and question items that do not appear to be for the proper use of public funds and/or not eligible. </a:t>
            </a:r>
          </a:p>
          <a:p>
            <a:pPr>
              <a:buClrTx/>
              <a:buFont typeface="Courier New" panose="02070309020205020404" pitchFamily="49" charset="0"/>
              <a:buChar char="o"/>
            </a:pPr>
            <a:endParaRPr lang="en-US" sz="700">
              <a:solidFill>
                <a:schemeClr val="bg1"/>
              </a:solidFill>
            </a:endParaRPr>
          </a:p>
          <a:p>
            <a:pPr>
              <a:buClrTx/>
              <a:buFont typeface="Courier New" panose="02070309020205020404" pitchFamily="49" charset="0"/>
              <a:buChar char="o"/>
            </a:pPr>
            <a:r>
              <a:rPr lang="en-US" sz="1600">
                <a:solidFill>
                  <a:schemeClr val="bg1"/>
                </a:solidFill>
              </a:rPr>
              <a:t>Please make sure all transactions are reconciled/approved timely, right after they are loaded to INFORMS. </a:t>
            </a:r>
            <a:endParaRPr lang="en-US" sz="700">
              <a:solidFill>
                <a:schemeClr val="bg1"/>
              </a:solidFill>
            </a:endParaRPr>
          </a:p>
          <a:p>
            <a:pPr>
              <a:buClrTx/>
              <a:buFont typeface="Courier New" panose="02070309020205020404" pitchFamily="49" charset="0"/>
              <a:buChar char="o"/>
            </a:pPr>
            <a:r>
              <a:rPr lang="en-US" sz="1600">
                <a:solidFill>
                  <a:schemeClr val="bg1"/>
                </a:solidFill>
              </a:rPr>
              <a:t>When cards are used for travel related expenses, the Informs Travel Authorization needs to be properly authorized by the Department Director or designee prior to using the p-card. The approved Travel Authorization is needed for override requests and must  be uploaded to INFORMS as supporting documentation of expenses paid with the p-card. The Travel Approval document must include the breakdown of the total expenses for the travel and the INFORMS approval path to show the date it was fully approved.</a:t>
            </a:r>
            <a:endParaRPr lang="en-US" sz="1600" strike="sngStrike">
              <a:solidFill>
                <a:schemeClr val="bg1"/>
              </a:solidFill>
            </a:endParaRPr>
          </a:p>
          <a:p>
            <a:pPr marL="281178" indent="-171450">
              <a:buClrTx/>
              <a:buFont typeface="Courier New" panose="02070309020205020404" pitchFamily="49" charset="0"/>
              <a:buChar char="o"/>
            </a:pPr>
            <a:endParaRPr lang="en-US" sz="700">
              <a:solidFill>
                <a:schemeClr val="bg1"/>
              </a:solidFill>
            </a:endParaRPr>
          </a:p>
          <a:p>
            <a:pPr>
              <a:buClrTx/>
              <a:buFont typeface="Courier New" panose="02070309020205020404" pitchFamily="49" charset="0"/>
              <a:buChar char="o"/>
            </a:pPr>
            <a:r>
              <a:rPr lang="en-US" sz="1600">
                <a:solidFill>
                  <a:schemeClr val="bg1"/>
                </a:solidFill>
              </a:rPr>
              <a:t>If sales taxes were charged, please try to get reimbursed or provide proper documentation as support as to efforts employed.</a:t>
            </a:r>
          </a:p>
          <a:p>
            <a:pPr marL="281178" indent="-171450">
              <a:buClrTx/>
              <a:buFont typeface="Courier New" panose="02070309020205020404" pitchFamily="49" charset="0"/>
              <a:buChar char="o"/>
            </a:pPr>
            <a:endParaRPr lang="en-US" sz="700">
              <a:solidFill>
                <a:schemeClr val="bg1"/>
              </a:solidFill>
            </a:endParaRPr>
          </a:p>
          <a:p>
            <a:pPr>
              <a:buClrTx/>
              <a:buFont typeface="Courier New" panose="02070309020205020404" pitchFamily="49" charset="0"/>
              <a:buChar char="o"/>
            </a:pPr>
            <a:r>
              <a:rPr lang="en-US" sz="1600">
                <a:solidFill>
                  <a:schemeClr val="bg1"/>
                </a:solidFill>
              </a:rPr>
              <a:t>Authorized signers cannot approve their own P-card transactions. INFORMS will not allow the same user be assigned as a reconciler and approver proxy for the same cardholder.</a:t>
            </a:r>
          </a:p>
          <a:p>
            <a:pPr marL="281178" indent="-171450">
              <a:buClrTx/>
              <a:buFont typeface="Courier New" panose="02070309020205020404" pitchFamily="49" charset="0"/>
              <a:buChar char="o"/>
            </a:pPr>
            <a:endParaRPr lang="en-US" sz="700">
              <a:solidFill>
                <a:schemeClr val="bg1"/>
              </a:solidFill>
            </a:endParaRPr>
          </a:p>
          <a:p>
            <a:pPr>
              <a:buClrTx/>
              <a:buFont typeface="Courier New" panose="02070309020205020404" pitchFamily="49" charset="0"/>
              <a:buChar char="o"/>
            </a:pPr>
            <a:r>
              <a:rPr lang="en-US" sz="1600">
                <a:solidFill>
                  <a:schemeClr val="bg1"/>
                </a:solidFill>
              </a:rPr>
              <a:t>The cardholder or employee receiving the products or services should sign (or an equivalent, e.g. email) and date the receipt/invoices as acknowledgement that the products and services were received in accordance with purchasing terms. </a:t>
            </a:r>
          </a:p>
        </p:txBody>
      </p:sp>
      <p:sp>
        <p:nvSpPr>
          <p:cNvPr id="93185" name="Title 1"/>
          <p:cNvSpPr>
            <a:spLocks noGrp="1"/>
          </p:cNvSpPr>
          <p:nvPr>
            <p:ph type="title" idx="4294967295"/>
          </p:nvPr>
        </p:nvSpPr>
        <p:spPr>
          <a:xfrm>
            <a:off x="894944" y="152400"/>
            <a:ext cx="8249055" cy="713362"/>
          </a:xfrm>
        </p:spPr>
        <p:txBody>
          <a:bodyPr>
            <a:normAutofit/>
          </a:bodyPr>
          <a:lstStyle/>
          <a:p>
            <a:pPr algn="ctr"/>
            <a:r>
              <a:rPr lang="en-US" sz="3000">
                <a:solidFill>
                  <a:schemeClr val="bg1"/>
                </a:solidFill>
              </a:rPr>
              <a:t>P-Card – Key Reminders</a:t>
            </a:r>
          </a:p>
        </p:txBody>
      </p:sp>
    </p:spTree>
    <p:extLst>
      <p:ext uri="{BB962C8B-B14F-4D97-AF65-F5344CB8AC3E}">
        <p14:creationId xmlns:p14="http://schemas.microsoft.com/office/powerpoint/2010/main" val="38835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59175"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2661EC-E0B5-4F40-B7D9-EFB197B3666C}"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lang="en-US" sz="1900">
              <a:solidFill>
                <a:schemeClr val="bg1"/>
              </a:solidFill>
              <a:latin typeface="+mn-lt"/>
            </a:endParaRPr>
          </a:p>
        </p:txBody>
      </p:sp>
      <p:sp>
        <p:nvSpPr>
          <p:cNvPr id="2" name="Content Placeholder 1"/>
          <p:cNvSpPr>
            <a:spLocks noGrp="1"/>
          </p:cNvSpPr>
          <p:nvPr>
            <p:ph idx="4294967295"/>
          </p:nvPr>
        </p:nvSpPr>
        <p:spPr>
          <a:xfrm>
            <a:off x="609600" y="1291012"/>
            <a:ext cx="8229600" cy="639771"/>
          </a:xfrm>
        </p:spPr>
        <p:txBody>
          <a:bodyPr>
            <a:normAutofit/>
          </a:bodyPr>
          <a:lstStyle/>
          <a:p>
            <a:pPr marL="0" indent="0" algn="ctr">
              <a:buNone/>
            </a:pPr>
            <a:r>
              <a:rPr lang="en-US" sz="1800">
                <a:solidFill>
                  <a:schemeClr val="bg1"/>
                </a:solidFill>
              </a:rPr>
              <a:t>Helpful queries available in Query Viewer</a:t>
            </a:r>
          </a:p>
          <a:p>
            <a:endParaRPr lang="en-US" sz="1800"/>
          </a:p>
          <a:p>
            <a:pPr marL="0" indent="0">
              <a:buNone/>
            </a:pPr>
            <a:endParaRPr lang="en-US" sz="1800"/>
          </a:p>
          <a:p>
            <a:endParaRPr lang="en-US"/>
          </a:p>
        </p:txBody>
      </p:sp>
      <p:sp>
        <p:nvSpPr>
          <p:cNvPr id="5" name="Title 4"/>
          <p:cNvSpPr>
            <a:spLocks noGrp="1"/>
          </p:cNvSpPr>
          <p:nvPr>
            <p:ph type="title" idx="4294967295"/>
          </p:nvPr>
        </p:nvSpPr>
        <p:spPr>
          <a:xfrm>
            <a:off x="0" y="198429"/>
            <a:ext cx="9144000" cy="639771"/>
          </a:xfrm>
        </p:spPr>
        <p:txBody>
          <a:bodyPr>
            <a:normAutofit/>
          </a:bodyPr>
          <a:lstStyle/>
          <a:p>
            <a:pPr algn="ctr"/>
            <a:r>
              <a:rPr lang="en-US" sz="3000">
                <a:solidFill>
                  <a:schemeClr val="bg1"/>
                </a:solidFill>
              </a:rPr>
              <a:t>P-Card Module Queries</a:t>
            </a:r>
          </a:p>
        </p:txBody>
      </p:sp>
      <p:pic>
        <p:nvPicPr>
          <p:cNvPr id="1026" name="Picture 2" descr="image">
            <a:extLst>
              <a:ext uri="{FF2B5EF4-FFF2-40B4-BE49-F238E27FC236}">
                <a16:creationId xmlns:a16="http://schemas.microsoft.com/office/drawing/2014/main" id="{B853E69E-B91B-44AA-41E6-9EA1E6F16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162175"/>
            <a:ext cx="793432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24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7" r="7"/>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a:xfrm>
            <a:off x="6233746" y="2798354"/>
            <a:ext cx="2910254" cy="1013684"/>
          </a:xfrm>
        </p:spPr>
        <p:txBody>
          <a:bodyPr/>
          <a:lstStyle/>
          <a:p>
            <a:r>
              <a:rPr lang="en-US"/>
              <a:t>Conclusion</a:t>
            </a:r>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pPr defTabSz="685800" fontAlgn="auto">
              <a:spcBef>
                <a:spcPts val="0"/>
              </a:spcBef>
              <a:spcAft>
                <a:spcPts val="0"/>
              </a:spcAft>
            </a:pPr>
            <a:fld id="{19B51A1E-902D-48AF-9020-955120F399B6}" type="slidenum">
              <a:rPr lang="en-US">
                <a:solidFill>
                  <a:srgbClr val="FFFFFF"/>
                </a:solidFill>
                <a:latin typeface="Corbel"/>
              </a:rPr>
              <a:pPr defTabSz="685800" fontAlgn="auto">
                <a:spcBef>
                  <a:spcPts val="0"/>
                </a:spcBef>
                <a:spcAft>
                  <a:spcPts val="0"/>
                </a:spcAft>
              </a:pPr>
              <a:t>34</a:t>
            </a:fld>
            <a:endParaRPr lang="en-US">
              <a:solidFill>
                <a:srgbClr val="FFFFFF"/>
              </a:solidFill>
              <a:latin typeface="Corbel"/>
            </a:endParaRPr>
          </a:p>
        </p:txBody>
      </p:sp>
    </p:spTree>
    <p:extLst>
      <p:ext uri="{BB962C8B-B14F-4D97-AF65-F5344CB8AC3E}">
        <p14:creationId xmlns:p14="http://schemas.microsoft.com/office/powerpoint/2010/main" val="415367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2614" y="6492875"/>
            <a:ext cx="58482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8559AF-0FB8-49FE-AD51-99AFC54660B6}" type="slidenum">
              <a:rPr lang="en-US" sz="1900">
                <a:solidFill>
                  <a:schemeClr val="bg1"/>
                </a:solidFill>
                <a:latin typeface="+mn-lt"/>
              </a:rPr>
              <a:pPr marL="0" marR="0" lvl="0" indent="0" algn="r" defTabSz="914400" rtl="0" eaLnBrk="1" fontAlgn="base" latinLnBrk="0" hangingPunct="1">
                <a:lnSpc>
                  <a:spcPct val="100000"/>
                </a:lnSpc>
                <a:spcBef>
                  <a:spcPct val="0"/>
                </a:spcBef>
                <a:spcAft>
                  <a:spcPct val="0"/>
                </a:spcAft>
                <a:buClrTx/>
                <a:buSzTx/>
                <a:buFontTx/>
                <a:buNone/>
                <a:tabLst/>
                <a:defRPr/>
              </a:pPr>
              <a:t>4</a:t>
            </a:fld>
            <a:endParaRPr lang="en-US" sz="1900">
              <a:solidFill>
                <a:schemeClr val="bg1"/>
              </a:solidFill>
              <a:latin typeface="+mn-lt"/>
            </a:endParaRPr>
          </a:p>
        </p:txBody>
      </p:sp>
      <p:sp>
        <p:nvSpPr>
          <p:cNvPr id="2" name="Title 1"/>
          <p:cNvSpPr>
            <a:spLocks noGrp="1"/>
          </p:cNvSpPr>
          <p:nvPr>
            <p:ph type="ctrTitle" idx="4294967295"/>
          </p:nvPr>
        </p:nvSpPr>
        <p:spPr>
          <a:xfrm>
            <a:off x="0" y="313261"/>
            <a:ext cx="7772400" cy="1830388"/>
          </a:xfrm>
        </p:spPr>
        <p:txBody>
          <a:bodyPr>
            <a:normAutofit/>
          </a:bodyPr>
          <a:lstStyle/>
          <a:p>
            <a:pPr algn="r"/>
            <a:r>
              <a:rPr lang="en-US" sz="3000">
                <a:solidFill>
                  <a:schemeClr val="bg1"/>
                </a:solidFill>
              </a:rPr>
              <a:t>Capital &amp; Construction Payable Section </a:t>
            </a:r>
          </a:p>
        </p:txBody>
      </p:sp>
      <p:pic>
        <p:nvPicPr>
          <p:cNvPr id="8" name="Picture 7"/>
          <p:cNvPicPr>
            <a:picLocks noChangeAspect="1"/>
          </p:cNvPicPr>
          <p:nvPr/>
        </p:nvPicPr>
        <p:blipFill rotWithShape="1">
          <a:blip r:embed="rId3"/>
          <a:srcRect t="12682" b="14624"/>
          <a:stretch/>
        </p:blipFill>
        <p:spPr>
          <a:xfrm>
            <a:off x="5105400" y="2363161"/>
            <a:ext cx="3868245" cy="2251422"/>
          </a:xfrm>
          <a:prstGeom prst="rect">
            <a:avLst/>
          </a:prstGeom>
        </p:spPr>
      </p:pic>
    </p:spTree>
    <p:extLst>
      <p:ext uri="{BB962C8B-B14F-4D97-AF65-F5344CB8AC3E}">
        <p14:creationId xmlns:p14="http://schemas.microsoft.com/office/powerpoint/2010/main" val="641042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ABAB5F-B15A-195B-0BFE-0A78804E4478}"/>
              </a:ext>
            </a:extLst>
          </p:cNvPr>
          <p:cNvSpPr>
            <a:spLocks noGrp="1"/>
          </p:cNvSpPr>
          <p:nvPr>
            <p:ph type="sldNum" sz="quarter" idx="12"/>
          </p:nvPr>
        </p:nvSpPr>
        <p:spPr>
          <a:xfrm>
            <a:off x="8559175" y="6492875"/>
            <a:ext cx="584825" cy="365125"/>
          </a:xfrm>
        </p:spPr>
        <p:txBody>
          <a:bodyPr/>
          <a:lstStyle/>
          <a:p>
            <a:pPr>
              <a:defRPr/>
            </a:pPr>
            <a:fld id="{D57F1E4F-1CFF-5643-939E-217C01CDF565}" type="slidenum">
              <a:rPr lang="en-US" sz="1900">
                <a:solidFill>
                  <a:schemeClr val="bg1"/>
                </a:solidFill>
                <a:latin typeface="+mn-lt"/>
              </a:rPr>
              <a:pPr>
                <a:defRPr/>
              </a:pPr>
              <a:t>5</a:t>
            </a:fld>
            <a:endParaRPr lang="en-US" sz="1900">
              <a:solidFill>
                <a:schemeClr val="bg1"/>
              </a:solidFill>
              <a:latin typeface="+mn-lt"/>
            </a:endParaRPr>
          </a:p>
        </p:txBody>
      </p:sp>
      <p:sp>
        <p:nvSpPr>
          <p:cNvPr id="5" name="TextBox 4">
            <a:extLst>
              <a:ext uri="{FF2B5EF4-FFF2-40B4-BE49-F238E27FC236}">
                <a16:creationId xmlns:a16="http://schemas.microsoft.com/office/drawing/2014/main" id="{AF41CF98-577E-EEA9-A22B-192D70D7ECEE}"/>
              </a:ext>
            </a:extLst>
          </p:cNvPr>
          <p:cNvSpPr txBox="1"/>
          <p:nvPr/>
        </p:nvSpPr>
        <p:spPr>
          <a:xfrm>
            <a:off x="263769" y="1008260"/>
            <a:ext cx="8370277" cy="5493812"/>
          </a:xfrm>
          <a:prstGeom prst="rect">
            <a:avLst/>
          </a:prstGeom>
          <a:noFill/>
        </p:spPr>
        <p:txBody>
          <a:bodyPr wrap="square" rtlCol="0">
            <a:spAutoFit/>
          </a:bodyPr>
          <a:lstStyle/>
          <a:p>
            <a:pPr marL="342900" marR="0" lvl="1" indent="-34290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mn-lt"/>
                <a:ea typeface="+mn-ea"/>
                <a:cs typeface="Arial" charset="0"/>
              </a:rPr>
              <a:t>Construction Payments Cut-Off:</a:t>
            </a:r>
          </a:p>
          <a:p>
            <a:pPr marL="342900" marR="0" lvl="1" indent="-342900" algn="l"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Times New Roman" pitchFamily="18" charset="0"/>
              <a:ea typeface="+mn-ea"/>
              <a:cs typeface="Arial" charset="0"/>
            </a:endParaRPr>
          </a:p>
          <a:p>
            <a:pPr marL="285750" marR="0" lvl="1" indent="-285750" defTabSz="914400" eaLnBrk="1" latinLnBrk="0" hangingPunct="1">
              <a:lnSpc>
                <a:spcPct val="100000"/>
              </a:lnSpc>
              <a:spcAft>
                <a:spcPts val="600"/>
              </a:spcAft>
              <a:buSzTx/>
              <a:buFont typeface="Courier New" panose="02070309020205020404" pitchFamily="49" charset="0"/>
              <a:buChar char="o"/>
              <a:tabLst/>
              <a:defRPr/>
            </a:pPr>
            <a:r>
              <a:rPr lang="en-US" sz="1300">
                <a:solidFill>
                  <a:schemeClr val="bg1"/>
                </a:solidFill>
                <a:latin typeface="+mn-lt"/>
              </a:rPr>
              <a:t>Email Francisco Garcia at FKG@miamidade.gov all construction invoices by </a:t>
            </a:r>
            <a:r>
              <a:rPr lang="en-US" sz="1300" b="1">
                <a:solidFill>
                  <a:schemeClr val="bg1"/>
                </a:solidFill>
                <a:latin typeface="+mn-lt"/>
              </a:rPr>
              <a:t>Friday, September 29, 2023 at noon</a:t>
            </a:r>
            <a:r>
              <a:rPr lang="en-US" sz="1300">
                <a:solidFill>
                  <a:schemeClr val="bg1"/>
                </a:solidFill>
                <a:latin typeface="+mn-lt"/>
              </a:rPr>
              <a:t>. </a:t>
            </a:r>
          </a:p>
          <a:p>
            <a:pPr marL="285750" marR="0" lvl="1" indent="-285750" defTabSz="914400" eaLnBrk="1" latinLnBrk="0" hangingPunct="1">
              <a:lnSpc>
                <a:spcPct val="100000"/>
              </a:lnSpc>
              <a:spcAft>
                <a:spcPts val="600"/>
              </a:spcAft>
              <a:buSzTx/>
              <a:buFont typeface="Courier New" panose="02070309020205020404" pitchFamily="49" charset="0"/>
              <a:buChar char="o"/>
              <a:tabLst/>
              <a:defRPr/>
            </a:pPr>
            <a:r>
              <a:rPr lang="en-US" sz="1300">
                <a:solidFill>
                  <a:schemeClr val="bg1"/>
                </a:solidFill>
                <a:latin typeface="+mn-lt"/>
              </a:rPr>
              <a:t>If submitting invoices for services rendered in fiscal year 2023, please remember to process purchase order increases and reclassifications prior to September 29th, 2023. POs must be in “Dispatched Status” to be able to process the invoices </a:t>
            </a:r>
          </a:p>
          <a:p>
            <a:pPr marL="285750" marR="0" lvl="1" indent="-2857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lang="en-US" sz="1300">
              <a:solidFill>
                <a:schemeClr val="bg1"/>
              </a:solidFill>
              <a:latin typeface="+mn-lt"/>
            </a:endParaRPr>
          </a:p>
          <a:p>
            <a:pPr marL="0" marR="0" lvl="1" algn="ctr" defTabSz="914400" rtl="0" eaLnBrk="1" fontAlgn="base" latinLnBrk="0" hangingPunct="1">
              <a:lnSpc>
                <a:spcPct val="100000"/>
              </a:lnSpc>
              <a:spcBef>
                <a:spcPct val="0"/>
              </a:spcBef>
              <a:spcAft>
                <a:spcPct val="0"/>
              </a:spcAft>
              <a:buClrTx/>
              <a:buSzTx/>
              <a:tabLst/>
              <a:defRPr/>
            </a:pPr>
            <a:r>
              <a:rPr lang="en-US" sz="1300">
                <a:solidFill>
                  <a:schemeClr val="bg1"/>
                </a:solidFill>
                <a:latin typeface="+mn-lt"/>
              </a:rPr>
              <a:t>Recurring errors causing voucher rejections:</a:t>
            </a:r>
          </a:p>
          <a:p>
            <a:pPr marL="285750" marR="0" lvl="1" indent="-2857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endParaRPr lang="en-US" sz="1300">
              <a:solidFill>
                <a:schemeClr val="bg1"/>
              </a:solidFill>
              <a:latin typeface="+mn-lt"/>
            </a:endParaRPr>
          </a:p>
          <a:p>
            <a:pPr marL="285750" indent="-285750">
              <a:spcAft>
                <a:spcPts val="600"/>
              </a:spcAft>
              <a:buFont typeface="Courier New" panose="02070309020205020404" pitchFamily="49" charset="0"/>
              <a:buChar char="o"/>
              <a:defRPr/>
            </a:pPr>
            <a:r>
              <a:rPr lang="en-US" sz="1300">
                <a:solidFill>
                  <a:schemeClr val="bg1"/>
                </a:solidFill>
                <a:latin typeface="+mn-lt"/>
              </a:rPr>
              <a:t>Invoice Remit to Address on the voucher does not match the Remit to Address on the vendor’s invoice. This error can be prevented by checking the invoice address in INFORMS under Finance/Supply Chain, Payables Operations, Accounts Payable </a:t>
            </a:r>
            <a:r>
              <a:rPr lang="en-US" sz="1300" err="1">
                <a:solidFill>
                  <a:schemeClr val="bg1"/>
                </a:solidFill>
                <a:latin typeface="+mn-lt"/>
              </a:rPr>
              <a:t>WorkCenter</a:t>
            </a:r>
            <a:r>
              <a:rPr lang="en-US" sz="1300">
                <a:solidFill>
                  <a:schemeClr val="bg1"/>
                </a:solidFill>
                <a:latin typeface="+mn-lt"/>
              </a:rPr>
              <a:t>, Supplier Inquiry screen. To avoid payment delays, the Construction cover sheet will be revised to include the supplier’s remit to address and the INFORMS location. The change will be effective the beginning of next fiscal year. </a:t>
            </a:r>
          </a:p>
          <a:p>
            <a:pPr marL="285750" indent="-285750">
              <a:spcAft>
                <a:spcPts val="600"/>
              </a:spcAft>
              <a:buFont typeface="Courier New" panose="02070309020205020404" pitchFamily="49" charset="0"/>
              <a:buChar char="o"/>
              <a:defRPr/>
            </a:pPr>
            <a:r>
              <a:rPr lang="en-US" sz="1300">
                <a:solidFill>
                  <a:schemeClr val="bg1"/>
                </a:solidFill>
                <a:latin typeface="+mn-lt"/>
              </a:rPr>
              <a:t>Some departments don’t open the invoice attachment before approving the vouchers. This is evident with some of the errors the Capital Construction Group encounters at the voucher level. For example, utilizing incorrect purchase order chartfields on the  voucher. We ask departments to always open the attachments (the invoice support) to compare them with the voucher information entered in INFORMS. </a:t>
            </a:r>
          </a:p>
          <a:p>
            <a:pPr marL="285750" indent="-285750">
              <a:spcAft>
                <a:spcPts val="600"/>
              </a:spcAft>
              <a:buFont typeface="Courier New" panose="02070309020205020404" pitchFamily="49" charset="0"/>
              <a:buChar char="o"/>
              <a:defRPr/>
            </a:pPr>
            <a:r>
              <a:rPr lang="en-US" sz="1300">
                <a:solidFill>
                  <a:schemeClr val="bg1"/>
                </a:solidFill>
                <a:latin typeface="+mn-lt"/>
              </a:rPr>
              <a:t>Departments are responsible for tracking their payments’ progress. Sometimes departments take time to realize that an action is needed on their part to continue the payment process. We encourage departments to continue to familiarize with the system invoice search options to check the status of their payments.  </a:t>
            </a:r>
            <a:endParaRPr kumimoji="0" lang="en-US" sz="2400" b="0" i="0" u="none" strike="noStrike" kern="1200" cap="none" spc="0" normalizeH="0" baseline="0" noProof="0">
              <a:ln>
                <a:noFill/>
              </a:ln>
              <a:solidFill>
                <a:prstClr val="white"/>
              </a:solidFill>
              <a:effectLst/>
              <a:uLnTx/>
              <a:uFillTx/>
              <a:latin typeface="Times New Roman" pitchFamily="18" charset="0"/>
              <a:ea typeface="+mn-ea"/>
              <a:cs typeface="+mn-cs"/>
            </a:endParaRPr>
          </a:p>
        </p:txBody>
      </p:sp>
      <p:sp>
        <p:nvSpPr>
          <p:cNvPr id="6" name="TextBox 5">
            <a:extLst>
              <a:ext uri="{FF2B5EF4-FFF2-40B4-BE49-F238E27FC236}">
                <a16:creationId xmlns:a16="http://schemas.microsoft.com/office/drawing/2014/main" id="{7BDE9089-0A46-D5A2-54B8-09649B09CDED}"/>
              </a:ext>
            </a:extLst>
          </p:cNvPr>
          <p:cNvSpPr txBox="1"/>
          <p:nvPr/>
        </p:nvSpPr>
        <p:spPr>
          <a:xfrm>
            <a:off x="0" y="76200"/>
            <a:ext cx="9144000" cy="553998"/>
          </a:xfrm>
          <a:prstGeom prst="rect">
            <a:avLst/>
          </a:prstGeom>
          <a:noFill/>
        </p:spPr>
        <p:txBody>
          <a:bodyPr wrap="square" rtlCol="0">
            <a:spAutoFit/>
          </a:bodyPr>
          <a:lstStyle/>
          <a:p>
            <a:pPr marL="0" marR="0" lvl="0" indent="0" algn="ctr" defTabSz="342900" fontAlgn="base">
              <a:lnSpc>
                <a:spcPct val="100000"/>
              </a:lnSpc>
              <a:spcAft>
                <a:spcPct val="0"/>
              </a:spcAft>
              <a:buClrTx/>
              <a:buSzTx/>
              <a:tabLst/>
              <a:defRPr/>
            </a:pPr>
            <a:r>
              <a:rPr lang="en-US" sz="3000">
                <a:solidFill>
                  <a:schemeClr val="bg1"/>
                </a:solidFill>
                <a:latin typeface="+mj-lt"/>
                <a:ea typeface="+mj-ea"/>
                <a:cs typeface="+mj-cs"/>
              </a:rPr>
              <a:t>Capital &amp; Construction Payments Deadlines</a:t>
            </a:r>
            <a:endParaRPr kumimoji="0" lang="en-US" sz="3000" b="0" i="0" u="none" strike="noStrike" kern="1200" cap="none" spc="0" normalizeH="0" baseline="0" noProof="0">
              <a:ln>
                <a:noFill/>
              </a:ln>
              <a:solidFill>
                <a:schemeClr val="bg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366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158094"/>
            <a:ext cx="9144000" cy="553998"/>
          </a:xfrm>
          <a:prstGeom prst="rect">
            <a:avLst/>
          </a:prstGeom>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en-US" sz="3000" i="0" u="none" strike="noStrike" kern="1200" cap="none" spc="0" normalizeH="0" baseline="0" noProof="0">
                <a:ln>
                  <a:noFill/>
                </a:ln>
                <a:solidFill>
                  <a:schemeClr val="bg1"/>
                </a:solidFill>
                <a:effectLst>
                  <a:outerShdw blurRad="31750" dist="25400" dir="5400000" algn="tl" rotWithShape="0">
                    <a:srgbClr val="000000">
                      <a:alpha val="25000"/>
                    </a:srgbClr>
                  </a:outerShdw>
                </a:effectLst>
                <a:uLnTx/>
                <a:uFillTx/>
                <a:latin typeface="+mj-lt"/>
                <a:ea typeface="+mn-ea"/>
                <a:cs typeface="+mn-cs"/>
              </a:rPr>
              <a:t>Other </a:t>
            </a:r>
            <a:r>
              <a:rPr kumimoji="0" lang="en-US" sz="3000" i="0" u="none" strike="noStrike" kern="1200" cap="none" spc="0" normalizeH="0" baseline="0" noProof="0">
                <a:ln>
                  <a:noFill/>
                </a:ln>
                <a:solidFill>
                  <a:schemeClr val="bg1"/>
                </a:solidFill>
                <a:uLnTx/>
                <a:uFillTx/>
                <a:latin typeface="+mj-lt"/>
                <a:ea typeface="+mn-ea"/>
                <a:cs typeface="+mn-cs"/>
              </a:rPr>
              <a:t>Important</a:t>
            </a:r>
            <a:r>
              <a:rPr kumimoji="0" lang="en-US" sz="3000" i="0" u="none" strike="noStrike" kern="1200" cap="none" spc="0" normalizeH="0" baseline="0" noProof="0">
                <a:ln>
                  <a:noFill/>
                </a:ln>
                <a:solidFill>
                  <a:schemeClr val="bg1"/>
                </a:solidFill>
                <a:effectLst>
                  <a:outerShdw blurRad="31750" dist="25400" dir="5400000" algn="tl" rotWithShape="0">
                    <a:srgbClr val="000000">
                      <a:alpha val="25000"/>
                    </a:srgbClr>
                  </a:outerShdw>
                </a:effectLst>
                <a:uLnTx/>
                <a:uFillTx/>
                <a:latin typeface="+mj-lt"/>
                <a:ea typeface="+mn-ea"/>
                <a:cs typeface="+mn-cs"/>
              </a:rPr>
              <a:t> Construction Reminders</a:t>
            </a:r>
            <a:endParaRPr kumimoji="0" lang="en-US" sz="1600" b="0" i="0" u="none" strike="noStrike" kern="1200" cap="none" spc="0" normalizeH="0" baseline="0" noProof="0">
              <a:ln>
                <a:noFill/>
              </a:ln>
              <a:solidFill>
                <a:schemeClr val="bg1"/>
              </a:solidFill>
              <a:effectLst/>
              <a:uLnTx/>
              <a:uFillTx/>
              <a:latin typeface="Times New Roman" pitchFamily="18" charset="0"/>
              <a:ea typeface="+mn-ea"/>
              <a:cs typeface="+mn-cs"/>
            </a:endParaRPr>
          </a:p>
        </p:txBody>
      </p:sp>
      <p:sp>
        <p:nvSpPr>
          <p:cNvPr id="16" name="TextBox 15">
            <a:extLst>
              <a:ext uri="{FF2B5EF4-FFF2-40B4-BE49-F238E27FC236}">
                <a16:creationId xmlns:a16="http://schemas.microsoft.com/office/drawing/2014/main" id="{E93A6366-9E9B-A367-2BE3-7D6181FF0A66}"/>
              </a:ext>
            </a:extLst>
          </p:cNvPr>
          <p:cNvSpPr txBox="1"/>
          <p:nvPr/>
        </p:nvSpPr>
        <p:spPr>
          <a:xfrm>
            <a:off x="272562" y="970345"/>
            <a:ext cx="8760605" cy="5370701"/>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SzTx/>
              <a:buFont typeface="Wingdings" panose="05000000000000000000" pitchFamily="2" charset="2"/>
              <a:buChar char="Ø"/>
              <a:tabLst/>
              <a:defRPr/>
            </a:pPr>
            <a:endParaRPr kumimoji="0" lang="en-US" sz="1800" b="0" i="0" u="none" strike="noStrike" kern="1200" cap="none" spc="0" normalizeH="0" baseline="0" noProof="0">
              <a:ln>
                <a:noFill/>
              </a:ln>
              <a:solidFill>
                <a:schemeClr val="bg1"/>
              </a:solidFill>
              <a:effectLst/>
              <a:uLnTx/>
              <a:uFillTx/>
              <a:latin typeface="Times New Roman" pitchFamily="18" charset="0"/>
              <a:ea typeface="+mn-ea"/>
              <a:cs typeface="+mn-cs"/>
            </a:endParaRPr>
          </a:p>
          <a:p>
            <a:pPr marL="342900" marR="0" lvl="0" indent="-342900" defTabSz="914400" eaLnBrk="1" latinLnBrk="0" hangingPunct="1">
              <a:lnSpc>
                <a:spcPct val="100000"/>
              </a:lnSpc>
              <a:spcAft>
                <a:spcPts val="600"/>
              </a:spcAft>
              <a:buSzTx/>
              <a:buFont typeface="Courier New" panose="02070309020205020404" pitchFamily="49" charset="0"/>
              <a:buChar char="o"/>
              <a:tabLst/>
              <a:defRPr/>
            </a:pPr>
            <a:r>
              <a:rPr lang="en-US" sz="2000">
                <a:solidFill>
                  <a:schemeClr val="bg1"/>
                </a:solidFill>
                <a:latin typeface="+mn-lt"/>
              </a:rPr>
              <a:t>The cut-off date for departments to approve the reclassification of expenses via journal voucher in the AP Module is Thursday, October 12</a:t>
            </a:r>
            <a:r>
              <a:rPr lang="en-US" sz="2000" baseline="30000">
                <a:solidFill>
                  <a:schemeClr val="bg1"/>
                </a:solidFill>
                <a:latin typeface="+mn-lt"/>
              </a:rPr>
              <a:t>th</a:t>
            </a:r>
            <a:r>
              <a:rPr lang="en-US" sz="2000">
                <a:solidFill>
                  <a:schemeClr val="bg1"/>
                </a:solidFill>
                <a:latin typeface="+mn-lt"/>
              </a:rPr>
              <a:t> at Noon. </a:t>
            </a:r>
          </a:p>
          <a:p>
            <a:pPr marL="342900" marR="0" lvl="0" indent="-342900" defTabSz="914400" eaLnBrk="1" latinLnBrk="0" hangingPunct="1">
              <a:lnSpc>
                <a:spcPct val="100000"/>
              </a:lnSpc>
              <a:spcAft>
                <a:spcPts val="600"/>
              </a:spcAft>
              <a:buSzTx/>
              <a:buFont typeface="Courier New" panose="02070309020205020404" pitchFamily="49" charset="0"/>
              <a:buChar char="o"/>
              <a:tabLst/>
              <a:defRPr/>
            </a:pPr>
            <a:endParaRPr lang="en-US" sz="2000">
              <a:solidFill>
                <a:schemeClr val="bg1"/>
              </a:solidFill>
              <a:latin typeface="+mn-lt"/>
            </a:endParaRPr>
          </a:p>
          <a:p>
            <a:pPr marL="342900" marR="0" lvl="0" indent="-342900" defTabSz="914400" eaLnBrk="1" latinLnBrk="0" hangingPunct="1">
              <a:lnSpc>
                <a:spcPct val="100000"/>
              </a:lnSpc>
              <a:spcAft>
                <a:spcPts val="600"/>
              </a:spcAft>
              <a:buSzTx/>
              <a:buFont typeface="Courier New" panose="02070309020205020404" pitchFamily="49" charset="0"/>
              <a:buChar char="o"/>
              <a:tabLst/>
              <a:defRPr/>
            </a:pPr>
            <a:r>
              <a:rPr lang="en-US" sz="2000">
                <a:solidFill>
                  <a:schemeClr val="bg1"/>
                </a:solidFill>
                <a:latin typeface="+mn-lt"/>
              </a:rPr>
              <a:t>If needed, retainage payable can also be </a:t>
            </a:r>
            <a:r>
              <a:rPr lang="en-US" sz="2000" err="1">
                <a:solidFill>
                  <a:schemeClr val="bg1"/>
                </a:solidFill>
                <a:latin typeface="+mn-lt"/>
              </a:rPr>
              <a:t>reclassed</a:t>
            </a:r>
            <a:r>
              <a:rPr lang="en-US" sz="2000">
                <a:solidFill>
                  <a:schemeClr val="bg1"/>
                </a:solidFill>
                <a:latin typeface="+mn-lt"/>
              </a:rPr>
              <a:t> or reduced by accessing the Retainage Tracker by Supplier table in the Accounts Payable </a:t>
            </a:r>
            <a:r>
              <a:rPr lang="en-US" sz="2000" err="1">
                <a:solidFill>
                  <a:schemeClr val="bg1"/>
                </a:solidFill>
                <a:latin typeface="+mn-lt"/>
              </a:rPr>
              <a:t>WorkCenter</a:t>
            </a:r>
            <a:r>
              <a:rPr lang="en-US" sz="2000">
                <a:solidFill>
                  <a:schemeClr val="bg1"/>
                </a:solidFill>
                <a:latin typeface="+mn-lt"/>
              </a:rPr>
              <a:t>. The Retainage Maintainer role is needed to perform the transaction, which will generate a journal voucher.</a:t>
            </a:r>
          </a:p>
          <a:p>
            <a:pPr marL="342900" marR="0" lvl="0" indent="-342900" defTabSz="914400" eaLnBrk="1" latinLnBrk="0" hangingPunct="1">
              <a:lnSpc>
                <a:spcPct val="100000"/>
              </a:lnSpc>
              <a:spcAft>
                <a:spcPts val="600"/>
              </a:spcAft>
              <a:buSzTx/>
              <a:buFont typeface="Courier New" panose="02070309020205020404" pitchFamily="49" charset="0"/>
              <a:buChar char="o"/>
              <a:tabLst/>
              <a:defRPr/>
            </a:pPr>
            <a:endParaRPr lang="en-US" sz="2000">
              <a:solidFill>
                <a:schemeClr val="bg1"/>
              </a:solidFill>
              <a:latin typeface="+mn-lt"/>
            </a:endParaRPr>
          </a:p>
          <a:p>
            <a:pPr marL="342900" marR="0" lvl="0" indent="-342900" defTabSz="914400" eaLnBrk="1" latinLnBrk="0" hangingPunct="1">
              <a:lnSpc>
                <a:spcPct val="100000"/>
              </a:lnSpc>
              <a:spcAft>
                <a:spcPts val="600"/>
              </a:spcAft>
              <a:buSzTx/>
              <a:buFont typeface="Courier New" panose="02070309020205020404" pitchFamily="49" charset="0"/>
              <a:buChar char="o"/>
              <a:tabLst/>
              <a:defRPr/>
            </a:pPr>
            <a:r>
              <a:rPr lang="en-US" sz="2000">
                <a:solidFill>
                  <a:schemeClr val="bg1"/>
                </a:solidFill>
                <a:latin typeface="+mn-lt"/>
              </a:rPr>
              <a:t>Some capital journal entries require OMB approval. Please submit your end of year journal entries as soon as possible to allow sufficient time for such review and approval. The deadline for all G/L journal entries is Thursday, October 12</a:t>
            </a:r>
            <a:r>
              <a:rPr lang="en-US" sz="2000" baseline="30000">
                <a:solidFill>
                  <a:schemeClr val="bg1"/>
                </a:solidFill>
                <a:latin typeface="+mn-lt"/>
              </a:rPr>
              <a:t>th</a:t>
            </a:r>
            <a:r>
              <a:rPr lang="en-US" sz="2000">
                <a:solidFill>
                  <a:schemeClr val="bg1"/>
                </a:solidFill>
                <a:latin typeface="+mn-lt"/>
              </a:rPr>
              <a:t> at 9:00pm.</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n-US" sz="2000" b="0" i="0" u="none" strike="noStrike" kern="1200" cap="none" spc="0" normalizeH="0" baseline="0" noProof="0">
              <a:ln>
                <a:noFill/>
              </a:ln>
              <a:solidFill>
                <a:prstClr val="white"/>
              </a:solidFill>
              <a:effectLst/>
              <a:uLnTx/>
              <a:uFillTx/>
              <a:latin typeface="Times New Roman" pitchFamily="18" charset="0"/>
              <a:ea typeface="+mn-ea"/>
              <a:cs typeface="+mn-cs"/>
            </a:endParaRPr>
          </a:p>
        </p:txBody>
      </p:sp>
      <p:sp>
        <p:nvSpPr>
          <p:cNvPr id="2" name="Slide Number Placeholder 1">
            <a:extLst>
              <a:ext uri="{FF2B5EF4-FFF2-40B4-BE49-F238E27FC236}">
                <a16:creationId xmlns:a16="http://schemas.microsoft.com/office/drawing/2014/main" id="{4C7450CD-53E3-3491-8EAC-A1BEF367E983}"/>
              </a:ext>
            </a:extLst>
          </p:cNvPr>
          <p:cNvSpPr txBox="1">
            <a:spLocks/>
          </p:cNvSpPr>
          <p:nvPr/>
        </p:nvSpPr>
        <p:spPr bwMode="gray">
          <a:xfrm>
            <a:off x="8559175" y="6492875"/>
            <a:ext cx="5848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500" kern="1200">
                <a:solidFill>
                  <a:srgbClr val="FEFFFF"/>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D57F1E4F-1CFF-5643-939E-217C01CDF565}" type="slidenum">
              <a:rPr lang="en-US" sz="1900" smtClean="0">
                <a:solidFill>
                  <a:schemeClr val="bg1"/>
                </a:solidFill>
                <a:latin typeface="+mn-lt"/>
              </a:rPr>
              <a:pPr>
                <a:defRPr/>
              </a:pPr>
              <a:t>6</a:t>
            </a:fld>
            <a:endParaRPr lang="en-US" sz="1900">
              <a:solidFill>
                <a:schemeClr val="bg1"/>
              </a:solidFill>
              <a:latin typeface="+mn-lt"/>
            </a:endParaRPr>
          </a:p>
        </p:txBody>
      </p:sp>
    </p:spTree>
    <p:extLst>
      <p:ext uri="{BB962C8B-B14F-4D97-AF65-F5344CB8AC3E}">
        <p14:creationId xmlns:p14="http://schemas.microsoft.com/office/powerpoint/2010/main" val="272321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92CE6C-5E4B-BF39-4D5F-E10A0810C2FD}"/>
              </a:ext>
            </a:extLst>
          </p:cNvPr>
          <p:cNvSpPr txBox="1"/>
          <p:nvPr/>
        </p:nvSpPr>
        <p:spPr>
          <a:xfrm>
            <a:off x="-8021" y="201701"/>
            <a:ext cx="9105900"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chemeClr val="bg1"/>
                </a:solidFill>
                <a:effectLst/>
                <a:uLnTx/>
                <a:uFillTx/>
                <a:latin typeface="Times New Roman" pitchFamily="18" charset="0"/>
                <a:ea typeface="+mn-ea"/>
                <a:cs typeface="+mn-cs"/>
              </a:rPr>
              <a:t>   </a:t>
            </a:r>
            <a:r>
              <a:rPr lang="en-US" sz="3000">
                <a:solidFill>
                  <a:schemeClr val="bg1"/>
                </a:solidFill>
                <a:latin typeface="+mj-lt"/>
                <a:ea typeface="+mj-ea"/>
                <a:cs typeface="+mj-cs"/>
              </a:rPr>
              <a:t>Fixed Assets Reminders</a:t>
            </a:r>
          </a:p>
        </p:txBody>
      </p:sp>
      <p:sp>
        <p:nvSpPr>
          <p:cNvPr id="4" name="TextBox 3">
            <a:extLst>
              <a:ext uri="{FF2B5EF4-FFF2-40B4-BE49-F238E27FC236}">
                <a16:creationId xmlns:a16="http://schemas.microsoft.com/office/drawing/2014/main" id="{A23FB59F-D634-557C-4AC0-4B30DEA821A5}"/>
              </a:ext>
            </a:extLst>
          </p:cNvPr>
          <p:cNvSpPr txBox="1"/>
          <p:nvPr/>
        </p:nvSpPr>
        <p:spPr>
          <a:xfrm>
            <a:off x="290917" y="981571"/>
            <a:ext cx="8806962" cy="5493812"/>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800">
                <a:solidFill>
                  <a:schemeClr val="bg1"/>
                </a:solidFill>
                <a:latin typeface="+mn-lt"/>
              </a:rPr>
              <a:t>Physical Inventories were due to ISD on 8/31/23.  If your department requested an extension, your inventory is due on 9/30/23. There are no additional extensions.</a:t>
            </a:r>
          </a:p>
          <a:p>
            <a:pPr marL="285750" indent="-285750">
              <a:spcAft>
                <a:spcPts val="600"/>
              </a:spcAft>
              <a:buFont typeface="Courier New" panose="02070309020205020404" pitchFamily="49" charset="0"/>
              <a:buChar char="o"/>
            </a:pPr>
            <a:endParaRPr lang="en-US" sz="1800">
              <a:solidFill>
                <a:schemeClr val="bg1"/>
              </a:solidFill>
              <a:latin typeface="+mn-lt"/>
            </a:endParaRPr>
          </a:p>
          <a:p>
            <a:pPr marL="285750" indent="-285750">
              <a:spcAft>
                <a:spcPts val="600"/>
              </a:spcAft>
              <a:buFont typeface="Courier New" panose="02070309020205020404" pitchFamily="49" charset="0"/>
              <a:buChar char="o"/>
            </a:pPr>
            <a:r>
              <a:rPr lang="en-US" sz="1800">
                <a:solidFill>
                  <a:schemeClr val="bg1"/>
                </a:solidFill>
                <a:latin typeface="+mn-lt"/>
              </a:rPr>
              <a:t>The acquisition of a  capital assets through the procure-to-pay process  needs to be indicated in the P.O. </a:t>
            </a:r>
          </a:p>
          <a:p>
            <a:pPr marL="285750" indent="-285750">
              <a:spcAft>
                <a:spcPts val="600"/>
              </a:spcAft>
              <a:buFont typeface="Courier New" panose="02070309020205020404" pitchFamily="49" charset="0"/>
              <a:buChar char="o"/>
            </a:pPr>
            <a:endParaRPr lang="en-US" sz="1800">
              <a:solidFill>
                <a:schemeClr val="bg1"/>
              </a:solidFill>
              <a:latin typeface="+mn-lt"/>
            </a:endParaRPr>
          </a:p>
          <a:p>
            <a:pPr marL="285750" indent="-285750">
              <a:spcAft>
                <a:spcPts val="600"/>
              </a:spcAft>
              <a:buFont typeface="Courier New" panose="02070309020205020404" pitchFamily="49" charset="0"/>
              <a:buChar char="o"/>
            </a:pPr>
            <a:r>
              <a:rPr lang="en-US" sz="1800">
                <a:solidFill>
                  <a:schemeClr val="bg1"/>
                </a:solidFill>
                <a:latin typeface="+mn-lt"/>
              </a:rPr>
              <a:t>If the asset is not flagged in the P.O. it must be manually added.</a:t>
            </a:r>
          </a:p>
          <a:p>
            <a:pPr marL="285750" indent="-285750">
              <a:spcAft>
                <a:spcPts val="600"/>
              </a:spcAft>
              <a:buFont typeface="Courier New" panose="02070309020205020404" pitchFamily="49" charset="0"/>
              <a:buChar char="o"/>
            </a:pPr>
            <a:endParaRPr lang="en-US" sz="1800">
              <a:solidFill>
                <a:schemeClr val="bg1"/>
              </a:solidFill>
              <a:latin typeface="+mn-lt"/>
            </a:endParaRPr>
          </a:p>
          <a:p>
            <a:pPr marL="285750" indent="-285750">
              <a:spcAft>
                <a:spcPts val="600"/>
              </a:spcAft>
              <a:buFont typeface="Courier New" panose="02070309020205020404" pitchFamily="49" charset="0"/>
              <a:buChar char="o"/>
            </a:pPr>
            <a:r>
              <a:rPr lang="en-US" sz="1800">
                <a:solidFill>
                  <a:schemeClr val="bg1"/>
                </a:solidFill>
                <a:latin typeface="+mn-lt"/>
              </a:rPr>
              <a:t>Many departments are not creating their assets in the Asset Management Module, because the assets are not being flagged properly in the procure-to-pay process.</a:t>
            </a:r>
          </a:p>
          <a:p>
            <a:pPr marL="285750" indent="-285750">
              <a:spcAft>
                <a:spcPts val="600"/>
              </a:spcAft>
              <a:buFont typeface="Courier New" panose="02070309020205020404" pitchFamily="49" charset="0"/>
              <a:buChar char="o"/>
            </a:pPr>
            <a:endParaRPr lang="en-US" sz="1800">
              <a:solidFill>
                <a:schemeClr val="bg1"/>
              </a:solidFill>
              <a:latin typeface="+mn-lt"/>
            </a:endParaRPr>
          </a:p>
          <a:p>
            <a:pPr marL="285750" indent="-285750">
              <a:spcAft>
                <a:spcPts val="600"/>
              </a:spcAft>
              <a:buFont typeface="Courier New" panose="02070309020205020404" pitchFamily="49" charset="0"/>
              <a:buChar char="o"/>
            </a:pPr>
            <a:r>
              <a:rPr lang="en-US" sz="1800">
                <a:solidFill>
                  <a:schemeClr val="bg1"/>
                </a:solidFill>
                <a:latin typeface="+mn-lt"/>
              </a:rPr>
              <a:t>Construction in Progress (CIP) assets relating to capital projects, should be created in the Project Costing Module and the transactions be assigned to the CIP asset.</a:t>
            </a:r>
            <a:endParaRPr kumimoji="0" lang="en-US" sz="1800" b="0" i="0" u="none" strike="noStrike" kern="1200" cap="none" spc="0" normalizeH="0" baseline="0" noProof="0">
              <a:ln>
                <a:noFill/>
              </a:ln>
              <a:solidFill>
                <a:schemeClr val="bg1"/>
              </a:solidFill>
              <a:effectLst/>
              <a:uLnTx/>
              <a:uFillTx/>
              <a:latin typeface="+mn-lt"/>
              <a:ea typeface="+mn-ea"/>
              <a:cs typeface="+mn-cs"/>
            </a:endParaRPr>
          </a:p>
          <a:p>
            <a:pPr>
              <a:spcAft>
                <a:spcPts val="600"/>
              </a:spcAft>
              <a:buClr>
                <a:schemeClr val="accent1"/>
              </a:buClr>
            </a:pPr>
            <a:endParaRPr lang="en-US" sz="1800">
              <a:solidFill>
                <a:prstClr val="white"/>
              </a:solidFill>
              <a:latin typeface="+mn-lt"/>
            </a:endParaRPr>
          </a:p>
        </p:txBody>
      </p:sp>
      <p:sp>
        <p:nvSpPr>
          <p:cNvPr id="5" name="Slide Number Placeholder 1">
            <a:extLst>
              <a:ext uri="{FF2B5EF4-FFF2-40B4-BE49-F238E27FC236}">
                <a16:creationId xmlns:a16="http://schemas.microsoft.com/office/drawing/2014/main" id="{41CECEF2-DC50-A494-E80A-FE88418CE90F}"/>
              </a:ext>
            </a:extLst>
          </p:cNvPr>
          <p:cNvSpPr txBox="1">
            <a:spLocks/>
          </p:cNvSpPr>
          <p:nvPr/>
        </p:nvSpPr>
        <p:spPr bwMode="gray">
          <a:xfrm>
            <a:off x="8559175" y="6492875"/>
            <a:ext cx="5848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500" kern="1200">
                <a:solidFill>
                  <a:srgbClr val="FEFFFF"/>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D57F1E4F-1CFF-5643-939E-217C01CDF565}" type="slidenum">
              <a:rPr lang="en-US" sz="1900" smtClean="0">
                <a:solidFill>
                  <a:schemeClr val="bg1"/>
                </a:solidFill>
                <a:latin typeface="+mn-lt"/>
              </a:rPr>
              <a:pPr>
                <a:defRPr/>
              </a:pPr>
              <a:t>7</a:t>
            </a:fld>
            <a:endParaRPr lang="en-US" sz="1900">
              <a:solidFill>
                <a:schemeClr val="bg1"/>
              </a:solidFill>
              <a:latin typeface="+mn-lt"/>
            </a:endParaRPr>
          </a:p>
        </p:txBody>
      </p:sp>
    </p:spTree>
    <p:extLst>
      <p:ext uri="{BB962C8B-B14F-4D97-AF65-F5344CB8AC3E}">
        <p14:creationId xmlns:p14="http://schemas.microsoft.com/office/powerpoint/2010/main" val="29943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6F1EDE-CFAA-47F1-0107-969DD2C31870}"/>
              </a:ext>
            </a:extLst>
          </p:cNvPr>
          <p:cNvSpPr txBox="1"/>
          <p:nvPr/>
        </p:nvSpPr>
        <p:spPr>
          <a:xfrm>
            <a:off x="0" y="152400"/>
            <a:ext cx="9144000" cy="55399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000">
                <a:solidFill>
                  <a:schemeClr val="bg1"/>
                </a:solidFill>
                <a:latin typeface="+mj-lt"/>
                <a:ea typeface="+mj-ea"/>
                <a:cs typeface="+mj-cs"/>
              </a:rPr>
              <a:t>Fixed Assets Reminders</a:t>
            </a:r>
          </a:p>
        </p:txBody>
      </p:sp>
      <p:sp>
        <p:nvSpPr>
          <p:cNvPr id="4" name="TextBox 3">
            <a:extLst>
              <a:ext uri="{FF2B5EF4-FFF2-40B4-BE49-F238E27FC236}">
                <a16:creationId xmlns:a16="http://schemas.microsoft.com/office/drawing/2014/main" id="{BB1F93BA-0ABE-A26A-DA8C-34DBD931739E}"/>
              </a:ext>
            </a:extLst>
          </p:cNvPr>
          <p:cNvSpPr txBox="1"/>
          <p:nvPr/>
        </p:nvSpPr>
        <p:spPr>
          <a:xfrm>
            <a:off x="404446" y="880872"/>
            <a:ext cx="8663354" cy="6509474"/>
          </a:xfrm>
          <a:prstGeom prst="rect">
            <a:avLst/>
          </a:prstGeom>
          <a:noFill/>
        </p:spPr>
        <p:txBody>
          <a:bodyPr wrap="square" rtlCol="0">
            <a:spAutoFit/>
          </a:bodyPr>
          <a:lstStyle/>
          <a:p>
            <a:pPr marL="285750" marR="0" lvl="0" indent="-285750" defTabSz="914400" eaLnBrk="1" latinLnBrk="0" hangingPunct="1">
              <a:lnSpc>
                <a:spcPct val="100000"/>
              </a:lnSpc>
              <a:spcAft>
                <a:spcPts val="600"/>
              </a:spcAft>
              <a:buSzPts val="1800"/>
              <a:buFont typeface="Courier New" panose="02070309020205020404" pitchFamily="49" charset="0"/>
              <a:buChar char="o"/>
              <a:tabLst/>
              <a:defRPr/>
            </a:pPr>
            <a:r>
              <a:rPr lang="en-US" sz="1800">
                <a:solidFill>
                  <a:schemeClr val="bg1"/>
                </a:solidFill>
                <a:latin typeface="+mn-lt"/>
              </a:rPr>
              <a:t>For FY 2023, Central Finance will create capital assets and CIP assets in the Project Costing &amp; Asset Management modules for the General Segment Departments. However, we need the departments to flag capital assets correctly going forward to ensure proper recording of capital assets in INFORMS.</a:t>
            </a:r>
          </a:p>
          <a:p>
            <a:pPr marL="285750" marR="0" lvl="0" indent="-285750" defTabSz="914400" eaLnBrk="1" latinLnBrk="0" hangingPunct="1">
              <a:lnSpc>
                <a:spcPct val="100000"/>
              </a:lnSpc>
              <a:spcAft>
                <a:spcPts val="600"/>
              </a:spcAft>
              <a:buSzPts val="1800"/>
              <a:buFont typeface="Courier New" panose="02070309020205020404" pitchFamily="49" charset="0"/>
              <a:buChar char="o"/>
              <a:tabLst/>
              <a:defRPr/>
            </a:pPr>
            <a:endParaRPr lang="en-US" sz="1800">
              <a:solidFill>
                <a:schemeClr val="bg1"/>
              </a:solidFill>
              <a:latin typeface="+mn-lt"/>
            </a:endParaRPr>
          </a:p>
          <a:p>
            <a:pPr marL="285750" marR="0" lvl="0" indent="-285750" defTabSz="914400" eaLnBrk="1" latinLnBrk="0" hangingPunct="1">
              <a:lnSpc>
                <a:spcPct val="100000"/>
              </a:lnSpc>
              <a:spcAft>
                <a:spcPts val="600"/>
              </a:spcAft>
              <a:buSzPts val="1800"/>
              <a:buFont typeface="Courier New" panose="02070309020205020404" pitchFamily="49" charset="0"/>
              <a:buChar char="o"/>
              <a:tabLst/>
              <a:defRPr/>
            </a:pPr>
            <a:r>
              <a:rPr lang="en-US" sz="1800">
                <a:solidFill>
                  <a:schemeClr val="bg1"/>
                </a:solidFill>
                <a:latin typeface="+mn-lt"/>
              </a:rPr>
              <a:t>Enterprise funds are responsible for identifying and creating their assets in INFORMS </a:t>
            </a:r>
          </a:p>
          <a:p>
            <a:pPr marL="285750" marR="0" lvl="0" indent="-285750" defTabSz="914400" eaLnBrk="1" latinLnBrk="0" hangingPunct="1">
              <a:lnSpc>
                <a:spcPct val="100000"/>
              </a:lnSpc>
              <a:spcAft>
                <a:spcPts val="600"/>
              </a:spcAft>
              <a:buSzPts val="1800"/>
              <a:buFont typeface="Courier New" panose="02070309020205020404" pitchFamily="49" charset="0"/>
              <a:buChar char="o"/>
              <a:tabLst/>
              <a:defRPr/>
            </a:pPr>
            <a:endParaRPr lang="en-US" sz="1800">
              <a:solidFill>
                <a:schemeClr val="bg1"/>
              </a:solidFill>
              <a:latin typeface="+mn-lt"/>
            </a:endParaRPr>
          </a:p>
          <a:p>
            <a:pPr marL="342900" marR="0" lvl="0" indent="-342900" defTabSz="914400" eaLnBrk="1" latinLnBrk="0" hangingPunct="1">
              <a:lnSpc>
                <a:spcPct val="100000"/>
              </a:lnSpc>
              <a:spcAft>
                <a:spcPts val="600"/>
              </a:spcAft>
              <a:buSzPts val="1800"/>
              <a:buFont typeface="Courier New" panose="02070309020205020404" pitchFamily="49" charset="0"/>
              <a:buChar char="o"/>
              <a:tabLst/>
              <a:defRPr/>
            </a:pPr>
            <a:r>
              <a:rPr lang="en-US" sz="1800">
                <a:solidFill>
                  <a:schemeClr val="bg1"/>
                </a:solidFill>
                <a:latin typeface="+mn-lt"/>
              </a:rPr>
              <a:t>If you have questions about the fixed assets process, please contact our Section (Capital Construction). For INFORMS assistance, please review the available training materials or place a ticket with the </a:t>
            </a:r>
            <a:r>
              <a:rPr lang="en-US" sz="1800" err="1">
                <a:solidFill>
                  <a:schemeClr val="bg1"/>
                </a:solidFill>
                <a:latin typeface="+mn-lt"/>
              </a:rPr>
              <a:t>HelpDesk</a:t>
            </a:r>
            <a:r>
              <a:rPr lang="en-US" sz="1800">
                <a:solidFill>
                  <a:schemeClr val="bg1"/>
                </a:solidFill>
                <a:latin typeface="+mn-lt"/>
              </a:rPr>
              <a:t> at 305-596-4357 and a member of the INFORMS Team will assist you. </a:t>
            </a:r>
          </a:p>
          <a:p>
            <a:pPr marL="342900" marR="0" lvl="0" indent="-342900" defTabSz="914400" eaLnBrk="1" latinLnBrk="0" hangingPunct="1">
              <a:lnSpc>
                <a:spcPct val="100000"/>
              </a:lnSpc>
              <a:spcAft>
                <a:spcPts val="600"/>
              </a:spcAft>
              <a:buSzPts val="1800"/>
              <a:buFont typeface="Courier New" panose="02070309020205020404" pitchFamily="49" charset="0"/>
              <a:buChar char="o"/>
              <a:tabLst/>
              <a:defRPr/>
            </a:pPr>
            <a:endParaRPr lang="en-US" sz="1800">
              <a:solidFill>
                <a:schemeClr val="bg1"/>
              </a:solidFill>
              <a:latin typeface="+mn-lt"/>
            </a:endParaRPr>
          </a:p>
          <a:p>
            <a:pPr marL="285750" marR="0" lvl="0" indent="-285750" defTabSz="914400" eaLnBrk="1" latinLnBrk="0" hangingPunct="1">
              <a:lnSpc>
                <a:spcPct val="100000"/>
              </a:lnSpc>
              <a:spcAft>
                <a:spcPts val="600"/>
              </a:spcAft>
              <a:buSzPts val="1800"/>
              <a:buFont typeface="Courier New" panose="02070309020205020404" pitchFamily="49" charset="0"/>
              <a:buChar char="o"/>
              <a:tabLst/>
              <a:defRPr/>
            </a:pPr>
            <a:r>
              <a:rPr lang="en-US" sz="1800">
                <a:solidFill>
                  <a:schemeClr val="bg1"/>
                </a:solidFill>
                <a:latin typeface="+mn-lt"/>
              </a:rPr>
              <a:t> Additionally, the following job aids are available:</a:t>
            </a:r>
          </a:p>
          <a:p>
            <a:pPr marL="285750" marR="0" lvl="0" indent="-285750" defTabSz="914400" eaLnBrk="1" latinLnBrk="0" hangingPunct="1">
              <a:lnSpc>
                <a:spcPct val="100000"/>
              </a:lnSpc>
              <a:spcAft>
                <a:spcPts val="600"/>
              </a:spcAft>
              <a:buClr>
                <a:schemeClr val="accent1"/>
              </a:buClr>
              <a:buSzPts val="1800"/>
              <a:buFont typeface="Courier New" panose="02070309020205020404" pitchFamily="49" charset="0"/>
              <a:buChar char="o"/>
              <a:tabLst/>
              <a:defRPr/>
            </a:pPr>
            <a:r>
              <a:rPr lang="en-US" sz="1800" u="sng">
                <a:solidFill>
                  <a:srgbClr val="000000"/>
                </a:solidFill>
                <a:effectLst/>
                <a:latin typeface="Calibri" panose="020F0502020204030204" pitchFamily="34" charset="0"/>
                <a:ea typeface="Times New Roman" panose="02020603050405020304" pitchFamily="18" charset="0"/>
                <a:hlinkClick r:id="rId2"/>
              </a:rPr>
              <a:t>https://www.miamidade.gov/global/humanresources/training/informs.page</a:t>
            </a:r>
            <a:endParaRPr lang="en-US" sz="1800">
              <a:solidFill>
                <a:prstClr val="white"/>
              </a:solidFill>
              <a:latin typeface="+mn-lt"/>
            </a:endParaRPr>
          </a:p>
          <a:p>
            <a:pPr marL="742950" lvl="1" indent="-285750">
              <a:spcAft>
                <a:spcPts val="600"/>
              </a:spcAft>
              <a:buSzPts val="1600"/>
              <a:buFont typeface="Courier New" panose="02070309020205020404" pitchFamily="49" charset="0"/>
              <a:buChar char="o"/>
              <a:defRPr/>
            </a:pPr>
            <a:r>
              <a:rPr lang="en-US" sz="1800">
                <a:solidFill>
                  <a:schemeClr val="bg1"/>
                </a:solidFill>
                <a:latin typeface="+mn-lt"/>
              </a:rPr>
              <a:t>FIN 202 - Asset Management Accounting</a:t>
            </a:r>
          </a:p>
          <a:p>
            <a:pPr marL="742950" lvl="1" indent="-285750">
              <a:spcAft>
                <a:spcPts val="600"/>
              </a:spcAft>
              <a:buSzPts val="1600"/>
              <a:buFont typeface="Courier New" panose="02070309020205020404" pitchFamily="49" charset="0"/>
              <a:buChar char="o"/>
              <a:defRPr/>
            </a:pPr>
            <a:r>
              <a:rPr lang="en-US" sz="1800">
                <a:solidFill>
                  <a:schemeClr val="bg1"/>
                </a:solidFill>
                <a:latin typeface="+mn-lt"/>
              </a:rPr>
              <a:t>FIN 209B – Capital Projects</a:t>
            </a:r>
          </a:p>
          <a:p>
            <a:pPr lvl="1">
              <a:spcAft>
                <a:spcPts val="600"/>
              </a:spcAft>
              <a:buClr>
                <a:schemeClr val="accent1"/>
              </a:buClr>
              <a:buSzPts val="1600"/>
              <a:defRPr/>
            </a:pPr>
            <a:endParaRPr lang="en-US" sz="1800">
              <a:solidFill>
                <a:prstClr val="white"/>
              </a:solidFill>
              <a:latin typeface="+mn-lt"/>
            </a:endParaRPr>
          </a:p>
          <a:p>
            <a:pPr marL="0" marR="0" lvl="0" indent="0" algn="l" defTabSz="914400" rtl="0" eaLnBrk="1" fontAlgn="base" latinLnBrk="0" hangingPunct="1">
              <a:lnSpc>
                <a:spcPct val="100000"/>
              </a:lnSpc>
              <a:spcBef>
                <a:spcPct val="0"/>
              </a:spcBef>
              <a:spcAft>
                <a:spcPct val="0"/>
              </a:spcAft>
              <a:buClrTx/>
              <a:buSzPts val="1600"/>
              <a:buFontTx/>
              <a:buNone/>
              <a:tabLst/>
              <a:defRPr/>
            </a:pPr>
            <a:endParaRPr kumimoji="0" lang="en-US" sz="2000" b="0"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5" name="Slide Number Placeholder 1">
            <a:extLst>
              <a:ext uri="{FF2B5EF4-FFF2-40B4-BE49-F238E27FC236}">
                <a16:creationId xmlns:a16="http://schemas.microsoft.com/office/drawing/2014/main" id="{E280ACF4-4835-C7A0-942B-55779598C389}"/>
              </a:ext>
            </a:extLst>
          </p:cNvPr>
          <p:cNvSpPr txBox="1">
            <a:spLocks/>
          </p:cNvSpPr>
          <p:nvPr/>
        </p:nvSpPr>
        <p:spPr bwMode="gray">
          <a:xfrm>
            <a:off x="8559175" y="6492875"/>
            <a:ext cx="5848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500" kern="1200">
                <a:solidFill>
                  <a:srgbClr val="FEFFFF"/>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D57F1E4F-1CFF-5643-939E-217C01CDF565}" type="slidenum">
              <a:rPr lang="en-US" sz="1900" smtClean="0">
                <a:solidFill>
                  <a:schemeClr val="bg1"/>
                </a:solidFill>
                <a:latin typeface="+mn-lt"/>
              </a:rPr>
              <a:pPr>
                <a:defRPr/>
              </a:pPr>
              <a:t>8</a:t>
            </a:fld>
            <a:endParaRPr lang="en-US" sz="1900">
              <a:solidFill>
                <a:schemeClr val="bg1"/>
              </a:solidFill>
              <a:latin typeface="+mn-lt"/>
            </a:endParaRPr>
          </a:p>
        </p:txBody>
      </p:sp>
    </p:spTree>
    <p:extLst>
      <p:ext uri="{BB962C8B-B14F-4D97-AF65-F5344CB8AC3E}">
        <p14:creationId xmlns:p14="http://schemas.microsoft.com/office/powerpoint/2010/main" val="292134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0"/>
            <a:ext cx="9144000" cy="633190"/>
          </a:xfrm>
        </p:spPr>
        <p:txBody>
          <a:bodyPr>
            <a:normAutofit fontScale="90000"/>
          </a:bodyPr>
          <a:lstStyle/>
          <a:p>
            <a:pPr algn="ctr"/>
            <a:r>
              <a:rPr lang="en-US" sz="2800">
                <a:solidFill>
                  <a:schemeClr val="bg1"/>
                </a:solidFill>
              </a:rPr>
              <a:t>Fixed Assets Reminders</a:t>
            </a:r>
            <a:br>
              <a:rPr lang="en-US" sz="2800">
                <a:solidFill>
                  <a:schemeClr val="bg1"/>
                </a:solidFill>
              </a:rPr>
            </a:br>
            <a:endParaRPr lang="en-US"/>
          </a:p>
        </p:txBody>
      </p:sp>
      <p:sp>
        <p:nvSpPr>
          <p:cNvPr id="3" name="Content Placeholder 2"/>
          <p:cNvSpPr>
            <a:spLocks noGrp="1"/>
          </p:cNvSpPr>
          <p:nvPr>
            <p:ph idx="1"/>
          </p:nvPr>
        </p:nvSpPr>
        <p:spPr>
          <a:xfrm>
            <a:off x="351693" y="881825"/>
            <a:ext cx="8276766" cy="2547175"/>
          </a:xfrm>
        </p:spPr>
        <p:txBody>
          <a:bodyPr/>
          <a:lstStyle/>
          <a:p>
            <a:pPr defTabSz="914400" fontAlgn="base">
              <a:spcBef>
                <a:spcPct val="0"/>
              </a:spcBef>
              <a:spcAft>
                <a:spcPct val="0"/>
              </a:spcAft>
              <a:buClrTx/>
              <a:buFont typeface="Courier New" panose="02070309020205020404" pitchFamily="49" charset="0"/>
              <a:buChar char="o"/>
              <a:defRPr/>
            </a:pPr>
            <a:r>
              <a:rPr lang="en-US" sz="1600">
                <a:solidFill>
                  <a:schemeClr val="bg1"/>
                </a:solidFill>
                <a:cs typeface="Times New Roman" panose="02020603050405020304" pitchFamily="18" charset="0"/>
              </a:rPr>
              <a:t>Each department’s Asset Managers are responsible for checking the Asset Management module regularly to review and approve assets created through the interface process. We are seeing many transactions pending to be reviewed by the departments. If transactions are not approved through this process, they will need to be added manually, which creates more work.</a:t>
            </a:r>
          </a:p>
          <a:p>
            <a:pPr marL="0" lvl="0" indent="0" defTabSz="914400" fontAlgn="base">
              <a:spcBef>
                <a:spcPct val="0"/>
              </a:spcBef>
              <a:spcAft>
                <a:spcPct val="0"/>
              </a:spcAft>
              <a:buClrTx/>
              <a:buNone/>
              <a:defRPr/>
            </a:pPr>
            <a:endParaRPr lang="en-US" sz="1600">
              <a:solidFill>
                <a:schemeClr val="bg1"/>
              </a:solidFill>
              <a:cs typeface="Times New Roman" panose="02020603050405020304" pitchFamily="18" charset="0"/>
            </a:endParaRPr>
          </a:p>
          <a:p>
            <a:pPr defTabSz="914400" fontAlgn="base">
              <a:spcBef>
                <a:spcPct val="0"/>
              </a:spcBef>
              <a:spcAft>
                <a:spcPct val="0"/>
              </a:spcAft>
              <a:buClrTx/>
              <a:buFont typeface="Courier New" panose="02070309020205020404" pitchFamily="49" charset="0"/>
              <a:buChar char="o"/>
              <a:defRPr/>
            </a:pPr>
            <a:r>
              <a:rPr lang="en-US" sz="1600">
                <a:solidFill>
                  <a:schemeClr val="bg1"/>
                </a:solidFill>
                <a:cs typeface="Times New Roman" panose="02020603050405020304" pitchFamily="18" charset="0"/>
              </a:rPr>
              <a:t>The INFORMS Asset Management FIN 202 Job Aid – Approving Assets Created Via Interfaces describes the above approval process.</a:t>
            </a:r>
          </a:p>
          <a:p>
            <a:pPr marL="0" lvl="0" indent="0" defTabSz="914400" fontAlgn="base">
              <a:spcBef>
                <a:spcPct val="0"/>
              </a:spcBef>
              <a:spcAft>
                <a:spcPct val="0"/>
              </a:spcAft>
              <a:buClrTx/>
              <a:buNone/>
              <a:defRPr/>
            </a:pPr>
            <a:endParaRPr lang="en-US" sz="1600">
              <a:solidFill>
                <a:schemeClr val="bg1"/>
              </a:solidFill>
              <a:cs typeface="Times New Roman" panose="02020603050405020304" pitchFamily="18" charset="0"/>
            </a:endParaRPr>
          </a:p>
          <a:p>
            <a:pPr marL="0" lvl="0" indent="0" defTabSz="914400" fontAlgn="base">
              <a:spcBef>
                <a:spcPct val="0"/>
              </a:spcBef>
              <a:spcAft>
                <a:spcPct val="0"/>
              </a:spcAft>
              <a:buClrTx/>
              <a:buNone/>
              <a:defRPr/>
            </a:pPr>
            <a:r>
              <a:rPr lang="en-US" sz="1600">
                <a:solidFill>
                  <a:schemeClr val="bg1"/>
                </a:solidFill>
                <a:cs typeface="Times New Roman" panose="02020603050405020304" pitchFamily="18" charset="0"/>
              </a:rPr>
              <a:t>Below is the screen print for the AM assets that need to be approved:</a:t>
            </a:r>
          </a:p>
          <a:p>
            <a:pPr marL="0" indent="0">
              <a:buNone/>
            </a:pPr>
            <a:endParaRPr lang="en-US">
              <a:solidFill>
                <a:schemeClr val="bg1"/>
              </a:solidFill>
            </a:endParaRPr>
          </a:p>
        </p:txBody>
      </p:sp>
      <p:pic>
        <p:nvPicPr>
          <p:cNvPr id="5" name="Picture 2" descr="image">
            <a:extLst>
              <a:ext uri="{FF2B5EF4-FFF2-40B4-BE49-F238E27FC236}">
                <a16:creationId xmlns:a16="http://schemas.microsoft.com/office/drawing/2014/main" id="{88C35FE5-A6C3-E9DD-C4D9-BA1255D97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43" y="3642218"/>
            <a:ext cx="7931715" cy="30403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01249A64-646D-8402-8892-E9496D15A723}"/>
              </a:ext>
            </a:extLst>
          </p:cNvPr>
          <p:cNvSpPr txBox="1">
            <a:spLocks/>
          </p:cNvSpPr>
          <p:nvPr/>
        </p:nvSpPr>
        <p:spPr bwMode="gray">
          <a:xfrm>
            <a:off x="8559175" y="6492875"/>
            <a:ext cx="584825"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500" kern="1200">
                <a:solidFill>
                  <a:srgbClr val="FEFFFF"/>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D57F1E4F-1CFF-5643-939E-217C01CDF565}" type="slidenum">
              <a:rPr lang="en-US" sz="1900" smtClean="0">
                <a:solidFill>
                  <a:schemeClr val="bg1"/>
                </a:solidFill>
                <a:latin typeface="+mn-lt"/>
              </a:rPr>
              <a:pPr>
                <a:defRPr/>
              </a:pPr>
              <a:t>9</a:t>
            </a:fld>
            <a:endParaRPr lang="en-US" sz="1900">
              <a:solidFill>
                <a:schemeClr val="bg1"/>
              </a:solidFill>
              <a:latin typeface="+mn-lt"/>
            </a:endParaRPr>
          </a:p>
        </p:txBody>
      </p:sp>
    </p:spTree>
    <p:extLst>
      <p:ext uri="{BB962C8B-B14F-4D97-AF65-F5344CB8AC3E}">
        <p14:creationId xmlns:p14="http://schemas.microsoft.com/office/powerpoint/2010/main" val="2248404360"/>
      </p:ext>
    </p:extLst>
  </p:cSld>
  <p:clrMapOvr>
    <a:masterClrMapping/>
  </p:clrMapOvr>
</p:sld>
</file>

<file path=ppt/theme/theme1.xml><?xml version="1.0" encoding="utf-8"?>
<a:theme xmlns:a="http://schemas.openxmlformats.org/drawingml/2006/main" name="Wis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Custom">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675E8371-EC70-4345-8B64-A71003B56298}" vid="{0F92AA19-00D6-4C71-B13F-219D7994A0BF}"/>
    </a:ext>
  </a:extLst>
</a:theme>
</file>

<file path=ppt/theme/theme3.xml><?xml version="1.0" encoding="utf-8"?>
<a:theme xmlns:a="http://schemas.openxmlformats.org/drawingml/2006/main" name="1_Custom">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675E8371-EC70-4345-8B64-A71003B56298}" vid="{0F92AA19-00D6-4C71-B13F-219D7994A0BF}"/>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F10D37C9FA445B7AE01AF65E6BFA9" ma:contentTypeVersion="5" ma:contentTypeDescription="Create a new document." ma:contentTypeScope="" ma:versionID="5304ac17fbcd1359f252ae891f3f6129">
  <xsd:schema xmlns:xsd="http://www.w3.org/2001/XMLSchema" xmlns:xs="http://www.w3.org/2001/XMLSchema" xmlns:p="http://schemas.microsoft.com/office/2006/metadata/properties" xmlns:ns2="dcf5e791-c28e-42dd-a01d-e54d52a46f46" xmlns:ns3="a10388d5-a73f-4782-bd07-8ed23d8c1b47" targetNamespace="http://schemas.microsoft.com/office/2006/metadata/properties" ma:root="true" ma:fieldsID="e658a63deb7c34a373ad16de1d92e7f1" ns2:_="" ns3:_="">
    <xsd:import namespace="dcf5e791-c28e-42dd-a01d-e54d52a46f46"/>
    <xsd:import namespace="a10388d5-a73f-4782-bd07-8ed23d8c1b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5e791-c28e-42dd-a01d-e54d52a46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388d5-a73f-4782-bd07-8ed23d8c1b4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7F592A-B687-44B4-80F8-00B66D9A6729}">
  <ds:schemaRefs>
    <ds:schemaRef ds:uri="a10388d5-a73f-4782-bd07-8ed23d8c1b47"/>
    <ds:schemaRef ds:uri="dcf5e791-c28e-42dd-a01d-e54d52a46f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CA93C7-0E23-4C6E-B41D-A5850089413B}">
  <ds:schemaRefs>
    <ds:schemaRef ds:uri="http://schemas.microsoft.com/sharepoint/v3/contenttype/forms"/>
  </ds:schemaRefs>
</ds:datastoreItem>
</file>

<file path=customXml/itemProps3.xml><?xml version="1.0" encoding="utf-8"?>
<ds:datastoreItem xmlns:ds="http://schemas.openxmlformats.org/officeDocument/2006/customXml" ds:itemID="{668A713D-97F3-4849-A6F3-B3A59377ED23}">
  <ds:schemaRefs>
    <ds:schemaRef ds:uri="8348df2c-2d98-439e-8628-fc5290b5831a"/>
    <ds:schemaRef ds:uri="a7fae7af-3415-4127-90d9-b634a4ecc9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3641</Words>
  <Application>Microsoft Office PowerPoint</Application>
  <PresentationFormat>On-screen Show (4:3)</PresentationFormat>
  <Paragraphs>347</Paragraphs>
  <Slides>34</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34</vt:i4>
      </vt:variant>
    </vt:vector>
  </HeadingPairs>
  <TitlesOfParts>
    <vt:vector size="48" baseType="lpstr">
      <vt:lpstr>Arial</vt:lpstr>
      <vt:lpstr>Calibri</vt:lpstr>
      <vt:lpstr>Candara</vt:lpstr>
      <vt:lpstr>Century Gothic</vt:lpstr>
      <vt:lpstr>Century Gothic (Headings)</vt:lpstr>
      <vt:lpstr>Corbel</vt:lpstr>
      <vt:lpstr>Courier New</vt:lpstr>
      <vt:lpstr>Lucida Sans Unicode</vt:lpstr>
      <vt:lpstr>Times New Roman</vt:lpstr>
      <vt:lpstr>Wingdings</vt:lpstr>
      <vt:lpstr>Wingdings 3</vt:lpstr>
      <vt:lpstr>Wisp</vt:lpstr>
      <vt:lpstr>Custom</vt:lpstr>
      <vt:lpstr>1_Custom</vt:lpstr>
      <vt:lpstr>Finance Department  Year-End  Presentation FY 2023</vt:lpstr>
      <vt:lpstr>Agenda</vt:lpstr>
      <vt:lpstr>Introduction</vt:lpstr>
      <vt:lpstr>Capital &amp; Construction Payable Section </vt:lpstr>
      <vt:lpstr>PowerPoint Presentation</vt:lpstr>
      <vt:lpstr>PowerPoint Presentation</vt:lpstr>
      <vt:lpstr>PowerPoint Presentation</vt:lpstr>
      <vt:lpstr>PowerPoint Presentation</vt:lpstr>
      <vt:lpstr>Fixed Assets Reminders </vt:lpstr>
      <vt:lpstr>Accounts Payable Section </vt:lpstr>
      <vt:lpstr>Important Dates</vt:lpstr>
      <vt:lpstr>Important Dates</vt:lpstr>
      <vt:lpstr>Indicating Old vs New Year</vt:lpstr>
      <vt:lpstr>Indicating Old vs New Year</vt:lpstr>
      <vt:lpstr> Accounts Payable Accruals</vt:lpstr>
      <vt:lpstr>SPECIAL SERVICES </vt:lpstr>
      <vt:lpstr>Special Services Overview</vt:lpstr>
      <vt:lpstr>Special Services – Important Dates</vt:lpstr>
      <vt:lpstr> TRAVEL</vt:lpstr>
      <vt:lpstr>PowerPoint Presentation</vt:lpstr>
      <vt:lpstr>PowerPoint Presentation</vt:lpstr>
      <vt:lpstr>PowerPoint Presentation</vt:lpstr>
      <vt:lpstr>PowerPoint Presentation</vt:lpstr>
      <vt:lpstr>PowerPoint Presentation</vt:lpstr>
      <vt:lpstr>Travel &amp; Expenses Module Queries</vt:lpstr>
      <vt:lpstr>Purchasing/Travel Cards</vt:lpstr>
      <vt:lpstr>PowerPoint Presentation</vt:lpstr>
      <vt:lpstr>PowerPoint Presentation</vt:lpstr>
      <vt:lpstr>PowerPoint Presentation</vt:lpstr>
      <vt:lpstr>P-Card Policy – Prohibited Items</vt:lpstr>
      <vt:lpstr>P-Card Policy – Prohibited Items</vt:lpstr>
      <vt:lpstr>P-Card – Key Reminders</vt:lpstr>
      <vt:lpstr>P-Card Module Queries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c:creator>
  <cp:lastModifiedBy>Olson, Erica (FIN)</cp:lastModifiedBy>
  <cp:revision>2</cp:revision>
  <cp:lastPrinted>2021-08-30T17:13:37Z</cp:lastPrinted>
  <dcterms:created xsi:type="dcterms:W3CDTF">2004-09-16T03:44:20Z</dcterms:created>
  <dcterms:modified xsi:type="dcterms:W3CDTF">2023-09-13T02:39:15Z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0x010100638F10D37C9FA445B7AE01AF65E6BFA9</vt:lpwstr>
  </property>
</Properties>
</file>