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handoutMasterIdLst>
    <p:handoutMasterId r:id="rId53"/>
  </p:handoutMasterIdLst>
  <p:sldIdLst>
    <p:sldId id="309" r:id="rId5"/>
    <p:sldId id="345"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42" r:id="rId31"/>
    <p:sldId id="343" r:id="rId32"/>
    <p:sldId id="278" r:id="rId33"/>
    <p:sldId id="279" r:id="rId34"/>
    <p:sldId id="292" r:id="rId35"/>
    <p:sldId id="308" r:id="rId36"/>
    <p:sldId id="280" r:id="rId37"/>
    <p:sldId id="281" r:id="rId38"/>
    <p:sldId id="282" r:id="rId39"/>
    <p:sldId id="283" r:id="rId40"/>
    <p:sldId id="284" r:id="rId41"/>
    <p:sldId id="285" r:id="rId42"/>
    <p:sldId id="296" r:id="rId43"/>
    <p:sldId id="334" r:id="rId44"/>
    <p:sldId id="335" r:id="rId45"/>
    <p:sldId id="336" r:id="rId46"/>
    <p:sldId id="337" r:id="rId47"/>
    <p:sldId id="338" r:id="rId48"/>
    <p:sldId id="339" r:id="rId49"/>
    <p:sldId id="340" r:id="rId50"/>
    <p:sldId id="34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rrera, Eric (FIN)" initials="HE(" lastIdx="4" clrIdx="0">
    <p:extLst>
      <p:ext uri="{19B8F6BF-5375-455C-9EA6-DF929625EA0E}">
        <p15:presenceInfo xmlns:p15="http://schemas.microsoft.com/office/powerpoint/2012/main" userId="S-1-5-21-2206424387-3920604660-1610130882-2581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C3399"/>
    <a:srgbClr val="ACD5F6"/>
    <a:srgbClr val="006600"/>
    <a:srgbClr val="009900"/>
    <a:srgbClr val="996633"/>
    <a:srgbClr val="339933"/>
    <a:srgbClr val="8CC4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showGuides="1">
      <p:cViewPr varScale="1">
        <p:scale>
          <a:sx n="68" d="100"/>
          <a:sy n="68" d="100"/>
        </p:scale>
        <p:origin x="564" y="66"/>
      </p:cViewPr>
      <p:guideLst>
        <p:guide orient="horz" pos="2160"/>
        <p:guide pos="3840"/>
      </p:guideLst>
    </p:cSldViewPr>
  </p:slideViewPr>
  <p:notesTextViewPr>
    <p:cViewPr>
      <p:scale>
        <a:sx n="1" d="1"/>
        <a:sy n="1" d="1"/>
      </p:scale>
      <p:origin x="0" y="0"/>
    </p:cViewPr>
  </p:notesTextViewPr>
  <p:notesViewPr>
    <p:cSldViewPr snapToGrid="0" showGuides="1">
      <p:cViewPr varScale="1">
        <p:scale>
          <a:sx n="58" d="100"/>
          <a:sy n="58" d="100"/>
        </p:scale>
        <p:origin x="197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t>9/16/2021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t>9/16/2021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3C37BE-C303-496D-B5CD-85F2937540FC}" type="slidenum">
              <a:rPr lang="en-US" smtClean="0"/>
              <a:t>3</a:t>
            </a:fld>
            <a:endParaRPr lang="en-US"/>
          </a:p>
        </p:txBody>
      </p:sp>
    </p:spTree>
    <p:extLst>
      <p:ext uri="{BB962C8B-B14F-4D97-AF65-F5344CB8AC3E}">
        <p14:creationId xmlns:p14="http://schemas.microsoft.com/office/powerpoint/2010/main" val="1639820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5DF552-0F4F-4830-A164-C707E072837D}" type="slidenum">
              <a:rPr lang="en-US" smtClean="0"/>
              <a:t>9</a:t>
            </a:fld>
            <a:endParaRPr lang="en-US"/>
          </a:p>
        </p:txBody>
      </p:sp>
    </p:spTree>
    <p:extLst>
      <p:ext uri="{BB962C8B-B14F-4D97-AF65-F5344CB8AC3E}">
        <p14:creationId xmlns:p14="http://schemas.microsoft.com/office/powerpoint/2010/main" val="2656395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5DF552-0F4F-4830-A164-C707E072837D}" type="slidenum">
              <a:rPr lang="en-US" smtClean="0"/>
              <a:t>17</a:t>
            </a:fld>
            <a:endParaRPr lang="en-US"/>
          </a:p>
        </p:txBody>
      </p:sp>
    </p:spTree>
    <p:extLst>
      <p:ext uri="{BB962C8B-B14F-4D97-AF65-F5344CB8AC3E}">
        <p14:creationId xmlns:p14="http://schemas.microsoft.com/office/powerpoint/2010/main" val="1966337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3C37BE-C303-496D-B5CD-85F2937540FC}" type="slidenum">
              <a:rPr lang="en-US" smtClean="0"/>
              <a:t>30</a:t>
            </a:fld>
            <a:endParaRPr lang="en-US"/>
          </a:p>
        </p:txBody>
      </p:sp>
    </p:spTree>
    <p:extLst>
      <p:ext uri="{BB962C8B-B14F-4D97-AF65-F5344CB8AC3E}">
        <p14:creationId xmlns:p14="http://schemas.microsoft.com/office/powerpoint/2010/main" val="3343343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196834-9132-4F73-991E-305AFAEF14AD}" type="datetime1">
              <a:rPr lang="en-US" smtClean="0"/>
              <a:t>9/16/2021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D63205-35C0-4592-8D52-B706DD03A838}" type="datetime1">
              <a:rPr lang="en-US" smtClean="0"/>
              <a:t>9/16/2021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F4BB71E-13B3-4D0A-98B3-3938EF42B05D}" type="datetime1">
              <a:rPr lang="en-US" smtClean="0"/>
              <a:t>9/16/2021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49" r:id="rId2"/>
  </p:sldLayoutIdLst>
  <p:hf hdr="0" ftr="0" dt="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mailto:Gabriel.Pena@miamidade.gov"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mailto:Gabriel.Ruffino@miamidade.gov" TargetMode="External"/><Relationship Id="rId2" Type="http://schemas.openxmlformats.org/officeDocument/2006/relationships/hyperlink" Target="http://www.miamidade.gov/finance/library/financial-responsibility-certification.pdf" TargetMode="Externa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miamidade.gov/ao/home.asp?Process=completelist" TargetMode="Externa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www.miamidade.gov/finance/year-end.asp" TargetMode="Externa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2" y="3035510"/>
            <a:ext cx="8915399" cy="2262781"/>
          </a:xfrm>
        </p:spPr>
        <p:txBody>
          <a:bodyPr>
            <a:normAutofit fontScale="90000"/>
          </a:bodyPr>
          <a:lstStyle/>
          <a:p>
            <a:r>
              <a:rPr lang="en-US" dirty="0" smtClean="0"/>
              <a:t>Finance Department</a:t>
            </a:r>
            <a:br>
              <a:rPr lang="en-US" dirty="0" smtClean="0"/>
            </a:br>
            <a:r>
              <a:rPr lang="en-US" dirty="0" smtClean="0"/>
              <a:t>Year-End Presentation </a:t>
            </a:r>
            <a:br>
              <a:rPr lang="en-US" dirty="0" smtClean="0"/>
            </a:br>
            <a:r>
              <a:rPr lang="en-US" dirty="0" smtClean="0"/>
              <a:t>FY 2021</a:t>
            </a:r>
            <a:endParaRPr lang="en-US" dirty="0"/>
          </a:p>
        </p:txBody>
      </p:sp>
      <p:sp>
        <p:nvSpPr>
          <p:cNvPr id="3" name="Subtitle 2"/>
          <p:cNvSpPr>
            <a:spLocks noGrp="1"/>
          </p:cNvSpPr>
          <p:nvPr>
            <p:ph type="subTitle" idx="1"/>
          </p:nvPr>
        </p:nvSpPr>
        <p:spPr>
          <a:xfrm>
            <a:off x="2589212" y="5509524"/>
            <a:ext cx="8915399" cy="1126283"/>
          </a:xfrm>
        </p:spPr>
        <p:txBody>
          <a:bodyPr>
            <a:normAutofit fontScale="92500" lnSpcReduction="10000"/>
          </a:bodyPr>
          <a:lstStyle/>
          <a:p>
            <a:r>
              <a:rPr lang="en-US" dirty="0"/>
              <a:t>September </a:t>
            </a:r>
            <a:r>
              <a:rPr lang="en-US" dirty="0" smtClean="0"/>
              <a:t>17, </a:t>
            </a:r>
            <a:r>
              <a:rPr lang="en-US" dirty="0"/>
              <a:t>2021</a:t>
            </a:r>
          </a:p>
          <a:p>
            <a:endParaRPr lang="en-US" dirty="0"/>
          </a:p>
          <a:p>
            <a:pPr defTabSz="914400"/>
            <a:r>
              <a:rPr lang="en-US" sz="1200" b="1" i="1" dirty="0">
                <a:solidFill>
                  <a:schemeClr val="accent2">
                    <a:lumMod val="75000"/>
                  </a:schemeClr>
                </a:solidFill>
              </a:rPr>
              <a:t>Disclaimer</a:t>
            </a:r>
            <a:r>
              <a:rPr lang="en-US" sz="1200" dirty="0">
                <a:solidFill>
                  <a:schemeClr val="accent2">
                    <a:lumMod val="75000"/>
                  </a:schemeClr>
                </a:solidFill>
              </a:rPr>
              <a:t>:</a:t>
            </a:r>
            <a:r>
              <a:rPr lang="en-US" sz="1200" dirty="0"/>
              <a:t> Please note that the audio and other information sent during the webinar will be recorded. By participating in this webinar, you automatically consent to such recording and to subsequent use of the recording.</a:t>
            </a: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39100836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383479"/>
            <a:ext cx="8911687" cy="1280890"/>
          </a:xfrm>
        </p:spPr>
        <p:txBody>
          <a:bodyPr/>
          <a:lstStyle/>
          <a:p>
            <a:r>
              <a:rPr lang="en-US" dirty="0"/>
              <a:t>Current GASB Statements</a:t>
            </a:r>
          </a:p>
        </p:txBody>
      </p:sp>
      <p:sp>
        <p:nvSpPr>
          <p:cNvPr id="3" name="Content Placeholder 2"/>
          <p:cNvSpPr>
            <a:spLocks noGrp="1"/>
          </p:cNvSpPr>
          <p:nvPr>
            <p:ph idx="1"/>
          </p:nvPr>
        </p:nvSpPr>
        <p:spPr>
          <a:xfrm>
            <a:off x="2589212" y="1235242"/>
            <a:ext cx="8915400" cy="4675980"/>
          </a:xfrm>
        </p:spPr>
        <p:txBody>
          <a:bodyPr/>
          <a:lstStyle/>
          <a:p>
            <a:r>
              <a:rPr lang="en-US" dirty="0"/>
              <a:t>GASB Statement No. 83, </a:t>
            </a:r>
            <a:r>
              <a:rPr lang="en-US" i="1" dirty="0"/>
              <a:t>Certain Asset Retirement Obligations</a:t>
            </a:r>
          </a:p>
          <a:p>
            <a:pPr marL="0" indent="0">
              <a:buNone/>
            </a:pPr>
            <a:endParaRPr lang="en-US" i="1" dirty="0"/>
          </a:p>
          <a:p>
            <a:r>
              <a:rPr lang="en-US" dirty="0"/>
              <a:t>Friendly Reminder:</a:t>
            </a:r>
          </a:p>
          <a:p>
            <a:pPr lvl="1"/>
            <a:r>
              <a:rPr lang="en-US" dirty="0"/>
              <a:t>Email is normally sent in December of each year requesting departments to please provide us with the following:</a:t>
            </a:r>
          </a:p>
          <a:p>
            <a:pPr lvl="2"/>
            <a:r>
              <a:rPr lang="en-US" dirty="0"/>
              <a:t>ARO Request Form</a:t>
            </a:r>
          </a:p>
          <a:p>
            <a:pPr lvl="2"/>
            <a:r>
              <a:rPr lang="en-US" dirty="0"/>
              <a:t>GASB 83 Certification</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5" name="Picture 4"/>
          <p:cNvPicPr>
            <a:picLocks noChangeAspect="1"/>
          </p:cNvPicPr>
          <p:nvPr/>
        </p:nvPicPr>
        <p:blipFill>
          <a:blip r:embed="rId2"/>
          <a:stretch>
            <a:fillRect/>
          </a:stretch>
        </p:blipFill>
        <p:spPr>
          <a:xfrm>
            <a:off x="8434097" y="3768679"/>
            <a:ext cx="2619375" cy="1743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a:stretch>
            <a:fillRect/>
          </a:stretch>
        </p:blipFill>
        <p:spPr>
          <a:xfrm>
            <a:off x="1832405" y="3863802"/>
            <a:ext cx="2628900" cy="1733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a:stretch>
            <a:fillRect/>
          </a:stretch>
        </p:blipFill>
        <p:spPr>
          <a:xfrm>
            <a:off x="5020682" y="4492380"/>
            <a:ext cx="2962275" cy="1543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886624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4791" y="258350"/>
            <a:ext cx="6143112" cy="1280890"/>
          </a:xfrm>
        </p:spPr>
        <p:txBody>
          <a:bodyPr/>
          <a:lstStyle/>
          <a:p>
            <a:r>
              <a:rPr lang="en-US" dirty="0"/>
              <a:t>New GASB Exposure Draft</a:t>
            </a:r>
          </a:p>
        </p:txBody>
      </p:sp>
      <p:sp>
        <p:nvSpPr>
          <p:cNvPr id="3" name="Content Placeholder 2"/>
          <p:cNvSpPr>
            <a:spLocks noGrp="1"/>
          </p:cNvSpPr>
          <p:nvPr>
            <p:ph idx="1"/>
          </p:nvPr>
        </p:nvSpPr>
        <p:spPr>
          <a:xfrm>
            <a:off x="2124221" y="1264555"/>
            <a:ext cx="4975403" cy="5317588"/>
          </a:xfrm>
        </p:spPr>
        <p:txBody>
          <a:bodyPr/>
          <a:lstStyle/>
          <a:p>
            <a:r>
              <a:rPr lang="en-US" dirty="0"/>
              <a:t>On April 13, 2021, the GASB proposed to change the </a:t>
            </a:r>
          </a:p>
          <a:p>
            <a:pPr marL="0" indent="0">
              <a:buNone/>
            </a:pPr>
            <a:r>
              <a:rPr lang="en-US" dirty="0"/>
              <a:t>“</a:t>
            </a:r>
            <a:r>
              <a:rPr lang="en-US" b="1" u="sng" dirty="0"/>
              <a:t>C</a:t>
            </a:r>
            <a:r>
              <a:rPr lang="en-US" dirty="0"/>
              <a:t>omprehensive </a:t>
            </a:r>
            <a:r>
              <a:rPr lang="en-US" b="1" u="sng" dirty="0"/>
              <a:t>A</a:t>
            </a:r>
            <a:r>
              <a:rPr lang="en-US" dirty="0"/>
              <a:t>nnual </a:t>
            </a:r>
            <a:r>
              <a:rPr lang="en-US" b="1" u="sng" dirty="0"/>
              <a:t>F</a:t>
            </a:r>
            <a:r>
              <a:rPr lang="en-US" dirty="0"/>
              <a:t>inancial </a:t>
            </a:r>
            <a:r>
              <a:rPr lang="en-US" b="1" u="sng" dirty="0"/>
              <a:t>R</a:t>
            </a:r>
            <a:r>
              <a:rPr lang="en-US" dirty="0"/>
              <a:t>eport” (</a:t>
            </a:r>
            <a:r>
              <a:rPr lang="en-US" strike="sngStrike" dirty="0"/>
              <a:t>CAFR</a:t>
            </a:r>
            <a:r>
              <a:rPr lang="en-US" dirty="0"/>
              <a:t>)</a:t>
            </a:r>
            <a:r>
              <a:rPr lang="en-US" sz="3200" dirty="0">
                <a:solidFill>
                  <a:srgbClr val="FF0000"/>
                </a:solidFill>
                <a:sym typeface="Wingdings" panose="05000000000000000000" pitchFamily="2" charset="2"/>
              </a:rPr>
              <a:t></a:t>
            </a:r>
            <a:r>
              <a:rPr lang="en-US" sz="2800" dirty="0">
                <a:solidFill>
                  <a:srgbClr val="FF0000"/>
                </a:solidFill>
              </a:rPr>
              <a:t> </a:t>
            </a:r>
          </a:p>
          <a:p>
            <a:pPr marL="0" indent="0">
              <a:buNone/>
            </a:pPr>
            <a:r>
              <a:rPr lang="en-US" dirty="0"/>
              <a:t>to </a:t>
            </a:r>
          </a:p>
          <a:p>
            <a:pPr marL="0" indent="0">
              <a:buNone/>
            </a:pPr>
            <a:r>
              <a:rPr lang="en-US" dirty="0"/>
              <a:t>“</a:t>
            </a:r>
            <a:r>
              <a:rPr lang="en-US" b="1" u="sng" dirty="0"/>
              <a:t>A</a:t>
            </a:r>
            <a:r>
              <a:rPr lang="en-US" dirty="0"/>
              <a:t>nnual </a:t>
            </a:r>
            <a:r>
              <a:rPr lang="en-US" b="1" u="sng" dirty="0"/>
              <a:t>C</a:t>
            </a:r>
            <a:r>
              <a:rPr lang="en-US" dirty="0"/>
              <a:t>omprehensive </a:t>
            </a:r>
            <a:r>
              <a:rPr lang="en-US" b="1" u="sng" dirty="0"/>
              <a:t>F</a:t>
            </a:r>
            <a:r>
              <a:rPr lang="en-US" dirty="0"/>
              <a:t>inancial </a:t>
            </a:r>
            <a:r>
              <a:rPr lang="en-US" b="1" u="sng" dirty="0"/>
              <a:t>R</a:t>
            </a:r>
            <a:r>
              <a:rPr lang="en-US" dirty="0"/>
              <a:t>eport” (ACFR)</a:t>
            </a:r>
            <a:r>
              <a:rPr lang="en-US" sz="2000" b="1" dirty="0">
                <a:solidFill>
                  <a:srgbClr val="00B050"/>
                </a:solidFill>
                <a:sym typeface="Wingdings" panose="05000000000000000000" pitchFamily="2" charset="2"/>
              </a:rPr>
              <a:t></a:t>
            </a:r>
            <a:endParaRPr lang="en-US" b="1" dirty="0">
              <a:solidFill>
                <a:srgbClr val="00B050"/>
              </a:solidFill>
            </a:endParaRPr>
          </a:p>
          <a:p>
            <a:pPr marL="0" indent="0">
              <a:buNone/>
            </a:pPr>
            <a:endParaRPr lang="en-US" dirty="0"/>
          </a:p>
          <a:p>
            <a:r>
              <a:rPr lang="en-US" dirty="0"/>
              <a:t>GASB stakeholders raised concerns that the existing acronym for the report, when pronounced, sounded like a profoundly offensive term.</a:t>
            </a:r>
          </a:p>
        </p:txBody>
      </p:sp>
      <p:pic>
        <p:nvPicPr>
          <p:cNvPr id="5" name="Picture 4"/>
          <p:cNvPicPr>
            <a:picLocks noChangeAspect="1"/>
          </p:cNvPicPr>
          <p:nvPr/>
        </p:nvPicPr>
        <p:blipFill>
          <a:blip r:embed="rId2"/>
          <a:stretch>
            <a:fillRect/>
          </a:stretch>
        </p:blipFill>
        <p:spPr>
          <a:xfrm>
            <a:off x="7619999" y="1264555"/>
            <a:ext cx="4445391" cy="5161671"/>
          </a:xfrm>
          <a:prstGeom prst="rect">
            <a:avLst/>
          </a:prstGeom>
          <a:solidFill>
            <a:schemeClr val="tx1"/>
          </a:solidFill>
          <a:ln>
            <a:solidFill>
              <a:schemeClr val="tx1"/>
            </a:solidFill>
          </a:ln>
        </p:spPr>
      </p:pic>
      <p:sp>
        <p:nvSpPr>
          <p:cNvPr id="4" name="Slide Number Placeholder 3"/>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23720815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426402"/>
            <a:ext cx="8911687" cy="1280890"/>
          </a:xfrm>
        </p:spPr>
        <p:txBody>
          <a:bodyPr/>
          <a:lstStyle/>
          <a:p>
            <a:r>
              <a:rPr lang="en-US" dirty="0"/>
              <a:t>New GASB Pronouncement</a:t>
            </a:r>
          </a:p>
        </p:txBody>
      </p:sp>
      <p:sp>
        <p:nvSpPr>
          <p:cNvPr id="3" name="Content Placeholder 2"/>
          <p:cNvSpPr>
            <a:spLocks noGrp="1"/>
          </p:cNvSpPr>
          <p:nvPr>
            <p:ph idx="1"/>
          </p:nvPr>
        </p:nvSpPr>
        <p:spPr>
          <a:xfrm>
            <a:off x="2298357" y="1268627"/>
            <a:ext cx="5988909" cy="5387545"/>
          </a:xfrm>
        </p:spPr>
        <p:txBody>
          <a:bodyPr>
            <a:normAutofit/>
          </a:bodyPr>
          <a:lstStyle/>
          <a:p>
            <a:r>
              <a:rPr lang="en-US" dirty="0"/>
              <a:t>GASB Statement No. 84, </a:t>
            </a:r>
            <a:r>
              <a:rPr lang="en-US" i="1" dirty="0"/>
              <a:t>Fiduciary Activities</a:t>
            </a:r>
          </a:p>
          <a:p>
            <a:pPr lvl="1"/>
            <a:r>
              <a:rPr lang="en-US" dirty="0"/>
              <a:t>Effective Date: The requirements of this Statement are </a:t>
            </a:r>
            <a:r>
              <a:rPr lang="en-US" u="sng" dirty="0"/>
              <a:t>effective immediately FY 2021</a:t>
            </a:r>
          </a:p>
          <a:p>
            <a:pPr lvl="1"/>
            <a:endParaRPr lang="en-US" dirty="0"/>
          </a:p>
          <a:p>
            <a:pPr lvl="1"/>
            <a:r>
              <a:rPr lang="en-US" dirty="0"/>
              <a:t>The primary objective of this Statement is to enhance consistency and comparability of fiduciary activity reporting by state and local governments</a:t>
            </a:r>
          </a:p>
          <a:p>
            <a:pPr lvl="1"/>
            <a:endParaRPr lang="en-US" dirty="0"/>
          </a:p>
          <a:p>
            <a:pPr lvl="1"/>
            <a:r>
              <a:rPr lang="en-US" dirty="0"/>
              <a:t>Possible for funds to become fiduciary, or fiduciary funds to change to a different type of fund</a:t>
            </a:r>
          </a:p>
          <a:p>
            <a:pPr lvl="1"/>
            <a:endParaRPr lang="en-US" dirty="0"/>
          </a:p>
          <a:p>
            <a:pPr lvl="1"/>
            <a:r>
              <a:rPr lang="en-US" dirty="0"/>
              <a:t>Current Agency funds:</a:t>
            </a:r>
          </a:p>
          <a:p>
            <a:pPr lvl="2"/>
            <a:r>
              <a:rPr lang="en-US" dirty="0"/>
              <a:t> Will mostly become “Custodial Funds”</a:t>
            </a:r>
          </a:p>
          <a:p>
            <a:pPr lvl="2"/>
            <a:r>
              <a:rPr lang="en-US" dirty="0"/>
              <a:t> Custodial funds require a statement of changes</a:t>
            </a:r>
          </a:p>
          <a:p>
            <a:pPr lvl="2"/>
            <a:r>
              <a:rPr lang="en-US" dirty="0"/>
              <a:t>Some may be converted to other fund types</a:t>
            </a:r>
          </a:p>
          <a:p>
            <a:pPr lvl="1"/>
            <a:endParaRPr lang="en-US" dirty="0"/>
          </a:p>
          <a:p>
            <a:pPr lvl="1"/>
            <a:endParaRPr lang="en-US" dirty="0"/>
          </a:p>
          <a:p>
            <a:pPr lvl="1"/>
            <a:endParaRPr lang="en-US" dirty="0"/>
          </a:p>
        </p:txBody>
      </p:sp>
      <p:pic>
        <p:nvPicPr>
          <p:cNvPr id="5" name="Picture 4"/>
          <p:cNvPicPr>
            <a:picLocks noChangeAspect="1"/>
          </p:cNvPicPr>
          <p:nvPr/>
        </p:nvPicPr>
        <p:blipFill>
          <a:blip r:embed="rId2"/>
          <a:stretch>
            <a:fillRect/>
          </a:stretch>
        </p:blipFill>
        <p:spPr>
          <a:xfrm>
            <a:off x="8287266" y="1190680"/>
            <a:ext cx="3684910" cy="5465492"/>
          </a:xfrm>
          <a:prstGeom prst="rect">
            <a:avLst/>
          </a:prstGeom>
          <a:ln>
            <a:solidFill>
              <a:schemeClr val="tx1"/>
            </a:solidFill>
          </a:ln>
        </p:spPr>
      </p:pic>
      <p:sp>
        <p:nvSpPr>
          <p:cNvPr id="4" name="Slide Number Placeholder 3"/>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13532390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7951" y="624110"/>
            <a:ext cx="9436661" cy="810795"/>
          </a:xfrm>
        </p:spPr>
        <p:txBody>
          <a:bodyPr/>
          <a:lstStyle/>
          <a:p>
            <a:r>
              <a:rPr lang="en-US" dirty="0"/>
              <a:t>New GASB Pronouncement (continued)</a:t>
            </a:r>
          </a:p>
        </p:txBody>
      </p:sp>
      <p:sp>
        <p:nvSpPr>
          <p:cNvPr id="3" name="Content Placeholder 2"/>
          <p:cNvSpPr>
            <a:spLocks noGrp="1"/>
          </p:cNvSpPr>
          <p:nvPr>
            <p:ph idx="1"/>
          </p:nvPr>
        </p:nvSpPr>
        <p:spPr>
          <a:xfrm>
            <a:off x="2067951" y="1303100"/>
            <a:ext cx="9436661" cy="4476317"/>
          </a:xfrm>
        </p:spPr>
        <p:txBody>
          <a:bodyPr/>
          <a:lstStyle/>
          <a:p>
            <a:r>
              <a:rPr lang="en-US" dirty="0"/>
              <a:t>GASB Statement No. 84, </a:t>
            </a:r>
            <a:r>
              <a:rPr lang="en-US" i="1" dirty="0"/>
              <a:t>Fiduciary Activities</a:t>
            </a:r>
          </a:p>
          <a:p>
            <a:pPr lvl="1"/>
            <a:endParaRPr lang="en-US" i="1" dirty="0"/>
          </a:p>
          <a:p>
            <a:pPr lvl="1"/>
            <a:r>
              <a:rPr lang="en-US" b="1" u="sng" dirty="0"/>
              <a:t>First step</a:t>
            </a:r>
            <a:r>
              <a:rPr lang="en-US" dirty="0"/>
              <a:t>, department lead accountants should review the activities in the funds relevant to their respective departments and determine – </a:t>
            </a:r>
            <a:r>
              <a:rPr lang="en-US" b="1" dirty="0"/>
              <a:t>based on the decision trees in the following slides </a:t>
            </a:r>
            <a:r>
              <a:rPr lang="en-US" dirty="0"/>
              <a:t>- if there are potential fiduciary activities</a:t>
            </a:r>
          </a:p>
          <a:p>
            <a:pPr lvl="1"/>
            <a:r>
              <a:rPr lang="en-US" dirty="0"/>
              <a:t>The potential fiduciary activity that the department will be evaluating </a:t>
            </a:r>
            <a:r>
              <a:rPr lang="en-US" b="1" u="sng" dirty="0"/>
              <a:t>could</a:t>
            </a:r>
            <a:r>
              <a:rPr lang="en-US" dirty="0"/>
              <a:t> also be currently recorded in a fund other than a custodial fund (e.g. general fund, special revenue fund, permanent fund, etc.)</a:t>
            </a:r>
          </a:p>
          <a:p>
            <a:pPr lvl="1"/>
            <a:r>
              <a:rPr lang="en-US" dirty="0"/>
              <a:t>Finance is working on preparing an evaluation form in Excel that will walk you through the questions from the flowcharts. </a:t>
            </a:r>
            <a:r>
              <a:rPr lang="en-US" b="1" dirty="0"/>
              <a:t>Training</a:t>
            </a:r>
            <a:r>
              <a:rPr lang="en-US" dirty="0"/>
              <a:t> will be scheduled to walk you through the form once is it is complete.</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6" name="Picture 5"/>
          <p:cNvPicPr>
            <a:picLocks noChangeAspect="1"/>
          </p:cNvPicPr>
          <p:nvPr/>
        </p:nvPicPr>
        <p:blipFill>
          <a:blip r:embed="rId2"/>
          <a:stretch>
            <a:fillRect/>
          </a:stretch>
        </p:blipFill>
        <p:spPr>
          <a:xfrm>
            <a:off x="8630379" y="4434054"/>
            <a:ext cx="2696648" cy="18576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795929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1169" y="173943"/>
            <a:ext cx="9183443" cy="684185"/>
          </a:xfrm>
        </p:spPr>
        <p:txBody>
          <a:bodyPr>
            <a:normAutofit/>
          </a:bodyPr>
          <a:lstStyle/>
          <a:p>
            <a:r>
              <a:rPr lang="en-US" dirty="0"/>
              <a:t>New GASB Pronouncement (continued)</a:t>
            </a:r>
          </a:p>
        </p:txBody>
      </p:sp>
      <p:sp>
        <p:nvSpPr>
          <p:cNvPr id="3" name="Content Placeholder 2"/>
          <p:cNvSpPr>
            <a:spLocks noGrp="1"/>
          </p:cNvSpPr>
          <p:nvPr>
            <p:ph idx="1"/>
          </p:nvPr>
        </p:nvSpPr>
        <p:spPr>
          <a:xfrm>
            <a:off x="2589212" y="858128"/>
            <a:ext cx="8915400" cy="539262"/>
          </a:xfrm>
        </p:spPr>
        <p:txBody>
          <a:bodyPr/>
          <a:lstStyle/>
          <a:p>
            <a:r>
              <a:rPr lang="en-US" dirty="0"/>
              <a:t>Example – Chart 1</a:t>
            </a:r>
          </a:p>
        </p:txBody>
      </p:sp>
      <p:pic>
        <p:nvPicPr>
          <p:cNvPr id="5" name="Picture 4"/>
          <p:cNvPicPr>
            <a:picLocks noChangeAspect="1"/>
          </p:cNvPicPr>
          <p:nvPr/>
        </p:nvPicPr>
        <p:blipFill>
          <a:blip r:embed="rId2"/>
          <a:stretch>
            <a:fillRect/>
          </a:stretch>
        </p:blipFill>
        <p:spPr>
          <a:xfrm>
            <a:off x="2192257" y="1272138"/>
            <a:ext cx="9312355" cy="5417420"/>
          </a:xfrm>
          <a:prstGeom prst="rect">
            <a:avLst/>
          </a:prstGeom>
          <a:ln>
            <a:solidFill>
              <a:schemeClr val="accent1"/>
            </a:solidFill>
          </a:ln>
        </p:spPr>
      </p:pic>
      <p:sp>
        <p:nvSpPr>
          <p:cNvPr id="4" name="Slide Number Placeholder 3"/>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4950847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249" y="202080"/>
            <a:ext cx="9323364" cy="629387"/>
          </a:xfrm>
        </p:spPr>
        <p:txBody>
          <a:bodyPr>
            <a:normAutofit fontScale="90000"/>
          </a:bodyPr>
          <a:lstStyle/>
          <a:p>
            <a:r>
              <a:rPr lang="en-US" dirty="0"/>
              <a:t>New GASB Pronouncement (continued)</a:t>
            </a:r>
          </a:p>
        </p:txBody>
      </p:sp>
      <p:sp>
        <p:nvSpPr>
          <p:cNvPr id="3" name="Content Placeholder 2"/>
          <p:cNvSpPr>
            <a:spLocks noGrp="1"/>
          </p:cNvSpPr>
          <p:nvPr>
            <p:ph idx="1"/>
          </p:nvPr>
        </p:nvSpPr>
        <p:spPr>
          <a:xfrm>
            <a:off x="2181248" y="1010654"/>
            <a:ext cx="9157312" cy="385010"/>
          </a:xfrm>
        </p:spPr>
        <p:txBody>
          <a:bodyPr/>
          <a:lstStyle/>
          <a:p>
            <a:r>
              <a:rPr lang="en-US" dirty="0"/>
              <a:t>Example – Chart 1A</a:t>
            </a:r>
          </a:p>
        </p:txBody>
      </p:sp>
      <p:pic>
        <p:nvPicPr>
          <p:cNvPr id="5" name="Picture 4"/>
          <p:cNvPicPr>
            <a:picLocks noChangeAspect="1"/>
          </p:cNvPicPr>
          <p:nvPr/>
        </p:nvPicPr>
        <p:blipFill>
          <a:blip r:embed="rId2"/>
          <a:stretch>
            <a:fillRect/>
          </a:stretch>
        </p:blipFill>
        <p:spPr>
          <a:xfrm>
            <a:off x="2062844" y="1574851"/>
            <a:ext cx="9441769" cy="4922202"/>
          </a:xfrm>
          <a:prstGeom prst="rect">
            <a:avLst/>
          </a:prstGeom>
          <a:ln>
            <a:solidFill>
              <a:schemeClr val="accent1"/>
            </a:solidFill>
          </a:ln>
        </p:spPr>
      </p:pic>
      <p:sp>
        <p:nvSpPr>
          <p:cNvPr id="4" name="Slide Number Placeholder 3"/>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30322810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0"/>
            <a:ext cx="8911687" cy="1074821"/>
          </a:xfrm>
        </p:spPr>
        <p:txBody>
          <a:bodyPr>
            <a:normAutofit fontScale="90000"/>
          </a:bodyPr>
          <a:lstStyle/>
          <a:p>
            <a:r>
              <a:rPr lang="en-US" dirty="0"/>
              <a:t>New GASB Pronouncement (continued)</a:t>
            </a:r>
          </a:p>
        </p:txBody>
      </p:sp>
      <p:sp>
        <p:nvSpPr>
          <p:cNvPr id="3" name="Content Placeholder 2"/>
          <p:cNvSpPr>
            <a:spLocks noGrp="1"/>
          </p:cNvSpPr>
          <p:nvPr>
            <p:ph idx="1"/>
          </p:nvPr>
        </p:nvSpPr>
        <p:spPr>
          <a:xfrm rot="10800000" flipV="1">
            <a:off x="2589212" y="770023"/>
            <a:ext cx="8915400" cy="778039"/>
          </a:xfrm>
        </p:spPr>
        <p:txBody>
          <a:bodyPr>
            <a:normAutofit/>
          </a:bodyPr>
          <a:lstStyle/>
          <a:p>
            <a:r>
              <a:rPr lang="en-US" dirty="0"/>
              <a:t>Example – Chart 1B</a:t>
            </a:r>
          </a:p>
        </p:txBody>
      </p:sp>
      <p:pic>
        <p:nvPicPr>
          <p:cNvPr id="5" name="Picture 4"/>
          <p:cNvPicPr>
            <a:picLocks noChangeAspect="1"/>
          </p:cNvPicPr>
          <p:nvPr/>
        </p:nvPicPr>
        <p:blipFill>
          <a:blip r:embed="rId2"/>
          <a:stretch>
            <a:fillRect/>
          </a:stretch>
        </p:blipFill>
        <p:spPr>
          <a:xfrm>
            <a:off x="1780049" y="1548063"/>
            <a:ext cx="9724563" cy="4884821"/>
          </a:xfrm>
          <a:prstGeom prst="rect">
            <a:avLst/>
          </a:prstGeom>
          <a:ln>
            <a:solidFill>
              <a:schemeClr val="accent1"/>
            </a:solidFill>
          </a:ln>
        </p:spPr>
      </p:pic>
      <p:sp>
        <p:nvSpPr>
          <p:cNvPr id="4" name="Slide Number Placeholder 3"/>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24196691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629" y="624110"/>
            <a:ext cx="9398984" cy="1280890"/>
          </a:xfrm>
        </p:spPr>
        <p:txBody>
          <a:bodyPr/>
          <a:lstStyle/>
          <a:p>
            <a:r>
              <a:rPr lang="en-US" dirty="0"/>
              <a:t>New GASB Pronouncement (continued)</a:t>
            </a:r>
          </a:p>
        </p:txBody>
      </p:sp>
      <p:sp>
        <p:nvSpPr>
          <p:cNvPr id="3" name="Content Placeholder 2"/>
          <p:cNvSpPr>
            <a:spLocks noGrp="1"/>
          </p:cNvSpPr>
          <p:nvPr>
            <p:ph idx="1"/>
          </p:nvPr>
        </p:nvSpPr>
        <p:spPr>
          <a:xfrm>
            <a:off x="2105628" y="1227438"/>
            <a:ext cx="6186616" cy="5494638"/>
          </a:xfrm>
        </p:spPr>
        <p:txBody>
          <a:bodyPr>
            <a:normAutofit lnSpcReduction="10000"/>
          </a:bodyPr>
          <a:lstStyle/>
          <a:p>
            <a:r>
              <a:rPr lang="en-US" dirty="0"/>
              <a:t>GASB Statement No. 87, </a:t>
            </a:r>
            <a:r>
              <a:rPr lang="en-US" i="1" dirty="0"/>
              <a:t>Leases</a:t>
            </a:r>
            <a:endParaRPr lang="en-US" dirty="0"/>
          </a:p>
          <a:p>
            <a:pPr lvl="1"/>
            <a:r>
              <a:rPr lang="en-US" dirty="0"/>
              <a:t>Effective Date: The requirements of this Statement are </a:t>
            </a:r>
            <a:r>
              <a:rPr lang="en-US" u="sng" dirty="0"/>
              <a:t>effective FY 2022</a:t>
            </a:r>
          </a:p>
          <a:p>
            <a:pPr marL="457200" lvl="1" indent="0">
              <a:buNone/>
            </a:pPr>
            <a:endParaRPr lang="en-US" dirty="0"/>
          </a:p>
          <a:p>
            <a:pPr lvl="1"/>
            <a:r>
              <a:rPr lang="en-US" dirty="0"/>
              <a:t>Single model for lease accounting based on the foundational principle that leases are financings of the right to use an underlying asset</a:t>
            </a:r>
          </a:p>
          <a:p>
            <a:pPr lvl="2"/>
            <a:r>
              <a:rPr lang="en-US" dirty="0"/>
              <a:t>No more operating or capital leases</a:t>
            </a:r>
          </a:p>
          <a:p>
            <a:pPr marL="457200" lvl="1" indent="0">
              <a:buNone/>
            </a:pPr>
            <a:endParaRPr lang="en-US" dirty="0"/>
          </a:p>
          <a:p>
            <a:pPr lvl="1"/>
            <a:r>
              <a:rPr lang="en-US" dirty="0"/>
              <a:t>Generally, all leases should be presented on the face of the balance sheet. For example:</a:t>
            </a:r>
          </a:p>
          <a:p>
            <a:pPr marL="914400" lvl="2" indent="0">
              <a:buNone/>
            </a:pPr>
            <a:r>
              <a:rPr lang="en-US" dirty="0"/>
              <a:t>County as a </a:t>
            </a:r>
            <a:r>
              <a:rPr lang="en-US" b="1" u="sng" dirty="0"/>
              <a:t>lessee</a:t>
            </a:r>
            <a:r>
              <a:rPr lang="en-US" dirty="0"/>
              <a:t>:</a:t>
            </a:r>
          </a:p>
          <a:p>
            <a:pPr lvl="2"/>
            <a:r>
              <a:rPr lang="en-US" dirty="0"/>
              <a:t>Dr. Lease Asset</a:t>
            </a:r>
          </a:p>
          <a:p>
            <a:pPr lvl="3"/>
            <a:r>
              <a:rPr lang="en-US" sz="1400" dirty="0"/>
              <a:t>Cr. Lease Liability</a:t>
            </a:r>
          </a:p>
          <a:p>
            <a:pPr marL="914400" lvl="2" indent="0">
              <a:buNone/>
            </a:pPr>
            <a:r>
              <a:rPr lang="en-US" dirty="0"/>
              <a:t>County as a </a:t>
            </a:r>
            <a:r>
              <a:rPr lang="en-US" b="1" u="sng" dirty="0"/>
              <a:t>lessor</a:t>
            </a:r>
            <a:r>
              <a:rPr lang="en-US" dirty="0"/>
              <a:t>:</a:t>
            </a:r>
          </a:p>
          <a:p>
            <a:pPr lvl="2"/>
            <a:r>
              <a:rPr lang="en-US" dirty="0"/>
              <a:t>Dr. Lease Receivable</a:t>
            </a:r>
          </a:p>
          <a:p>
            <a:pPr lvl="3"/>
            <a:r>
              <a:rPr lang="en-US" sz="1400" dirty="0"/>
              <a:t>Cr. Deferred Inflow of Resources</a:t>
            </a:r>
          </a:p>
          <a:p>
            <a:pPr marL="1371600" lvl="3" indent="0">
              <a:buNone/>
            </a:pPr>
            <a:endParaRPr lang="en-US" sz="1400" dirty="0"/>
          </a:p>
        </p:txBody>
      </p:sp>
      <p:pic>
        <p:nvPicPr>
          <p:cNvPr id="4" name="Picture 3"/>
          <p:cNvPicPr>
            <a:picLocks noChangeAspect="1"/>
          </p:cNvPicPr>
          <p:nvPr/>
        </p:nvPicPr>
        <p:blipFill>
          <a:blip r:embed="rId3"/>
          <a:stretch>
            <a:fillRect/>
          </a:stretch>
        </p:blipFill>
        <p:spPr>
          <a:xfrm>
            <a:off x="8394044" y="1307014"/>
            <a:ext cx="3597865" cy="5299732"/>
          </a:xfrm>
          <a:prstGeom prst="rect">
            <a:avLst/>
          </a:prstGeom>
          <a:ln w="3175">
            <a:solidFill>
              <a:schemeClr val="tx1"/>
            </a:solidFill>
          </a:ln>
        </p:spPr>
      </p:pic>
      <p:sp>
        <p:nvSpPr>
          <p:cNvPr id="5" name="Slide Number Placeholder 4"/>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41878970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3643" y="470429"/>
            <a:ext cx="9230969" cy="710420"/>
          </a:xfrm>
        </p:spPr>
        <p:txBody>
          <a:bodyPr/>
          <a:lstStyle/>
          <a:p>
            <a:r>
              <a:rPr lang="en-US" dirty="0"/>
              <a:t>New GASB Pronouncement (continued)</a:t>
            </a:r>
          </a:p>
        </p:txBody>
      </p:sp>
      <p:sp>
        <p:nvSpPr>
          <p:cNvPr id="3" name="Content Placeholder 2"/>
          <p:cNvSpPr>
            <a:spLocks noGrp="1"/>
          </p:cNvSpPr>
          <p:nvPr>
            <p:ph idx="1"/>
          </p:nvPr>
        </p:nvSpPr>
        <p:spPr>
          <a:xfrm>
            <a:off x="2589212" y="1416908"/>
            <a:ext cx="8915400" cy="4494314"/>
          </a:xfrm>
        </p:spPr>
        <p:txBody>
          <a:bodyPr/>
          <a:lstStyle/>
          <a:p>
            <a:r>
              <a:rPr lang="en-US" dirty="0"/>
              <a:t>Both the </a:t>
            </a:r>
            <a:r>
              <a:rPr lang="en-US" b="1" u="sng" dirty="0"/>
              <a:t>lessee</a:t>
            </a:r>
            <a:r>
              <a:rPr lang="en-US" dirty="0"/>
              <a:t> and the </a:t>
            </a:r>
            <a:r>
              <a:rPr lang="en-US" b="1" u="sng" dirty="0"/>
              <a:t>lessor</a:t>
            </a:r>
            <a:r>
              <a:rPr lang="en-US" dirty="0"/>
              <a:t> will be required to </a:t>
            </a:r>
            <a:r>
              <a:rPr lang="en-US" b="1" dirty="0"/>
              <a:t>calculate the present value (PV) of the future lease payments</a:t>
            </a:r>
            <a:r>
              <a:rPr lang="en-US" dirty="0"/>
              <a:t> and must </a:t>
            </a:r>
            <a:r>
              <a:rPr lang="en-US" b="1" dirty="0"/>
              <a:t>maintain an amortization schedule for each of those leases</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r>
              <a:rPr lang="en-US" dirty="0"/>
              <a:t>GASB 87 defines </a:t>
            </a:r>
            <a:r>
              <a:rPr lang="en-US" b="1" dirty="0"/>
              <a:t>lease</a:t>
            </a:r>
            <a:r>
              <a:rPr lang="en-US" dirty="0"/>
              <a:t> as: “A </a:t>
            </a:r>
            <a:r>
              <a:rPr lang="en-US" b="1" u="sng" dirty="0"/>
              <a:t>contract</a:t>
            </a:r>
            <a:r>
              <a:rPr lang="en-US" dirty="0"/>
              <a:t> that conveys control of the </a:t>
            </a:r>
            <a:r>
              <a:rPr lang="en-US" b="1" u="sng" dirty="0"/>
              <a:t>right to use</a:t>
            </a:r>
            <a:r>
              <a:rPr lang="en-US" dirty="0"/>
              <a:t> another entity’s </a:t>
            </a:r>
            <a:r>
              <a:rPr lang="en-US" b="1" u="sng" dirty="0"/>
              <a:t>nonfinancial asset </a:t>
            </a:r>
            <a:r>
              <a:rPr lang="en-US" dirty="0"/>
              <a:t>as specified in the contract for a </a:t>
            </a:r>
            <a:r>
              <a:rPr lang="en-US" b="1" u="sng" dirty="0"/>
              <a:t>period of time </a:t>
            </a:r>
            <a:r>
              <a:rPr lang="en-US" dirty="0"/>
              <a:t>in an </a:t>
            </a:r>
            <a:r>
              <a:rPr lang="en-US" b="1" u="sng" dirty="0"/>
              <a:t>exchange or exchange-like transaction</a:t>
            </a:r>
            <a:r>
              <a:rPr lang="en-US" dirty="0"/>
              <a:t>.”</a:t>
            </a:r>
          </a:p>
        </p:txBody>
      </p:sp>
      <p:sp>
        <p:nvSpPr>
          <p:cNvPr id="5" name="Line Callout 2 4"/>
          <p:cNvSpPr/>
          <p:nvPr/>
        </p:nvSpPr>
        <p:spPr>
          <a:xfrm>
            <a:off x="6219570" y="5652306"/>
            <a:ext cx="2306594" cy="901470"/>
          </a:xfrm>
          <a:prstGeom prst="borderCallout2">
            <a:avLst>
              <a:gd name="adj1" fmla="val 18750"/>
              <a:gd name="adj2" fmla="val -119"/>
              <a:gd name="adj3" fmla="val 18750"/>
              <a:gd name="adj4" fmla="val -16667"/>
              <a:gd name="adj5" fmla="val -93598"/>
              <a:gd name="adj6" fmla="val -878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3">
                    <a:lumMod val="75000"/>
                  </a:schemeClr>
                </a:solidFill>
              </a:rPr>
              <a:t>Both parties must exchange something of equal value</a:t>
            </a:r>
          </a:p>
        </p:txBody>
      </p:sp>
      <p:sp>
        <p:nvSpPr>
          <p:cNvPr id="6" name="Line Callout 2 5"/>
          <p:cNvSpPr/>
          <p:nvPr/>
        </p:nvSpPr>
        <p:spPr>
          <a:xfrm>
            <a:off x="8042426" y="3337475"/>
            <a:ext cx="2007737" cy="734363"/>
          </a:xfrm>
          <a:prstGeom prst="borderCallout2">
            <a:avLst>
              <a:gd name="adj1" fmla="val 18750"/>
              <a:gd name="adj2" fmla="val -537"/>
              <a:gd name="adj3" fmla="val 18750"/>
              <a:gd name="adj4" fmla="val -16667"/>
              <a:gd name="adj5" fmla="val 133712"/>
              <a:gd name="adj6" fmla="val -4789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3">
                    <a:lumMod val="75000"/>
                  </a:schemeClr>
                </a:solidFill>
              </a:rPr>
              <a:t>Investments reported at fair value are excluded</a:t>
            </a:r>
          </a:p>
        </p:txBody>
      </p:sp>
      <p:sp>
        <p:nvSpPr>
          <p:cNvPr id="7" name="Line Callout 2 6"/>
          <p:cNvSpPr/>
          <p:nvPr/>
        </p:nvSpPr>
        <p:spPr>
          <a:xfrm>
            <a:off x="3089190" y="4945050"/>
            <a:ext cx="1696994" cy="675503"/>
          </a:xfrm>
          <a:prstGeom prst="borderCallout2">
            <a:avLst>
              <a:gd name="adj1" fmla="val 18750"/>
              <a:gd name="adj2" fmla="val -1537"/>
              <a:gd name="adj3" fmla="val 18750"/>
              <a:gd name="adj4" fmla="val -16667"/>
              <a:gd name="adj5" fmla="val -25305"/>
              <a:gd name="adj6" fmla="val -443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3">
                    <a:lumMod val="75000"/>
                  </a:schemeClr>
                </a:solidFill>
              </a:rPr>
              <a:t>A lease term must have an end date</a:t>
            </a:r>
          </a:p>
        </p:txBody>
      </p:sp>
      <p:sp>
        <p:nvSpPr>
          <p:cNvPr id="8" name="Line Callout 2 7"/>
          <p:cNvSpPr/>
          <p:nvPr/>
        </p:nvSpPr>
        <p:spPr>
          <a:xfrm>
            <a:off x="10585623" y="2100650"/>
            <a:ext cx="1499286" cy="1971188"/>
          </a:xfrm>
          <a:prstGeom prst="borderCallout2">
            <a:avLst>
              <a:gd name="adj1" fmla="val 19760"/>
              <a:gd name="adj2" fmla="val -641"/>
              <a:gd name="adj3" fmla="val 48043"/>
              <a:gd name="adj4" fmla="val -7876"/>
              <a:gd name="adj5" fmla="val 101389"/>
              <a:gd name="adj6" fmla="val -1436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3">
                    <a:lumMod val="75000"/>
                  </a:schemeClr>
                </a:solidFill>
              </a:rPr>
              <a:t>Lessee has the right to determine the asset’s nature and manner of use while obtaining the asset’s present service capacity</a:t>
            </a:r>
          </a:p>
        </p:txBody>
      </p:sp>
      <p:sp>
        <p:nvSpPr>
          <p:cNvPr id="10" name="Line Callout 1 9"/>
          <p:cNvSpPr/>
          <p:nvPr/>
        </p:nvSpPr>
        <p:spPr>
          <a:xfrm>
            <a:off x="6889127" y="2100649"/>
            <a:ext cx="1875932" cy="1062681"/>
          </a:xfrm>
          <a:prstGeom prst="borderCallout1">
            <a:avLst>
              <a:gd name="adj1" fmla="val 98626"/>
              <a:gd name="adj2" fmla="val 88"/>
              <a:gd name="adj3" fmla="val 186123"/>
              <a:gd name="adj4" fmla="val -2627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3">
                    <a:lumMod val="75000"/>
                  </a:schemeClr>
                </a:solidFill>
              </a:rPr>
              <a:t>“Contract” replaces “agreement” to require that a lease – whether written or verbal – be </a:t>
            </a:r>
            <a:r>
              <a:rPr lang="en-US" sz="1100" b="1" u="sng" dirty="0">
                <a:solidFill>
                  <a:schemeClr val="accent3">
                    <a:lumMod val="75000"/>
                  </a:schemeClr>
                </a:solidFill>
              </a:rPr>
              <a:t>legally</a:t>
            </a:r>
            <a:r>
              <a:rPr lang="en-US" sz="1100" dirty="0">
                <a:solidFill>
                  <a:schemeClr val="accent3">
                    <a:lumMod val="75000"/>
                  </a:schemeClr>
                </a:solidFill>
              </a:rPr>
              <a:t> enforceable</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12" name="Picture 11"/>
          <p:cNvPicPr>
            <a:picLocks noChangeAspect="1"/>
          </p:cNvPicPr>
          <p:nvPr/>
        </p:nvPicPr>
        <p:blipFill>
          <a:blip r:embed="rId2"/>
          <a:stretch>
            <a:fillRect/>
          </a:stretch>
        </p:blipFill>
        <p:spPr>
          <a:xfrm>
            <a:off x="9437474" y="4991639"/>
            <a:ext cx="2370908" cy="14406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781592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722" y="202080"/>
            <a:ext cx="9082688" cy="768085"/>
          </a:xfrm>
        </p:spPr>
        <p:txBody>
          <a:bodyPr>
            <a:normAutofit/>
          </a:bodyPr>
          <a:lstStyle/>
          <a:p>
            <a:r>
              <a:rPr lang="en-US" dirty="0"/>
              <a:t>New GASB Pronouncement (continued)</a:t>
            </a:r>
          </a:p>
        </p:txBody>
      </p:sp>
      <p:sp>
        <p:nvSpPr>
          <p:cNvPr id="3" name="Content Placeholder 2"/>
          <p:cNvSpPr>
            <a:spLocks noGrp="1"/>
          </p:cNvSpPr>
          <p:nvPr>
            <p:ph idx="1"/>
          </p:nvPr>
        </p:nvSpPr>
        <p:spPr>
          <a:xfrm>
            <a:off x="1547447" y="970165"/>
            <a:ext cx="8750103" cy="5529109"/>
          </a:xfrm>
        </p:spPr>
        <p:txBody>
          <a:bodyPr>
            <a:normAutofit/>
          </a:bodyPr>
          <a:lstStyle/>
          <a:p>
            <a:r>
              <a:rPr lang="en-US" sz="2000" dirty="0"/>
              <a:t>Steps for implementation of GASB 87, </a:t>
            </a:r>
            <a:r>
              <a:rPr lang="en-US" sz="2000" i="1" dirty="0"/>
              <a:t>Leases</a:t>
            </a:r>
            <a:r>
              <a:rPr lang="en-US" sz="2000" dirty="0"/>
              <a:t>:</a:t>
            </a:r>
          </a:p>
          <a:p>
            <a:pPr lvl="1"/>
            <a:r>
              <a:rPr lang="en-US" sz="1800" dirty="0"/>
              <a:t>Create </a:t>
            </a:r>
            <a:r>
              <a:rPr lang="en-US" sz="1800" b="1" dirty="0"/>
              <a:t>3 distinct planning phases </a:t>
            </a:r>
            <a:r>
              <a:rPr lang="en-US" sz="1800" dirty="0"/>
              <a:t>to help departments navigate how to best provide the correct data for implementation:</a:t>
            </a:r>
          </a:p>
          <a:p>
            <a:pPr lvl="2"/>
            <a:r>
              <a:rPr lang="en-US" sz="1600" b="1" dirty="0"/>
              <a:t>Phase 1 = Identify</a:t>
            </a:r>
          </a:p>
          <a:p>
            <a:pPr lvl="2"/>
            <a:r>
              <a:rPr lang="en-US" sz="1600" b="1" dirty="0"/>
              <a:t>Phase 2 = Data Collection</a:t>
            </a:r>
          </a:p>
          <a:p>
            <a:pPr lvl="2"/>
            <a:r>
              <a:rPr lang="en-US" sz="1600" b="1" dirty="0"/>
              <a:t>Phase 3 = Evaluation</a:t>
            </a:r>
          </a:p>
          <a:p>
            <a:pPr marL="914400" lvl="2" indent="0">
              <a:buNone/>
            </a:pPr>
            <a:endParaRPr lang="en-US" sz="1600" b="1" dirty="0"/>
          </a:p>
          <a:p>
            <a:pPr lvl="1"/>
            <a:r>
              <a:rPr lang="en-US" sz="1800" b="1" dirty="0"/>
              <a:t>PHASE 1 – IDENTIFY</a:t>
            </a:r>
          </a:p>
          <a:p>
            <a:pPr lvl="2"/>
            <a:r>
              <a:rPr lang="en-US" sz="1600" dirty="0"/>
              <a:t>Departments must assign designated personnel who will ultimately be the point of contact and responsible for gathering all lease contracts executed by their respective departments </a:t>
            </a:r>
          </a:p>
          <a:p>
            <a:pPr lvl="2"/>
            <a:r>
              <a:rPr lang="en-US" sz="1600" dirty="0"/>
              <a:t>Name(s) and contact information of individual(s) must be submitted to Gabriel Pena </a:t>
            </a:r>
            <a:r>
              <a:rPr lang="en-US" sz="1600" dirty="0">
                <a:hlinkClick r:id="rId2"/>
              </a:rPr>
              <a:t>Gabriel.Pena@miamidade.gov</a:t>
            </a:r>
            <a:r>
              <a:rPr lang="en-US" sz="1600" dirty="0"/>
              <a:t> by 9/30/2021</a:t>
            </a:r>
          </a:p>
        </p:txBody>
      </p:sp>
      <p:pic>
        <p:nvPicPr>
          <p:cNvPr id="4" name="Picture 3"/>
          <p:cNvPicPr>
            <a:picLocks noChangeAspect="1"/>
          </p:cNvPicPr>
          <p:nvPr/>
        </p:nvPicPr>
        <p:blipFill>
          <a:blip r:embed="rId3"/>
          <a:stretch>
            <a:fillRect/>
          </a:stretch>
        </p:blipFill>
        <p:spPr>
          <a:xfrm>
            <a:off x="9939938" y="4945792"/>
            <a:ext cx="2009864" cy="1768873"/>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8159153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154746"/>
            <a:ext cx="8915399" cy="815925"/>
          </a:xfrm>
        </p:spPr>
        <p:txBody>
          <a:bodyPr>
            <a:normAutofit fontScale="90000"/>
          </a:bodyPr>
          <a:lstStyle/>
          <a:p>
            <a:r>
              <a:rPr lang="en-US" dirty="0" smtClean="0"/>
              <a:t>AGENDA</a:t>
            </a:r>
            <a:endParaRPr lang="en-US" dirty="0"/>
          </a:p>
        </p:txBody>
      </p:sp>
      <p:sp>
        <p:nvSpPr>
          <p:cNvPr id="3" name="Subtitle 2"/>
          <p:cNvSpPr>
            <a:spLocks noGrp="1"/>
          </p:cNvSpPr>
          <p:nvPr>
            <p:ph type="subTitle" idx="1"/>
          </p:nvPr>
        </p:nvSpPr>
        <p:spPr>
          <a:xfrm>
            <a:off x="1311579" y="1147914"/>
            <a:ext cx="9141239" cy="5182547"/>
          </a:xfrm>
        </p:spPr>
        <p:txBody>
          <a:bodyPr>
            <a:normAutofit/>
          </a:bodyPr>
          <a:lstStyle/>
          <a:p>
            <a:pPr marL="285750" indent="-285750">
              <a:buFont typeface="Arial" panose="020B0604020202020204" pitchFamily="34" charset="0"/>
              <a:buChar char="•"/>
            </a:pPr>
            <a:r>
              <a:rPr lang="en-US" b="1" dirty="0" smtClean="0"/>
              <a:t>Financial Reporting</a:t>
            </a:r>
          </a:p>
          <a:p>
            <a:r>
              <a:rPr lang="en-US" dirty="0" smtClean="0"/>
              <a:t>	Speakers: Leany Perez, Eric Herrera and Gabriel Ruffino</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smtClean="0"/>
              <a:t>General Accounting</a:t>
            </a:r>
          </a:p>
          <a:p>
            <a:r>
              <a:rPr lang="en-US" dirty="0" smtClean="0"/>
              <a:t>	Speakers</a:t>
            </a:r>
            <a:r>
              <a:rPr lang="en-US" dirty="0"/>
              <a:t>: Melvin Cartagena and Erica </a:t>
            </a:r>
            <a:r>
              <a:rPr lang="en-US" dirty="0" smtClean="0"/>
              <a:t>Olson</a:t>
            </a:r>
          </a:p>
          <a:p>
            <a:endParaRPr lang="en-US" dirty="0"/>
          </a:p>
          <a:p>
            <a:pPr marL="285750" indent="-285750">
              <a:buFont typeface="Arial" panose="020B0604020202020204" pitchFamily="34" charset="0"/>
              <a:buChar char="•"/>
            </a:pPr>
            <a:r>
              <a:rPr lang="en-US" b="1" dirty="0" smtClean="0"/>
              <a:t>Single Audit and FEMA</a:t>
            </a:r>
          </a:p>
          <a:p>
            <a:r>
              <a:rPr lang="en-US" dirty="0"/>
              <a:t>	</a:t>
            </a:r>
            <a:r>
              <a:rPr lang="en-US" dirty="0" smtClean="0"/>
              <a:t>Speakers: Maria Hernandez</a:t>
            </a:r>
          </a:p>
          <a:p>
            <a:endParaRPr lang="en-US" dirty="0"/>
          </a:p>
          <a:p>
            <a:pPr marL="285750" indent="-285750">
              <a:buFont typeface="Arial" panose="020B0604020202020204" pitchFamily="34" charset="0"/>
              <a:buChar char="•"/>
            </a:pPr>
            <a:r>
              <a:rPr lang="en-US" b="1" dirty="0" smtClean="0"/>
              <a:t>Questions</a:t>
            </a:r>
            <a:endParaRPr lang="en-US" b="1" dirty="0" smtClean="0"/>
          </a:p>
          <a:p>
            <a:r>
              <a:rPr lang="en-US" b="1" dirty="0"/>
              <a:t>	</a:t>
            </a:r>
            <a:r>
              <a:rPr lang="en-US" dirty="0" smtClean="0"/>
              <a:t>Enter questions in </a:t>
            </a:r>
            <a:r>
              <a:rPr lang="en-US" dirty="0" err="1" smtClean="0"/>
              <a:t>chatbox</a:t>
            </a:r>
            <a:endParaRPr lang="en-US" dirty="0" smtClean="0"/>
          </a:p>
          <a:p>
            <a:r>
              <a:rPr lang="en-US" dirty="0"/>
              <a:t>	</a:t>
            </a:r>
            <a:r>
              <a:rPr lang="en-US" dirty="0" smtClean="0"/>
              <a:t>FAQ document to be distributed</a:t>
            </a:r>
          </a:p>
        </p:txBody>
      </p:sp>
      <p:sp>
        <p:nvSpPr>
          <p:cNvPr id="4" name="Slide Number Placeholder 3"/>
          <p:cNvSpPr>
            <a:spLocks noGrp="1"/>
          </p:cNvSpPr>
          <p:nvPr>
            <p:ph type="sldNum" sz="quarter" idx="12"/>
          </p:nvPr>
        </p:nvSpPr>
        <p:spPr/>
        <p:txBody>
          <a:bodyPr/>
          <a:lstStyle/>
          <a:p>
            <a:fld id="{D57F1E4F-1CFF-5643-939E-217C01CDF565}" type="slidenum">
              <a:rPr lang="en-US" smtClean="0"/>
              <a:pPr/>
              <a:t>2</a:t>
            </a:fld>
            <a:endParaRPr lang="en-US" dirty="0"/>
          </a:p>
        </p:txBody>
      </p:sp>
      <p:pic>
        <p:nvPicPr>
          <p:cNvPr id="5" name="Picture 4"/>
          <p:cNvPicPr>
            <a:picLocks noChangeAspect="1"/>
          </p:cNvPicPr>
          <p:nvPr/>
        </p:nvPicPr>
        <p:blipFill>
          <a:blip r:embed="rId2"/>
          <a:stretch>
            <a:fillRect/>
          </a:stretch>
        </p:blipFill>
        <p:spPr>
          <a:xfrm>
            <a:off x="8223110" y="443394"/>
            <a:ext cx="3651821" cy="4761389"/>
          </a:xfrm>
          <a:prstGeom prst="rect">
            <a:avLst/>
          </a:prstGeom>
        </p:spPr>
      </p:pic>
      <p:pic>
        <p:nvPicPr>
          <p:cNvPr id="6" name="Picture 5"/>
          <p:cNvPicPr>
            <a:picLocks noChangeAspect="1"/>
          </p:cNvPicPr>
          <p:nvPr/>
        </p:nvPicPr>
        <p:blipFill>
          <a:blip r:embed="rId3"/>
          <a:stretch>
            <a:fillRect/>
          </a:stretch>
        </p:blipFill>
        <p:spPr>
          <a:xfrm>
            <a:off x="7262058" y="3246708"/>
            <a:ext cx="3548180" cy="5041829"/>
          </a:xfrm>
          <a:prstGeom prst="rect">
            <a:avLst/>
          </a:prstGeom>
        </p:spPr>
      </p:pic>
    </p:spTree>
    <p:extLst>
      <p:ext uri="{BB962C8B-B14F-4D97-AF65-F5344CB8AC3E}">
        <p14:creationId xmlns:p14="http://schemas.microsoft.com/office/powerpoint/2010/main" val="42193765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741" y="244282"/>
            <a:ext cx="9296871" cy="529441"/>
          </a:xfrm>
        </p:spPr>
        <p:txBody>
          <a:bodyPr>
            <a:normAutofit fontScale="90000"/>
          </a:bodyPr>
          <a:lstStyle/>
          <a:p>
            <a:r>
              <a:rPr lang="en-US" dirty="0"/>
              <a:t>New GASB Pronouncement (continued)</a:t>
            </a:r>
          </a:p>
        </p:txBody>
      </p:sp>
      <p:sp>
        <p:nvSpPr>
          <p:cNvPr id="3" name="Content Placeholder 2"/>
          <p:cNvSpPr>
            <a:spLocks noGrp="1"/>
          </p:cNvSpPr>
          <p:nvPr>
            <p:ph idx="1"/>
          </p:nvPr>
        </p:nvSpPr>
        <p:spPr>
          <a:xfrm>
            <a:off x="1406769" y="932147"/>
            <a:ext cx="10097843" cy="4180005"/>
          </a:xfrm>
        </p:spPr>
        <p:txBody>
          <a:bodyPr>
            <a:normAutofit/>
          </a:bodyPr>
          <a:lstStyle/>
          <a:p>
            <a:r>
              <a:rPr lang="en-US" b="1" dirty="0"/>
              <a:t>PHASE 2 – DATA COLLECTION </a:t>
            </a:r>
          </a:p>
          <a:p>
            <a:pPr lvl="1"/>
            <a:r>
              <a:rPr lang="en-US" dirty="0"/>
              <a:t>Finance will request departments to provide updated lease data for FY 2021</a:t>
            </a:r>
          </a:p>
          <a:p>
            <a:pPr lvl="1"/>
            <a:r>
              <a:rPr lang="en-US" dirty="0"/>
              <a:t>Lease data worksheet/questionnaire will be provided to departments in October 2021</a:t>
            </a:r>
          </a:p>
          <a:p>
            <a:pPr lvl="1"/>
            <a:r>
              <a:rPr lang="en-US" dirty="0"/>
              <a:t>Finance will create a </a:t>
            </a:r>
            <a:r>
              <a:rPr lang="en-US" b="1" dirty="0"/>
              <a:t>central data depository </a:t>
            </a:r>
            <a:r>
              <a:rPr lang="en-US" dirty="0"/>
              <a:t>in Microsoft SharePoint where each department personnel will be able to upload their respective department’s lease contracts and relevant information </a:t>
            </a:r>
          </a:p>
          <a:p>
            <a:pPr marL="0" indent="0">
              <a:buNone/>
            </a:pPr>
            <a:endParaRPr lang="en-US" b="1" dirty="0"/>
          </a:p>
          <a:p>
            <a:r>
              <a:rPr lang="en-US" b="1" dirty="0"/>
              <a:t>PHASE 3 – EVALUATION</a:t>
            </a:r>
          </a:p>
          <a:p>
            <a:pPr lvl="1"/>
            <a:r>
              <a:rPr lang="en-US" dirty="0"/>
              <a:t>Evaluate and identify leases based on GASB 87 criteria</a:t>
            </a:r>
          </a:p>
          <a:p>
            <a:pPr lvl="1"/>
            <a:r>
              <a:rPr lang="en-US" dirty="0"/>
              <a:t>Extract key criteria from submitted contracts for proper financial statement presentation. More information will be provided when available</a:t>
            </a:r>
          </a:p>
          <a:p>
            <a:pPr lvl="1"/>
            <a:r>
              <a:rPr lang="en-US" dirty="0"/>
              <a:t>*Tentative* - Finance is seeking consultant services to assist with implementation</a:t>
            </a:r>
          </a:p>
          <a:p>
            <a:pPr lvl="1"/>
            <a:endParaRPr lang="en-US" dirty="0"/>
          </a:p>
          <a:p>
            <a:pPr marL="457200" lvl="1" indent="0">
              <a:buNone/>
            </a:pPr>
            <a:endParaRPr lang="en-US" dirty="0"/>
          </a:p>
        </p:txBody>
      </p:sp>
      <p:pic>
        <p:nvPicPr>
          <p:cNvPr id="5" name="Picture 4"/>
          <p:cNvPicPr>
            <a:picLocks noChangeAspect="1"/>
          </p:cNvPicPr>
          <p:nvPr/>
        </p:nvPicPr>
        <p:blipFill>
          <a:blip r:embed="rId2"/>
          <a:stretch>
            <a:fillRect/>
          </a:stretch>
        </p:blipFill>
        <p:spPr>
          <a:xfrm>
            <a:off x="10077386" y="5112152"/>
            <a:ext cx="2011854" cy="1598054"/>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33029980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1925" y="624110"/>
            <a:ext cx="9082688" cy="768085"/>
          </a:xfrm>
        </p:spPr>
        <p:txBody>
          <a:bodyPr>
            <a:normAutofit/>
          </a:bodyPr>
          <a:lstStyle/>
          <a:p>
            <a:r>
              <a:rPr lang="en-US" dirty="0"/>
              <a:t>New GASB Pronouncement (continued)</a:t>
            </a:r>
          </a:p>
        </p:txBody>
      </p:sp>
      <p:sp>
        <p:nvSpPr>
          <p:cNvPr id="4" name="Content Placeholder 3">
            <a:extLst>
              <a:ext uri="{FF2B5EF4-FFF2-40B4-BE49-F238E27FC236}">
                <a16:creationId xmlns:a16="http://schemas.microsoft.com/office/drawing/2014/main" xmlns="" id="{ED39259D-5AB5-4FB1-AE8B-FA7EDFB58F63}"/>
              </a:ext>
            </a:extLst>
          </p:cNvPr>
          <p:cNvSpPr>
            <a:spLocks noGrp="1"/>
          </p:cNvSpPr>
          <p:nvPr>
            <p:ph idx="1"/>
          </p:nvPr>
        </p:nvSpPr>
        <p:spPr>
          <a:xfrm>
            <a:off x="1579625" y="1237957"/>
            <a:ext cx="8915400" cy="5317782"/>
          </a:xfrm>
        </p:spPr>
        <p:txBody>
          <a:bodyPr>
            <a:normAutofit lnSpcReduction="10000"/>
          </a:bodyPr>
          <a:lstStyle/>
          <a:p>
            <a:pPr marL="0" indent="0">
              <a:buNone/>
            </a:pPr>
            <a:r>
              <a:rPr lang="en-US" dirty="0"/>
              <a:t>	</a:t>
            </a:r>
            <a:r>
              <a:rPr lang="en-US" b="1" dirty="0"/>
              <a:t>**EXAMPLE**</a:t>
            </a:r>
          </a:p>
          <a:p>
            <a:r>
              <a:rPr lang="en-US" dirty="0"/>
              <a:t>Lease contract questionnaire for Department's Directors – </a:t>
            </a:r>
            <a:r>
              <a:rPr lang="en-US" b="1" dirty="0"/>
              <a:t>Please respond “Yes” or “No”</a:t>
            </a:r>
          </a:p>
          <a:p>
            <a:pPr lvl="1"/>
            <a:r>
              <a:rPr lang="en-US" dirty="0"/>
              <a:t>Section 1:</a:t>
            </a:r>
          </a:p>
          <a:p>
            <a:pPr lvl="2"/>
            <a:r>
              <a:rPr lang="en-US" dirty="0"/>
              <a:t>Is the requisition for the lease of equipment or property?</a:t>
            </a:r>
          </a:p>
          <a:p>
            <a:pPr lvl="1"/>
            <a:r>
              <a:rPr lang="en-US" dirty="0"/>
              <a:t>Section 2:</a:t>
            </a:r>
          </a:p>
          <a:p>
            <a:pPr lvl="2"/>
            <a:r>
              <a:rPr lang="en-US" dirty="0"/>
              <a:t>Is the requisition for any of the following criteria(s):</a:t>
            </a:r>
          </a:p>
          <a:p>
            <a:pPr lvl="3"/>
            <a:r>
              <a:rPr lang="en-US" dirty="0"/>
              <a:t>Intangible assets (i.e.: software)</a:t>
            </a:r>
          </a:p>
          <a:p>
            <a:pPr lvl="3"/>
            <a:r>
              <a:rPr lang="en-US" dirty="0"/>
              <a:t>Biological assets</a:t>
            </a:r>
          </a:p>
          <a:p>
            <a:pPr lvl="3"/>
            <a:r>
              <a:rPr lang="en-US" dirty="0"/>
              <a:t>Inventory</a:t>
            </a:r>
          </a:p>
          <a:p>
            <a:pPr lvl="3"/>
            <a:r>
              <a:rPr lang="en-US" dirty="0"/>
              <a:t>Repairs</a:t>
            </a:r>
          </a:p>
          <a:p>
            <a:pPr lvl="3"/>
            <a:r>
              <a:rPr lang="en-US" dirty="0"/>
              <a:t>Janitorial services</a:t>
            </a:r>
          </a:p>
          <a:p>
            <a:pPr lvl="3"/>
            <a:r>
              <a:rPr lang="en-US" dirty="0"/>
              <a:t>Professional and consulting services (no equipment provided for free)</a:t>
            </a:r>
          </a:p>
          <a:p>
            <a:pPr lvl="3"/>
            <a:r>
              <a:rPr lang="en-US" dirty="0"/>
              <a:t>Memberships</a:t>
            </a:r>
          </a:p>
          <a:p>
            <a:pPr lvl="3"/>
            <a:r>
              <a:rPr lang="en-US" dirty="0"/>
              <a:t>Supplies where equipment is not provided for free</a:t>
            </a:r>
          </a:p>
          <a:p>
            <a:pPr lvl="3"/>
            <a:r>
              <a:rPr lang="en-US" dirty="0"/>
              <a:t>Employees rewards and recognition</a:t>
            </a:r>
          </a:p>
          <a:p>
            <a:pPr lvl="3"/>
            <a:r>
              <a:rPr lang="en-US" dirty="0"/>
              <a:t>Is the requisition for an agreement that is less than 12 months, including renewal options?</a:t>
            </a:r>
          </a:p>
          <a:p>
            <a:pPr lvl="3"/>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21</a:t>
            </a:fld>
            <a:endParaRPr lang="en-US" dirty="0"/>
          </a:p>
        </p:txBody>
      </p:sp>
      <p:pic>
        <p:nvPicPr>
          <p:cNvPr id="6" name="Picture 5"/>
          <p:cNvPicPr>
            <a:picLocks noChangeAspect="1"/>
          </p:cNvPicPr>
          <p:nvPr/>
        </p:nvPicPr>
        <p:blipFill>
          <a:blip r:embed="rId2"/>
          <a:stretch>
            <a:fillRect/>
          </a:stretch>
        </p:blipFill>
        <p:spPr>
          <a:xfrm>
            <a:off x="9332730" y="2006042"/>
            <a:ext cx="2324589" cy="4573670"/>
          </a:xfrm>
          <a:prstGeom prst="rect">
            <a:avLst/>
          </a:prstGeom>
        </p:spPr>
      </p:pic>
      <p:cxnSp>
        <p:nvCxnSpPr>
          <p:cNvPr id="8" name="Straight Arrow Connector 7"/>
          <p:cNvCxnSpPr/>
          <p:nvPr/>
        </p:nvCxnSpPr>
        <p:spPr>
          <a:xfrm flipV="1">
            <a:off x="4515729" y="3488788"/>
            <a:ext cx="4817001" cy="52050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2533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1925" y="624110"/>
            <a:ext cx="9082688" cy="768085"/>
          </a:xfrm>
        </p:spPr>
        <p:txBody>
          <a:bodyPr>
            <a:normAutofit/>
          </a:bodyPr>
          <a:lstStyle/>
          <a:p>
            <a:r>
              <a:rPr lang="en-US" dirty="0"/>
              <a:t>New GASB Pronouncement (continued)</a:t>
            </a:r>
          </a:p>
        </p:txBody>
      </p:sp>
      <p:pic>
        <p:nvPicPr>
          <p:cNvPr id="5" name="Picture 4"/>
          <p:cNvPicPr>
            <a:picLocks noChangeAspect="1"/>
          </p:cNvPicPr>
          <p:nvPr/>
        </p:nvPicPr>
        <p:blipFill>
          <a:blip r:embed="rId2"/>
          <a:stretch>
            <a:fillRect/>
          </a:stretch>
        </p:blipFill>
        <p:spPr>
          <a:xfrm>
            <a:off x="9321553" y="4316627"/>
            <a:ext cx="2808148" cy="2239112"/>
          </a:xfrm>
          <a:prstGeom prst="rect">
            <a:avLst/>
          </a:prstGeom>
        </p:spPr>
      </p:pic>
      <p:sp>
        <p:nvSpPr>
          <p:cNvPr id="4" name="Content Placeholder 3">
            <a:extLst>
              <a:ext uri="{FF2B5EF4-FFF2-40B4-BE49-F238E27FC236}">
                <a16:creationId xmlns:a16="http://schemas.microsoft.com/office/drawing/2014/main" xmlns="" id="{ED39259D-5AB5-4FB1-AE8B-FA7EDFB58F63}"/>
              </a:ext>
            </a:extLst>
          </p:cNvPr>
          <p:cNvSpPr>
            <a:spLocks noGrp="1"/>
          </p:cNvSpPr>
          <p:nvPr>
            <p:ph idx="1"/>
          </p:nvPr>
        </p:nvSpPr>
        <p:spPr>
          <a:xfrm>
            <a:off x="2505569" y="1392195"/>
            <a:ext cx="8915400" cy="3777622"/>
          </a:xfrm>
        </p:spPr>
        <p:txBody>
          <a:bodyPr>
            <a:normAutofit/>
          </a:bodyPr>
          <a:lstStyle/>
          <a:p>
            <a:r>
              <a:rPr lang="en-US" dirty="0"/>
              <a:t>Lease contract questionnaire for Department's Directors – </a:t>
            </a:r>
            <a:r>
              <a:rPr lang="en-US" b="1" dirty="0"/>
              <a:t>Please respond “Yes” or “No” (Continued)</a:t>
            </a:r>
          </a:p>
          <a:p>
            <a:pPr lvl="1"/>
            <a:r>
              <a:rPr lang="en-US" dirty="0"/>
              <a:t>Section 3:</a:t>
            </a:r>
          </a:p>
          <a:p>
            <a:pPr lvl="2"/>
            <a:r>
              <a:rPr lang="en-US" dirty="0"/>
              <a:t>Is the requisition for an agreement that provides equipment for free to be used by the department or the County?</a:t>
            </a:r>
          </a:p>
          <a:p>
            <a:pPr lvl="2"/>
            <a:r>
              <a:rPr lang="en-US" dirty="0"/>
              <a:t>Does the department plan on exercising the renewal option?</a:t>
            </a:r>
          </a:p>
          <a:p>
            <a:pPr lvl="2"/>
            <a:r>
              <a:rPr lang="en-US" dirty="0"/>
              <a:t>Does the agreement include an option to purchase the physical assets (equipment)?</a:t>
            </a:r>
          </a:p>
          <a:p>
            <a:pPr lvl="2"/>
            <a:r>
              <a:rPr lang="en-US" dirty="0"/>
              <a:t>Does the department plan to purchase the physical asset (equipment)?                                                            </a:t>
            </a:r>
          </a:p>
          <a:p>
            <a:pPr marL="1371600" lvl="3" indent="0">
              <a:buNone/>
            </a:pPr>
            <a:endParaRPr lang="en-US" i="1"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21237620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640" y="624110"/>
            <a:ext cx="8911687" cy="810795"/>
          </a:xfrm>
        </p:spPr>
        <p:txBody>
          <a:bodyPr/>
          <a:lstStyle/>
          <a:p>
            <a:r>
              <a:rPr lang="en-US" dirty="0"/>
              <a:t>Internal Control Review Project</a:t>
            </a:r>
          </a:p>
        </p:txBody>
      </p:sp>
      <p:sp>
        <p:nvSpPr>
          <p:cNvPr id="3" name="Content Placeholder 2"/>
          <p:cNvSpPr>
            <a:spLocks noGrp="1"/>
          </p:cNvSpPr>
          <p:nvPr>
            <p:ph idx="1"/>
          </p:nvPr>
        </p:nvSpPr>
        <p:spPr>
          <a:xfrm>
            <a:off x="1688123" y="1575581"/>
            <a:ext cx="5982191" cy="4881489"/>
          </a:xfrm>
        </p:spPr>
        <p:txBody>
          <a:bodyPr/>
          <a:lstStyle/>
          <a:p>
            <a:r>
              <a:rPr lang="en-US" dirty="0" smtClean="0"/>
              <a:t>Phase 1 - Documentation </a:t>
            </a:r>
            <a:r>
              <a:rPr lang="en-US" dirty="0"/>
              <a:t>and process flows are complete for INFORMS implementation phase 1</a:t>
            </a:r>
          </a:p>
          <a:p>
            <a:pPr marL="0" indent="0">
              <a:buNone/>
            </a:pPr>
            <a:endParaRPr lang="en-US" dirty="0"/>
          </a:p>
          <a:p>
            <a:r>
              <a:rPr lang="en-US" dirty="0" smtClean="0"/>
              <a:t>Phase 2 - Plante </a:t>
            </a:r>
            <a:r>
              <a:rPr lang="en-US" dirty="0"/>
              <a:t>Moran consultants will be performing post-implementation review beginning November 2021</a:t>
            </a:r>
          </a:p>
          <a:p>
            <a:endParaRPr lang="en-US" dirty="0"/>
          </a:p>
          <a:p>
            <a:r>
              <a:rPr lang="en-US" dirty="0" smtClean="0"/>
              <a:t>Phase 3 - Segregation </a:t>
            </a:r>
            <a:r>
              <a:rPr lang="en-US" dirty="0"/>
              <a:t>of duties review is in process. Currently INFORMS roles are being reviewed for potential issues or concerns. </a:t>
            </a:r>
          </a:p>
          <a:p>
            <a:pPr lvl="1"/>
            <a:r>
              <a:rPr lang="en-US" dirty="0"/>
              <a:t>Possible changes to role assignments within Departments and/or documentation regarding justifications may be forthcoming</a:t>
            </a:r>
            <a:r>
              <a:rPr lang="en-US" dirty="0">
                <a:solidFill>
                  <a:schemeClr val="tx1"/>
                </a:solidFill>
              </a:rPr>
              <a:t>. </a:t>
            </a:r>
          </a:p>
        </p:txBody>
      </p:sp>
      <p:pic>
        <p:nvPicPr>
          <p:cNvPr id="6" name="Picture 5"/>
          <p:cNvPicPr>
            <a:picLocks noChangeAspect="1"/>
          </p:cNvPicPr>
          <p:nvPr/>
        </p:nvPicPr>
        <p:blipFill rotWithShape="1">
          <a:blip r:embed="rId2"/>
          <a:srcRect l="1768" t="1606"/>
          <a:stretch/>
        </p:blipFill>
        <p:spPr>
          <a:xfrm>
            <a:off x="7670314" y="2648537"/>
            <a:ext cx="4253793" cy="3736374"/>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23599182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 Folders</a:t>
            </a:r>
          </a:p>
        </p:txBody>
      </p:sp>
      <p:sp>
        <p:nvSpPr>
          <p:cNvPr id="3" name="Content Placeholder 2"/>
          <p:cNvSpPr>
            <a:spLocks noGrp="1"/>
          </p:cNvSpPr>
          <p:nvPr>
            <p:ph idx="1"/>
          </p:nvPr>
        </p:nvSpPr>
        <p:spPr>
          <a:xfrm>
            <a:off x="2592924" y="1573426"/>
            <a:ext cx="9072333" cy="4660463"/>
          </a:xfrm>
        </p:spPr>
        <p:txBody>
          <a:bodyPr/>
          <a:lstStyle/>
          <a:p>
            <a:r>
              <a:rPr lang="en-US" dirty="0" smtClean="0"/>
              <a:t>Fund </a:t>
            </a:r>
            <a:r>
              <a:rPr lang="en-US" dirty="0"/>
              <a:t>folder preparers are to submit their working papers and corresponding support in </a:t>
            </a:r>
            <a:r>
              <a:rPr lang="en-US" b="1" u="sng" dirty="0"/>
              <a:t>electronic format</a:t>
            </a:r>
            <a:r>
              <a:rPr lang="en-US" dirty="0"/>
              <a:t>. </a:t>
            </a:r>
          </a:p>
          <a:p>
            <a:r>
              <a:rPr lang="en-US" dirty="0"/>
              <a:t>Deadline: </a:t>
            </a:r>
            <a:r>
              <a:rPr lang="en-US" b="1" dirty="0" smtClean="0"/>
              <a:t>November 29, </a:t>
            </a:r>
            <a:r>
              <a:rPr lang="en-US" b="1" dirty="0"/>
              <a:t>2021</a:t>
            </a:r>
          </a:p>
          <a:p>
            <a:r>
              <a:rPr lang="en-US" dirty="0">
                <a:solidFill>
                  <a:schemeClr val="tx1"/>
                </a:solidFill>
              </a:rPr>
              <a:t>As we did last year, each fund folder preparer will receive an excel spreadsheet template, rolled forward FY 2021 </a:t>
            </a:r>
            <a:r>
              <a:rPr lang="en-US" dirty="0" smtClean="0">
                <a:solidFill>
                  <a:schemeClr val="tx1"/>
                </a:solidFill>
              </a:rPr>
              <a:t>with INFORMS </a:t>
            </a:r>
            <a:r>
              <a:rPr lang="en-US" dirty="0" err="1" smtClean="0">
                <a:solidFill>
                  <a:schemeClr val="tx1"/>
                </a:solidFill>
              </a:rPr>
              <a:t>chartfields</a:t>
            </a:r>
            <a:endParaRPr lang="en-US" dirty="0">
              <a:solidFill>
                <a:schemeClr val="tx1"/>
              </a:solidFill>
            </a:endParaRPr>
          </a:p>
          <a:p>
            <a:r>
              <a:rPr lang="en-US" dirty="0">
                <a:solidFill>
                  <a:schemeClr val="tx1"/>
                </a:solidFill>
              </a:rPr>
              <a:t>Each file will have the following tabs: </a:t>
            </a:r>
          </a:p>
          <a:p>
            <a:pPr lvl="1"/>
            <a:r>
              <a:rPr lang="en-US" dirty="0">
                <a:solidFill>
                  <a:schemeClr val="tx1"/>
                </a:solidFill>
              </a:rPr>
              <a:t>Checklist </a:t>
            </a:r>
          </a:p>
          <a:p>
            <a:pPr lvl="1"/>
            <a:r>
              <a:rPr lang="en-US" dirty="0">
                <a:solidFill>
                  <a:schemeClr val="tx1"/>
                </a:solidFill>
              </a:rPr>
              <a:t>Fund </a:t>
            </a:r>
          </a:p>
          <a:p>
            <a:pPr lvl="1"/>
            <a:r>
              <a:rPr lang="en-US" dirty="0">
                <a:solidFill>
                  <a:schemeClr val="tx1"/>
                </a:solidFill>
              </a:rPr>
              <a:t>Journal Entry </a:t>
            </a:r>
            <a:r>
              <a:rPr lang="en-US" dirty="0" smtClean="0">
                <a:solidFill>
                  <a:schemeClr val="tx1"/>
                </a:solidFill>
              </a:rPr>
              <a:t>(former “White Forms”)</a:t>
            </a:r>
          </a:p>
          <a:p>
            <a:pPr lvl="1"/>
            <a:r>
              <a:rPr lang="en-US" dirty="0" smtClean="0">
                <a:solidFill>
                  <a:schemeClr val="tx1"/>
                </a:solidFill>
              </a:rPr>
              <a:t>SPO Journal Entry </a:t>
            </a:r>
          </a:p>
          <a:p>
            <a:pPr lvl="1"/>
            <a:r>
              <a:rPr lang="en-US" dirty="0" smtClean="0">
                <a:solidFill>
                  <a:schemeClr val="tx1"/>
                </a:solidFill>
              </a:rPr>
              <a:t>INFORMS </a:t>
            </a:r>
            <a:r>
              <a:rPr lang="en-US" dirty="0">
                <a:solidFill>
                  <a:schemeClr val="tx1"/>
                </a:solidFill>
              </a:rPr>
              <a:t>JE Form (former “Pink Sheets”)</a:t>
            </a:r>
          </a:p>
          <a:p>
            <a:endParaRPr lang="en-US" dirty="0"/>
          </a:p>
          <a:p>
            <a:pPr marL="457200" lvl="1"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22297837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 Folders, continued</a:t>
            </a:r>
          </a:p>
        </p:txBody>
      </p:sp>
      <p:sp>
        <p:nvSpPr>
          <p:cNvPr id="3" name="Content Placeholder 2"/>
          <p:cNvSpPr>
            <a:spLocks noGrp="1"/>
          </p:cNvSpPr>
          <p:nvPr>
            <p:ph idx="1"/>
          </p:nvPr>
        </p:nvSpPr>
        <p:spPr>
          <a:xfrm>
            <a:off x="2592924" y="1573426"/>
            <a:ext cx="9072333" cy="4660463"/>
          </a:xfrm>
        </p:spPr>
        <p:txBody>
          <a:bodyPr/>
          <a:lstStyle/>
          <a:p>
            <a:r>
              <a:rPr lang="en-US" dirty="0">
                <a:solidFill>
                  <a:schemeClr val="tx1"/>
                </a:solidFill>
              </a:rPr>
              <a:t>Each file will have the following tabs: </a:t>
            </a:r>
          </a:p>
          <a:p>
            <a:pPr lvl="1"/>
            <a:r>
              <a:rPr lang="en-US" dirty="0">
                <a:solidFill>
                  <a:schemeClr val="tx1"/>
                </a:solidFill>
              </a:rPr>
              <a:t>Checklist - </a:t>
            </a:r>
            <a:r>
              <a:rPr lang="en-US" dirty="0">
                <a:solidFill>
                  <a:schemeClr val="tx1"/>
                </a:solidFill>
                <a:effectLst/>
                <a:ea typeface="Calibri" panose="020F0502020204030204" pitchFamily="34" charset="0"/>
              </a:rPr>
              <a:t>Working Papers Checklist, this tab will contain a checklist that will help guide you in providing all the required items to Finance (e.g. Trial Balance report, Revenues &amp; Expenditures report etc.). Please sign-off on each item, as they are completed.</a:t>
            </a:r>
            <a:endParaRPr lang="en-US" sz="1400" dirty="0">
              <a:solidFill>
                <a:schemeClr val="tx1"/>
              </a:solidFill>
            </a:endParaRPr>
          </a:p>
          <a:p>
            <a:pPr lvl="1"/>
            <a:r>
              <a:rPr lang="en-US" dirty="0">
                <a:solidFill>
                  <a:schemeClr val="tx1"/>
                </a:solidFill>
              </a:rPr>
              <a:t>Fund – </a:t>
            </a:r>
            <a:r>
              <a:rPr lang="en-US" dirty="0">
                <a:solidFill>
                  <a:schemeClr val="tx1"/>
                </a:solidFill>
                <a:effectLst/>
                <a:ea typeface="Calibri" panose="020F0502020204030204" pitchFamily="34" charset="0"/>
              </a:rPr>
              <a:t>Tab to input period 12 balances and adjustments, in the corresponding columns, as needed. </a:t>
            </a:r>
          </a:p>
          <a:p>
            <a:pPr lvl="1"/>
            <a:r>
              <a:rPr lang="en-US" dirty="0">
                <a:solidFill>
                  <a:schemeClr val="tx1"/>
                </a:solidFill>
              </a:rPr>
              <a:t>Journal Entry (former “White Forms”) - T</a:t>
            </a:r>
            <a:r>
              <a:rPr lang="en-US" dirty="0">
                <a:solidFill>
                  <a:schemeClr val="tx1"/>
                </a:solidFill>
                <a:effectLst/>
                <a:ea typeface="Calibri" panose="020F0502020204030204" pitchFamily="34" charset="0"/>
              </a:rPr>
              <a:t>ab for any Dade-County Adjustments (D.C. ADJ.). </a:t>
            </a:r>
            <a:endParaRPr lang="en-US" sz="1400" dirty="0">
              <a:solidFill>
                <a:schemeClr val="tx1"/>
              </a:solidFill>
            </a:endParaRPr>
          </a:p>
          <a:p>
            <a:pPr lvl="1"/>
            <a:r>
              <a:rPr lang="en-US" dirty="0">
                <a:solidFill>
                  <a:schemeClr val="tx1"/>
                </a:solidFill>
              </a:rPr>
              <a:t>SPO Journal Entry - T</a:t>
            </a:r>
            <a:r>
              <a:rPr lang="en-US" dirty="0">
                <a:solidFill>
                  <a:schemeClr val="tx1"/>
                </a:solidFill>
                <a:effectLst/>
                <a:ea typeface="Calibri" panose="020F0502020204030204" pitchFamily="34" charset="0"/>
              </a:rPr>
              <a:t>ab for any Statement Presentation Only (SPO) entries.</a:t>
            </a:r>
            <a:endParaRPr lang="en-US" sz="1400" dirty="0">
              <a:solidFill>
                <a:schemeClr val="tx1"/>
              </a:solidFill>
            </a:endParaRPr>
          </a:p>
          <a:p>
            <a:pPr lvl="1"/>
            <a:r>
              <a:rPr lang="en-US" dirty="0">
                <a:solidFill>
                  <a:schemeClr val="tx1"/>
                </a:solidFill>
              </a:rPr>
              <a:t>INFORMS JE Form (former “Pink Sheets) - </a:t>
            </a:r>
            <a:r>
              <a:rPr lang="en-US" dirty="0">
                <a:solidFill>
                  <a:schemeClr val="tx1"/>
                </a:solidFill>
                <a:effectLst/>
                <a:ea typeface="Calibri" panose="020F0502020204030204" pitchFamily="34" charset="0"/>
              </a:rPr>
              <a:t>Adjusting Entries tab </a:t>
            </a:r>
          </a:p>
          <a:p>
            <a:pPr marL="457200" lvl="1" indent="0">
              <a:buNone/>
            </a:pPr>
            <a:endParaRPr lang="en-US" sz="1400" dirty="0">
              <a:solidFill>
                <a:schemeClr val="tx1"/>
              </a:solidFill>
            </a:endParaRPr>
          </a:p>
          <a:p>
            <a:pPr marL="457200" lvl="1" indent="0">
              <a:buNone/>
            </a:pPr>
            <a:r>
              <a:rPr lang="en-US" dirty="0">
                <a:solidFill>
                  <a:schemeClr val="tx1"/>
                </a:solidFill>
              </a:rPr>
              <a:t>The preparer can </a:t>
            </a:r>
            <a:r>
              <a:rPr lang="en-US" dirty="0">
                <a:solidFill>
                  <a:schemeClr val="tx1"/>
                </a:solidFill>
                <a:effectLst/>
                <a:ea typeface="Calibri" panose="020F0502020204030204" pitchFamily="34" charset="0"/>
              </a:rPr>
              <a:t>add as many additional sheets as needed, but please do not </a:t>
            </a:r>
            <a:r>
              <a:rPr lang="en-US" dirty="0">
                <a:solidFill>
                  <a:schemeClr val="tx1"/>
                </a:solidFill>
                <a:ea typeface="Calibri" panose="020F0502020204030204" pitchFamily="34" charset="0"/>
              </a:rPr>
              <a:t>remove/</a:t>
            </a:r>
            <a:r>
              <a:rPr lang="en-US" dirty="0">
                <a:solidFill>
                  <a:schemeClr val="tx1"/>
                </a:solidFill>
                <a:effectLst/>
                <a:ea typeface="Calibri" panose="020F0502020204030204" pitchFamily="34" charset="0"/>
              </a:rPr>
              <a:t>delete any of the original sheets provided. </a:t>
            </a:r>
          </a:p>
          <a:p>
            <a:pPr marL="457200" lvl="1" indent="0">
              <a:buNone/>
            </a:pPr>
            <a:endParaRPr lang="en-US" sz="1400" dirty="0">
              <a:solidFill>
                <a:schemeClr val="tx1"/>
              </a:solidFill>
            </a:endParaRPr>
          </a:p>
          <a:p>
            <a:pPr marL="457200" lvl="1" indent="0">
              <a:buNone/>
            </a:pPr>
            <a:endParaRPr lang="en-US" sz="1400" dirty="0">
              <a:solidFill>
                <a:schemeClr val="tx1"/>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26635159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130815"/>
            <a:ext cx="8911687" cy="927964"/>
          </a:xfrm>
        </p:spPr>
        <p:txBody>
          <a:bodyPr/>
          <a:lstStyle/>
          <a:p>
            <a:r>
              <a:rPr lang="en-US" dirty="0"/>
              <a:t>Storage Tanks</a:t>
            </a:r>
          </a:p>
        </p:txBody>
      </p:sp>
      <p:sp>
        <p:nvSpPr>
          <p:cNvPr id="3" name="Content Placeholder 2"/>
          <p:cNvSpPr>
            <a:spLocks noGrp="1"/>
          </p:cNvSpPr>
          <p:nvPr>
            <p:ph idx="1"/>
          </p:nvPr>
        </p:nvSpPr>
        <p:spPr>
          <a:xfrm>
            <a:off x="1540042" y="866274"/>
            <a:ext cx="6015790" cy="5807241"/>
          </a:xfrm>
        </p:spPr>
        <p:txBody>
          <a:bodyPr>
            <a:normAutofit fontScale="92500" lnSpcReduction="10000"/>
          </a:bodyPr>
          <a:lstStyle/>
          <a:p>
            <a:r>
              <a:rPr lang="en-US" dirty="0"/>
              <a:t>For departments that manage storage tanks:</a:t>
            </a:r>
          </a:p>
          <a:p>
            <a:pPr marL="0" indent="0">
              <a:buNone/>
            </a:pPr>
            <a:endParaRPr lang="en-US" dirty="0"/>
          </a:p>
          <a:p>
            <a:pPr lvl="1"/>
            <a:r>
              <a:rPr lang="en-US" dirty="0"/>
              <a:t>It is the department’s responsibility to make sure that the storage tank list is up-to-date.</a:t>
            </a:r>
          </a:p>
          <a:p>
            <a:endParaRPr lang="en-US" dirty="0"/>
          </a:p>
          <a:p>
            <a:pPr lvl="1"/>
            <a:r>
              <a:rPr lang="en-US" dirty="0"/>
              <a:t>The list can be found in the Finance Department website as part of the State of Florida Certification of Financial Responsibility and Storage Tank Local Government Bond Rating Test (</a:t>
            </a:r>
            <a:r>
              <a:rPr lang="en-US" dirty="0">
                <a:hlinkClick r:id="rId2"/>
              </a:rPr>
              <a:t>http://www.miamidade.gov/finance/library/financial-responsibility-certification.pdf</a:t>
            </a:r>
            <a:r>
              <a:rPr lang="en-US" dirty="0"/>
              <a:t>).</a:t>
            </a:r>
          </a:p>
          <a:p>
            <a:pPr marL="457200" lvl="1" indent="0">
              <a:buNone/>
            </a:pPr>
            <a:endParaRPr lang="en-US" dirty="0"/>
          </a:p>
          <a:p>
            <a:pPr lvl="1"/>
            <a:r>
              <a:rPr lang="en-US" dirty="0"/>
              <a:t>Finance will be sending confirmations to departments requesting sign offs that listing of storage tank is complete</a:t>
            </a:r>
            <a:r>
              <a:rPr lang="en-US" dirty="0" smtClean="0"/>
              <a:t>.</a:t>
            </a:r>
          </a:p>
          <a:p>
            <a:pPr lvl="1"/>
            <a:endParaRPr lang="en-US" dirty="0"/>
          </a:p>
          <a:p>
            <a:pPr lvl="1"/>
            <a:r>
              <a:rPr lang="en-US" dirty="0" smtClean="0"/>
              <a:t>Serial numbers will be a new request going forward</a:t>
            </a:r>
            <a:endParaRPr lang="en-US" dirty="0"/>
          </a:p>
          <a:p>
            <a:endParaRPr lang="en-US" dirty="0"/>
          </a:p>
          <a:p>
            <a:pPr lvl="1"/>
            <a:r>
              <a:rPr lang="en-US" dirty="0"/>
              <a:t>Any changes to the list (additions or deletions) should be sent to Gabriel Ruffino at </a:t>
            </a:r>
            <a:r>
              <a:rPr lang="en-US" dirty="0">
                <a:hlinkClick r:id="rId3"/>
              </a:rPr>
              <a:t>Gabriel.Ruffino@miamidade.gov</a:t>
            </a:r>
            <a:r>
              <a:rPr lang="en-US" dirty="0"/>
              <a:t> </a:t>
            </a:r>
          </a:p>
        </p:txBody>
      </p:sp>
      <p:pic>
        <p:nvPicPr>
          <p:cNvPr id="5" name="Picture 4"/>
          <p:cNvPicPr>
            <a:picLocks noChangeAspect="1"/>
          </p:cNvPicPr>
          <p:nvPr/>
        </p:nvPicPr>
        <p:blipFill>
          <a:blip r:embed="rId4"/>
          <a:stretch>
            <a:fillRect/>
          </a:stretch>
        </p:blipFill>
        <p:spPr>
          <a:xfrm>
            <a:off x="7799172" y="291236"/>
            <a:ext cx="4133446" cy="31031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13137990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C01A5133-753C-4EFD-9A52-59C1373338EA}"/>
              </a:ext>
            </a:extLst>
          </p:cNvPr>
          <p:cNvSpPr>
            <a:spLocks noGrp="1"/>
          </p:cNvSpPr>
          <p:nvPr>
            <p:ph type="ctrTitle"/>
          </p:nvPr>
        </p:nvSpPr>
        <p:spPr>
          <a:xfrm>
            <a:off x="1594930" y="612843"/>
            <a:ext cx="9002139" cy="2196602"/>
          </a:xfrm>
        </p:spPr>
        <p:txBody>
          <a:bodyPr/>
          <a:lstStyle/>
          <a:p>
            <a:r>
              <a:rPr lang="en-US" dirty="0"/>
              <a:t>General Accounting</a:t>
            </a:r>
          </a:p>
        </p:txBody>
      </p:sp>
      <p:sp>
        <p:nvSpPr>
          <p:cNvPr id="6" name="Subtitle 2">
            <a:extLst>
              <a:ext uri="{FF2B5EF4-FFF2-40B4-BE49-F238E27FC236}">
                <a16:creationId xmlns:a16="http://schemas.microsoft.com/office/drawing/2014/main" xmlns="" id="{622621C8-52F2-4E12-A9F8-BF059E818B0A}"/>
              </a:ext>
            </a:extLst>
          </p:cNvPr>
          <p:cNvSpPr>
            <a:spLocks noGrp="1"/>
          </p:cNvSpPr>
          <p:nvPr>
            <p:ph type="subTitle" idx="1"/>
          </p:nvPr>
        </p:nvSpPr>
        <p:spPr>
          <a:xfrm>
            <a:off x="1795562" y="4406630"/>
            <a:ext cx="10096501" cy="963443"/>
          </a:xfrm>
        </p:spPr>
        <p:txBody>
          <a:bodyPr>
            <a:noAutofit/>
          </a:bodyPr>
          <a:lstStyle/>
          <a:p>
            <a:r>
              <a:rPr lang="en-US" dirty="0"/>
              <a:t>Melvin Cartagena and Erica Olson</a:t>
            </a:r>
          </a:p>
          <a:p>
            <a:endParaRPr lang="en-US" dirty="0"/>
          </a:p>
          <a:p>
            <a:r>
              <a:rPr lang="en-US" dirty="0"/>
              <a:t>Controller Division</a:t>
            </a:r>
          </a:p>
        </p:txBody>
      </p:sp>
      <p:sp>
        <p:nvSpPr>
          <p:cNvPr id="2" name="Slide Number Placeholder 1"/>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36427859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47B1CA2B-AC9E-4217-8C1F-01E226D696C7}"/>
              </a:ext>
            </a:extLst>
          </p:cNvPr>
          <p:cNvSpPr txBox="1">
            <a:spLocks/>
          </p:cNvSpPr>
          <p:nvPr/>
        </p:nvSpPr>
        <p:spPr>
          <a:xfrm>
            <a:off x="1868992" y="1600200"/>
            <a:ext cx="9218107" cy="4572000"/>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solidFill>
                  <a:srgbClr val="514843"/>
                </a:solidFill>
                <a:effectLst/>
                <a:uLnTx/>
                <a:uFillTx/>
                <a:latin typeface="Euphemia"/>
                <a:ea typeface="+mn-ea"/>
                <a:cs typeface="+mn-cs"/>
              </a:rPr>
              <a:t>INFORMS Operational Changes</a:t>
            </a:r>
          </a:p>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solidFill>
                  <a:srgbClr val="514843"/>
                </a:solidFill>
                <a:effectLst/>
                <a:uLnTx/>
                <a:uFillTx/>
                <a:latin typeface="Euphemia"/>
                <a:ea typeface="+mn-ea"/>
                <a:cs typeface="+mn-cs"/>
              </a:rPr>
              <a:t>Important Dates</a:t>
            </a:r>
          </a:p>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solidFill>
                  <a:srgbClr val="514843"/>
                </a:solidFill>
                <a:effectLst/>
                <a:uLnTx/>
                <a:uFillTx/>
                <a:latin typeface="Euphemia"/>
                <a:ea typeface="+mn-ea"/>
                <a:cs typeface="+mn-cs"/>
              </a:rPr>
              <a:t>Start of System Entries (Post Closing Entries)</a:t>
            </a:r>
          </a:p>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solidFill>
                  <a:srgbClr val="514843"/>
                </a:solidFill>
                <a:effectLst/>
                <a:uLnTx/>
                <a:uFillTx/>
                <a:latin typeface="Euphemia"/>
                <a:ea typeface="+mn-ea"/>
                <a:cs typeface="+mn-cs"/>
              </a:rPr>
              <a:t>Year-End Accruals</a:t>
            </a:r>
          </a:p>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solidFill>
                  <a:srgbClr val="514843"/>
                </a:solidFill>
                <a:effectLst/>
                <a:uLnTx/>
                <a:uFillTx/>
                <a:latin typeface="Euphemia"/>
                <a:ea typeface="+mn-ea"/>
                <a:cs typeface="+mn-cs"/>
              </a:rPr>
              <a:t>Vehicle Capital Leases</a:t>
            </a:r>
          </a:p>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solidFill>
                  <a:srgbClr val="514843"/>
                </a:solidFill>
                <a:effectLst/>
                <a:uLnTx/>
                <a:uFillTx/>
                <a:latin typeface="Euphemia"/>
                <a:ea typeface="+mn-ea"/>
                <a:cs typeface="+mn-cs"/>
              </a:rPr>
              <a:t>Accounts Receivables </a:t>
            </a:r>
          </a:p>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solidFill>
                  <a:srgbClr val="514843"/>
                </a:solidFill>
                <a:effectLst/>
                <a:uLnTx/>
                <a:uFillTx/>
                <a:latin typeface="Euphemia"/>
                <a:ea typeface="+mn-ea"/>
                <a:cs typeface="+mn-cs"/>
              </a:rPr>
              <a:t>Bank Reconciliations</a:t>
            </a:r>
          </a:p>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solidFill>
                  <a:srgbClr val="514843"/>
                </a:solidFill>
                <a:effectLst/>
                <a:uLnTx/>
                <a:uFillTx/>
                <a:latin typeface="Euphemia"/>
                <a:ea typeface="+mn-ea"/>
                <a:cs typeface="+mn-cs"/>
              </a:rPr>
              <a:t>Petty Cash</a:t>
            </a:r>
          </a:p>
        </p:txBody>
      </p:sp>
      <p:pic>
        <p:nvPicPr>
          <p:cNvPr id="6" name="Picture 5">
            <a:extLst>
              <a:ext uri="{FF2B5EF4-FFF2-40B4-BE49-F238E27FC236}">
                <a16:creationId xmlns:a16="http://schemas.microsoft.com/office/drawing/2014/main" xmlns="" id="{85CEDC3A-A474-4C69-B1AC-9289464668A1}"/>
              </a:ext>
            </a:extLst>
          </p:cNvPr>
          <p:cNvPicPr>
            <a:picLocks noChangeAspect="1"/>
          </p:cNvPicPr>
          <p:nvPr/>
        </p:nvPicPr>
        <p:blipFill>
          <a:blip r:embed="rId2"/>
          <a:stretch>
            <a:fillRect/>
          </a:stretch>
        </p:blipFill>
        <p:spPr>
          <a:xfrm>
            <a:off x="7075223" y="1600200"/>
            <a:ext cx="4011876" cy="2642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1">
            <a:extLst>
              <a:ext uri="{FF2B5EF4-FFF2-40B4-BE49-F238E27FC236}">
                <a16:creationId xmlns:a16="http://schemas.microsoft.com/office/drawing/2014/main" xmlns="" id="{2C0A0FB5-E738-4FB9-ADEC-EB1607DF3D5D}"/>
              </a:ext>
            </a:extLst>
          </p:cNvPr>
          <p:cNvSpPr txBox="1">
            <a:spLocks/>
          </p:cNvSpPr>
          <p:nvPr/>
        </p:nvSpPr>
        <p:spPr>
          <a:xfrm>
            <a:off x="1867474" y="76200"/>
            <a:ext cx="9218107" cy="1096962"/>
          </a:xfrm>
          <a:prstGeom prst="rect">
            <a:avLst/>
          </a:prstGeom>
        </p:spPr>
        <p:txBody>
          <a:bodyPr vert="horz" lIns="0" tIns="45720" rIns="0" bIns="45720" rtlCol="0" anchor="b">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514843"/>
                </a:solidFill>
                <a:effectLst/>
                <a:uLnTx/>
                <a:uFillTx/>
                <a:latin typeface="Plantagenet Cherokee"/>
                <a:ea typeface="+mj-ea"/>
                <a:cs typeface="+mj-cs"/>
              </a:rPr>
              <a:t>Discussion Items</a:t>
            </a:r>
          </a:p>
        </p:txBody>
      </p:sp>
      <p:sp>
        <p:nvSpPr>
          <p:cNvPr id="2" name="Slide Number Placeholder 1"/>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16813819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INFORMS Operational Changes</a:t>
            </a:r>
          </a:p>
        </p:txBody>
      </p:sp>
      <p:sp>
        <p:nvSpPr>
          <p:cNvPr id="3" name="Content Placeholder 2"/>
          <p:cNvSpPr>
            <a:spLocks noGrp="1"/>
          </p:cNvSpPr>
          <p:nvPr>
            <p:ph idx="1"/>
          </p:nvPr>
        </p:nvSpPr>
        <p:spPr>
          <a:xfrm>
            <a:off x="2401556" y="1527349"/>
            <a:ext cx="9103056" cy="5164853"/>
          </a:xfrm>
        </p:spPr>
        <p:txBody>
          <a:bodyPr>
            <a:normAutofit/>
          </a:bodyPr>
          <a:lstStyle/>
          <a:p>
            <a:r>
              <a:rPr lang="en-US" sz="1700" dirty="0"/>
              <a:t>All journal entries are done electronically.</a:t>
            </a:r>
          </a:p>
          <a:p>
            <a:pPr lvl="1"/>
            <a:r>
              <a:rPr lang="en-US" dirty="0"/>
              <a:t>Please make sure the proper support is included as part of the attachments.</a:t>
            </a:r>
          </a:p>
          <a:p>
            <a:pPr lvl="1"/>
            <a:r>
              <a:rPr lang="en-US" dirty="0"/>
              <a:t>Transactions related to inter-departmental billing, accounts payable, and deposits should be recorded in their respective submodule.</a:t>
            </a:r>
          </a:p>
          <a:p>
            <a:pPr lvl="2"/>
            <a:r>
              <a:rPr lang="en-US" dirty="0"/>
              <a:t>Corrections/Adjustments</a:t>
            </a:r>
          </a:p>
          <a:p>
            <a:pPr lvl="3"/>
            <a:r>
              <a:rPr lang="en-US" dirty="0"/>
              <a:t>Accounts Payable – corrections should be processed using an AP journal voucher.</a:t>
            </a:r>
          </a:p>
          <a:p>
            <a:pPr lvl="3"/>
            <a:r>
              <a:rPr lang="en-US" dirty="0"/>
              <a:t>Inter-departmental billing - corrections related to </a:t>
            </a:r>
            <a:r>
              <a:rPr lang="en-US" dirty="0" err="1"/>
              <a:t>chartfield</a:t>
            </a:r>
            <a:r>
              <a:rPr lang="en-US" dirty="0"/>
              <a:t> values (fund, department, account, grant, project) should be processed using a journal entry. </a:t>
            </a:r>
          </a:p>
          <a:p>
            <a:pPr lvl="4"/>
            <a:r>
              <a:rPr lang="en-US" dirty="0"/>
              <a:t>All others should be done via the billing module.</a:t>
            </a:r>
          </a:p>
          <a:p>
            <a:pPr lvl="3"/>
            <a:r>
              <a:rPr lang="en-US" dirty="0"/>
              <a:t>Billing external customers and Accounts Receivable related to open items – All corrections should be done in the submodule.</a:t>
            </a:r>
          </a:p>
          <a:p>
            <a:pPr lvl="3"/>
            <a:r>
              <a:rPr lang="en-US" dirty="0"/>
              <a:t>Accounts Receivable Direct Journals (Deposits not associated to open items) - corrections related to </a:t>
            </a:r>
            <a:r>
              <a:rPr lang="en-US" dirty="0" err="1"/>
              <a:t>chartfield</a:t>
            </a:r>
            <a:r>
              <a:rPr lang="en-US" dirty="0"/>
              <a:t> values (fund, department, account, grant, project) should be processed using a journal entry. </a:t>
            </a:r>
          </a:p>
          <a:p>
            <a:pPr lvl="4"/>
            <a:r>
              <a:rPr lang="en-US" dirty="0"/>
              <a:t>All others should be done via the AR module, these include corrections to bank codes/bank GL accounts, and ‘AR items’.</a:t>
            </a:r>
          </a:p>
        </p:txBody>
      </p:sp>
      <p:sp>
        <p:nvSpPr>
          <p:cNvPr id="5" name="Slide Number Placeholder 4"/>
          <p:cNvSpPr>
            <a:spLocks noGrp="1"/>
          </p:cNvSpPr>
          <p:nvPr>
            <p:ph type="sldNum" sz="quarter" idx="12"/>
          </p:nvPr>
        </p:nvSpPr>
        <p:spPr/>
        <p:txBody>
          <a:bodyPr/>
          <a:lstStyle/>
          <a:p>
            <a:fld id="{0FF54DE5-C571-48E8-A5BC-B369434E2F44}" type="slidenum">
              <a:rPr lang="en-US" smtClean="0"/>
              <a:t>29</a:t>
            </a:fld>
            <a:endParaRPr lang="en-US"/>
          </a:p>
        </p:txBody>
      </p:sp>
    </p:spTree>
    <p:extLst>
      <p:ext uri="{BB962C8B-B14F-4D97-AF65-F5344CB8AC3E}">
        <p14:creationId xmlns:p14="http://schemas.microsoft.com/office/powerpoint/2010/main" val="20706910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8519" y="329899"/>
            <a:ext cx="10193033" cy="1280890"/>
          </a:xfrm>
        </p:spPr>
        <p:txBody>
          <a:bodyPr>
            <a:noAutofit/>
          </a:bodyPr>
          <a:lstStyle/>
          <a:p>
            <a:r>
              <a:rPr lang="en-US" sz="5400" dirty="0" smtClean="0">
                <a:ln w="0"/>
                <a:effectLst>
                  <a:reflection blurRad="6350" stA="53000" endA="300" endPos="35500" dir="5400000" sy="-90000" algn="bl" rotWithShape="0"/>
                </a:effectLst>
              </a:rPr>
              <a:t>Financial Reporting </a:t>
            </a:r>
            <a:r>
              <a:rPr lang="en-US" sz="1600" dirty="0">
                <a:ln w="0"/>
                <a:solidFill>
                  <a:schemeClr val="accent5">
                    <a:lumMod val="75000"/>
                  </a:schemeClr>
                </a:solidFill>
                <a:effectLst>
                  <a:reflection blurRad="6350" stA="53000" endA="300" endPos="35500" dir="5400000" sy="-90000" algn="bl" rotWithShape="0"/>
                </a:effectLst>
                <a:latin typeface="Vivaldi" panose="03020602050506090804" pitchFamily="66" charset="0"/>
              </a:rPr>
              <a:t/>
            </a:r>
            <a:br>
              <a:rPr lang="en-US" sz="1600" dirty="0">
                <a:ln w="0"/>
                <a:solidFill>
                  <a:schemeClr val="accent5">
                    <a:lumMod val="75000"/>
                  </a:schemeClr>
                </a:solidFill>
                <a:effectLst>
                  <a:reflection blurRad="6350" stA="53000" endA="300" endPos="35500" dir="5400000" sy="-90000" algn="bl" rotWithShape="0"/>
                </a:effectLst>
                <a:latin typeface="Vivaldi" panose="03020602050506090804" pitchFamily="66" charset="0"/>
              </a:rPr>
            </a:br>
            <a:endParaRPr lang="en-US" sz="1600" dirty="0"/>
          </a:p>
        </p:txBody>
      </p:sp>
      <p:sp>
        <p:nvSpPr>
          <p:cNvPr id="3" name="Content Placeholder 2"/>
          <p:cNvSpPr>
            <a:spLocks noGrp="1"/>
          </p:cNvSpPr>
          <p:nvPr>
            <p:ph idx="1"/>
          </p:nvPr>
        </p:nvSpPr>
        <p:spPr>
          <a:xfrm>
            <a:off x="1300461" y="5297772"/>
            <a:ext cx="8915400" cy="1281557"/>
          </a:xfrm>
        </p:spPr>
        <p:txBody>
          <a:bodyPr/>
          <a:lstStyle/>
          <a:p>
            <a:pPr marL="0" indent="0">
              <a:buNone/>
            </a:pPr>
            <a:r>
              <a:rPr lang="en-US" dirty="0"/>
              <a:t>Eric </a:t>
            </a:r>
            <a:r>
              <a:rPr lang="en-US" dirty="0" smtClean="0"/>
              <a:t>Herrera and Leany </a:t>
            </a:r>
            <a:r>
              <a:rPr lang="en-US" dirty="0"/>
              <a:t>Perez</a:t>
            </a:r>
          </a:p>
          <a:p>
            <a:endParaRPr lang="en-US" dirty="0"/>
          </a:p>
          <a:p>
            <a:pPr marL="0" indent="0">
              <a:buNone/>
            </a:pPr>
            <a:r>
              <a:rPr lang="en-US" dirty="0" smtClean="0"/>
              <a:t>Controller Division</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8" name="Picture 7"/>
          <p:cNvPicPr>
            <a:picLocks noChangeAspect="1"/>
          </p:cNvPicPr>
          <p:nvPr/>
        </p:nvPicPr>
        <p:blipFill>
          <a:blip r:embed="rId3"/>
          <a:stretch>
            <a:fillRect/>
          </a:stretch>
        </p:blipFill>
        <p:spPr>
          <a:xfrm rot="18868470">
            <a:off x="4557867" y="2987560"/>
            <a:ext cx="2559706" cy="3150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4"/>
          <a:stretch>
            <a:fillRect/>
          </a:stretch>
        </p:blipFill>
        <p:spPr>
          <a:xfrm rot="19821632">
            <a:off x="5460161" y="2081921"/>
            <a:ext cx="2329750" cy="32898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5"/>
          <a:stretch>
            <a:fillRect/>
          </a:stretch>
        </p:blipFill>
        <p:spPr>
          <a:xfrm rot="20453369">
            <a:off x="6659349" y="1277302"/>
            <a:ext cx="2797832" cy="29074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rot="20947162">
            <a:off x="8795624" y="494964"/>
            <a:ext cx="2840474" cy="31153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686920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8413" y="76200"/>
            <a:ext cx="9069842" cy="1096962"/>
          </a:xfrm>
        </p:spPr>
        <p:txBody>
          <a:bodyPr>
            <a:normAutofit fontScale="90000"/>
          </a:bodyPr>
          <a:lstStyle/>
          <a:p>
            <a:r>
              <a:rPr lang="en-US" dirty="0"/>
              <a:t>Important Dates</a:t>
            </a:r>
            <a:br>
              <a:rPr lang="en-US" dirty="0"/>
            </a:br>
            <a:r>
              <a:rPr lang="en-US" dirty="0"/>
              <a:t>(</a:t>
            </a:r>
            <a:r>
              <a:rPr lang="en-US" sz="2400" dirty="0"/>
              <a:t>Deadlines and Cut-Offs</a:t>
            </a:r>
            <a:r>
              <a:rPr lang="en-US" dirty="0"/>
              <a:t>)</a:t>
            </a:r>
          </a:p>
        </p:txBody>
      </p:sp>
      <p:sp>
        <p:nvSpPr>
          <p:cNvPr id="4" name="Slide Number Placeholder 3"/>
          <p:cNvSpPr>
            <a:spLocks noGrp="1"/>
          </p:cNvSpPr>
          <p:nvPr>
            <p:ph type="sldNum" sz="quarter" idx="12"/>
          </p:nvPr>
        </p:nvSpPr>
        <p:spPr>
          <a:xfrm>
            <a:off x="-1" y="798236"/>
            <a:ext cx="1439235" cy="365125"/>
          </a:xfrm>
        </p:spPr>
        <p:txBody>
          <a:bodyPr/>
          <a:lstStyle/>
          <a:p>
            <a:fld id="{0FF54DE5-C571-48E8-A5BC-B369434E2F44}" type="slidenum">
              <a:rPr lang="en-US" smtClean="0"/>
              <a:t>30</a:t>
            </a:fld>
            <a:endParaRPr lang="en-US" dirty="0"/>
          </a:p>
        </p:txBody>
      </p:sp>
      <p:graphicFrame>
        <p:nvGraphicFramePr>
          <p:cNvPr id="6" name="Content Placeholder 15"/>
          <p:cNvGraphicFramePr>
            <a:graphicFrameLocks/>
          </p:cNvGraphicFramePr>
          <p:nvPr>
            <p:extLst>
              <p:ext uri="{D42A27DB-BD31-4B8C-83A1-F6EECF244321}">
                <p14:modId xmlns:p14="http://schemas.microsoft.com/office/powerpoint/2010/main" val="932149735"/>
              </p:ext>
            </p:extLst>
          </p:nvPr>
        </p:nvGraphicFramePr>
        <p:xfrm>
          <a:off x="659028" y="1219770"/>
          <a:ext cx="10413873" cy="5614920"/>
        </p:xfrm>
        <a:graphic>
          <a:graphicData uri="http://schemas.openxmlformats.org/drawingml/2006/table">
            <a:tbl>
              <a:tblPr firstRow="1" bandRow="1">
                <a:tableStyleId>{F5AB1C69-6EDB-4FF4-983F-18BD219EF322}</a:tableStyleId>
              </a:tblPr>
              <a:tblGrid>
                <a:gridCol w="3471291">
                  <a:extLst>
                    <a:ext uri="{9D8B030D-6E8A-4147-A177-3AD203B41FA5}">
                      <a16:colId xmlns:a16="http://schemas.microsoft.com/office/drawing/2014/main" xmlns="" val="20000"/>
                    </a:ext>
                  </a:extLst>
                </a:gridCol>
                <a:gridCol w="3471291">
                  <a:extLst>
                    <a:ext uri="{9D8B030D-6E8A-4147-A177-3AD203B41FA5}">
                      <a16:colId xmlns:a16="http://schemas.microsoft.com/office/drawing/2014/main" xmlns="" val="20001"/>
                    </a:ext>
                  </a:extLst>
                </a:gridCol>
                <a:gridCol w="3471291">
                  <a:extLst>
                    <a:ext uri="{9D8B030D-6E8A-4147-A177-3AD203B41FA5}">
                      <a16:colId xmlns:a16="http://schemas.microsoft.com/office/drawing/2014/main" xmlns="" val="20002"/>
                    </a:ext>
                  </a:extLst>
                </a:gridCol>
              </a:tblGrid>
              <a:tr h="334185">
                <a:tc>
                  <a:txBody>
                    <a:bodyPr/>
                    <a:lstStyle/>
                    <a:p>
                      <a:pPr algn="ctr"/>
                      <a:r>
                        <a:rPr lang="en-US" sz="1600" dirty="0"/>
                        <a:t>Items</a:t>
                      </a:r>
                      <a:endParaRPr dirty="0"/>
                    </a:p>
                  </a:txBody>
                  <a:tcPr anchor="ctr"/>
                </a:tc>
                <a:tc>
                  <a:txBody>
                    <a:bodyPr/>
                    <a:lstStyle/>
                    <a:p>
                      <a:pPr algn="ctr"/>
                      <a:r>
                        <a:rPr lang="en-US" sz="1600" dirty="0"/>
                        <a:t>Due</a:t>
                      </a:r>
                      <a:r>
                        <a:rPr lang="en-US" sz="1600" baseline="0" dirty="0"/>
                        <a:t> Date</a:t>
                      </a:r>
                      <a:endParaRPr sz="1600" dirty="0"/>
                    </a:p>
                  </a:txBody>
                  <a:tcPr anchor="ctr"/>
                </a:tc>
                <a:tc>
                  <a:txBody>
                    <a:bodyPr/>
                    <a:lstStyle/>
                    <a:p>
                      <a:pPr algn="ctr"/>
                      <a:r>
                        <a:rPr lang="en-US" sz="1600" dirty="0"/>
                        <a:t>Notes</a:t>
                      </a:r>
                      <a:endParaRPr dirty="0"/>
                    </a:p>
                  </a:txBody>
                  <a:tcPr anchor="ctr"/>
                </a:tc>
                <a:extLst>
                  <a:ext uri="{0D108BD9-81ED-4DB2-BD59-A6C34878D82A}">
                    <a16:rowId xmlns:a16="http://schemas.microsoft.com/office/drawing/2014/main" xmlns="" val="10000"/>
                  </a:ext>
                </a:extLst>
              </a:tr>
              <a:tr h="637989">
                <a:tc>
                  <a:txBody>
                    <a:bodyPr/>
                    <a:lstStyle/>
                    <a:p>
                      <a:r>
                        <a:rPr lang="en-US" sz="1200" dirty="0"/>
                        <a:t>Signature Authorization Forms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September 27, 2021</a:t>
                      </a:r>
                      <a:endParaRPr lang="en-US" sz="1200" b="1" dirty="0"/>
                    </a:p>
                  </a:txBody>
                  <a:tcPr anchor="ctr"/>
                </a:tc>
                <a:tc>
                  <a:txBody>
                    <a:bodyPr/>
                    <a:lstStyle/>
                    <a:p>
                      <a:pPr marL="171450" indent="-171450" algn="l">
                        <a:buFont typeface="Arial" panose="020B0604020202020204" pitchFamily="34" charset="0"/>
                        <a:buChar char="•"/>
                      </a:pPr>
                      <a:r>
                        <a:rPr lang="en-US" sz="1200" dirty="0"/>
                        <a:t>Forms indicate who they should be delivered to in Finance.</a:t>
                      </a:r>
                    </a:p>
                    <a:p>
                      <a:pPr algn="ctr"/>
                      <a:endParaRPr sz="1200" dirty="0"/>
                    </a:p>
                  </a:txBody>
                  <a:tcPr anchor="ctr"/>
                </a:tc>
                <a:extLst>
                  <a:ext uri="{0D108BD9-81ED-4DB2-BD59-A6C34878D82A}">
                    <a16:rowId xmlns:a16="http://schemas.microsoft.com/office/drawing/2014/main" xmlns="" val="10001"/>
                  </a:ext>
                </a:extLst>
              </a:tr>
              <a:tr h="781692">
                <a:tc>
                  <a:txBody>
                    <a:bodyPr/>
                    <a:lstStyle/>
                    <a:p>
                      <a:r>
                        <a:rPr lang="en-US" sz="1200" dirty="0"/>
                        <a:t>Deposits for cash on hand Thursday, September 30, 2021, or before</a:t>
                      </a:r>
                    </a:p>
                  </a:txBody>
                  <a:tcPr anchor="ctr"/>
                </a:tc>
                <a:tc>
                  <a:txBody>
                    <a:bodyPr/>
                    <a:lstStyle/>
                    <a:p>
                      <a:pPr algn="ctr"/>
                      <a:r>
                        <a:rPr lang="en-US" sz="1200" dirty="0"/>
                        <a:t>October</a:t>
                      </a:r>
                      <a:r>
                        <a:rPr lang="en-US" sz="1200" baseline="0" dirty="0"/>
                        <a:t> 26, 2021</a:t>
                      </a:r>
                      <a:endParaRPr sz="1200" b="1" dirty="0"/>
                    </a:p>
                  </a:txBody>
                  <a:tcPr anchor="ctr"/>
                </a:tc>
                <a:tc>
                  <a:txBody>
                    <a:bodyPr/>
                    <a:lstStyle/>
                    <a:p>
                      <a:pPr marL="171450" indent="-171450">
                        <a:buFont typeface="Arial" panose="020B0604020202020204" pitchFamily="34" charset="0"/>
                        <a:buChar char="•"/>
                      </a:pPr>
                      <a:r>
                        <a:rPr lang="en-US" sz="1200" dirty="0"/>
                        <a:t>Processed in INFORMS AR Module.</a:t>
                      </a:r>
                    </a:p>
                    <a:p>
                      <a:pPr marL="171450" indent="-171450">
                        <a:buFont typeface="Arial" panose="020B0604020202020204" pitchFamily="34" charset="0"/>
                        <a:buChar char="•"/>
                      </a:pPr>
                      <a:r>
                        <a:rPr lang="en-US" sz="1200" dirty="0"/>
                        <a:t>Deposit accounting date must be </a:t>
                      </a:r>
                      <a:r>
                        <a:rPr lang="en-US" sz="1200" u="sng" dirty="0"/>
                        <a:t>September 30, 2021</a:t>
                      </a:r>
                      <a:r>
                        <a:rPr lang="en-US" sz="1200" dirty="0"/>
                        <a:t>.</a:t>
                      </a:r>
                    </a:p>
                  </a:txBody>
                  <a:tcPr anchor="ctr"/>
                </a:tc>
                <a:extLst>
                  <a:ext uri="{0D108BD9-81ED-4DB2-BD59-A6C34878D82A}">
                    <a16:rowId xmlns:a16="http://schemas.microsoft.com/office/drawing/2014/main" xmlns="" val="10002"/>
                  </a:ext>
                </a:extLst>
              </a:tr>
              <a:tr h="781692">
                <a:tc>
                  <a:txBody>
                    <a:bodyPr/>
                    <a:lstStyle/>
                    <a:p>
                      <a:r>
                        <a:rPr lang="en-US" sz="1200" dirty="0"/>
                        <a:t>Interface cut-off</a:t>
                      </a:r>
                    </a:p>
                  </a:txBody>
                  <a:tcPr anchor="ctr"/>
                </a:tc>
                <a:tc>
                  <a:txBody>
                    <a:bodyPr/>
                    <a:lstStyle/>
                    <a:p>
                      <a:pPr algn="ctr"/>
                      <a:r>
                        <a:rPr lang="en-US" sz="1200" dirty="0"/>
                        <a:t>October 22,2021</a:t>
                      </a:r>
                      <a:endParaRPr sz="1200" b="1" dirty="0"/>
                    </a:p>
                  </a:txBody>
                  <a:tcPr anchor="ctr"/>
                </a:tc>
                <a:tc>
                  <a:txBody>
                    <a:bodyPr/>
                    <a:lstStyle/>
                    <a:p>
                      <a:pPr marL="171450" indent="-171450">
                        <a:buFont typeface="Arial" panose="020B0604020202020204" pitchFamily="34" charset="0"/>
                        <a:buChar char="•"/>
                      </a:pPr>
                      <a:r>
                        <a:rPr lang="en-US" sz="1200" dirty="0"/>
                        <a:t>All interfaces except those related to AP</a:t>
                      </a:r>
                    </a:p>
                  </a:txBody>
                  <a:tcPr anchor="ctr"/>
                </a:tc>
                <a:extLst>
                  <a:ext uri="{0D108BD9-81ED-4DB2-BD59-A6C34878D82A}">
                    <a16:rowId xmlns:a16="http://schemas.microsoft.com/office/drawing/2014/main" xmlns="" val="3543205585"/>
                  </a:ext>
                </a:extLst>
              </a:tr>
              <a:tr h="469351">
                <a:tc>
                  <a:txBody>
                    <a:bodyPr/>
                    <a:lstStyle/>
                    <a:p>
                      <a:r>
                        <a:rPr lang="en-US" sz="1200" dirty="0"/>
                        <a:t>Interdepartmental Billing and Journal Entries cut-off</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October</a:t>
                      </a:r>
                      <a:r>
                        <a:rPr lang="en-US" sz="1200" baseline="0" dirty="0"/>
                        <a:t> 26, 2021</a:t>
                      </a:r>
                      <a:endParaRPr lang="en-US" sz="1200" dirty="0"/>
                    </a:p>
                    <a:p>
                      <a:pPr algn="ctr"/>
                      <a:endParaRPr sz="1200" dirty="0"/>
                    </a:p>
                  </a:txBody>
                  <a:tcPr anchor="ctr"/>
                </a:tc>
                <a:tc>
                  <a:txBody>
                    <a:bodyPr/>
                    <a:lstStyle/>
                    <a:p>
                      <a:pPr marL="171450" indent="-171450" algn="l">
                        <a:buFont typeface="Arial" panose="020B0604020202020204" pitchFamily="34" charset="0"/>
                        <a:buChar char="•"/>
                      </a:pPr>
                      <a:r>
                        <a:rPr lang="en-US" sz="1200" dirty="0"/>
                        <a:t>Entries affecting other Departments.</a:t>
                      </a:r>
                      <a:endParaRPr sz="1200" dirty="0"/>
                    </a:p>
                  </a:txBody>
                  <a:tcPr anchor="ctr"/>
                </a:tc>
                <a:extLst>
                  <a:ext uri="{0D108BD9-81ED-4DB2-BD59-A6C34878D82A}">
                    <a16:rowId xmlns:a16="http://schemas.microsoft.com/office/drawing/2014/main" xmlns="" val="10003"/>
                  </a:ext>
                </a:extLst>
              </a:tr>
              <a:tr h="292172">
                <a:tc>
                  <a:txBody>
                    <a:bodyPr/>
                    <a:lstStyle/>
                    <a:p>
                      <a:r>
                        <a:rPr lang="en-US" sz="1200" dirty="0"/>
                        <a:t>Accruals cut-off</a:t>
                      </a:r>
                      <a:endParaRPr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October</a:t>
                      </a:r>
                      <a:r>
                        <a:rPr lang="en-US" sz="1200" baseline="0" dirty="0"/>
                        <a:t> 27, 2021</a:t>
                      </a:r>
                      <a:endParaRPr lang="en-US" sz="1200" b="1" dirty="0"/>
                    </a:p>
                  </a:txBody>
                  <a:tcPr anchor="ctr"/>
                </a:tc>
                <a:tc>
                  <a:txBody>
                    <a:bodyPr/>
                    <a:lstStyle/>
                    <a:p>
                      <a:pPr algn="ctr"/>
                      <a:endParaRPr sz="1200" dirty="0"/>
                    </a:p>
                  </a:txBody>
                  <a:tcPr anchor="ctr"/>
                </a:tc>
                <a:extLst>
                  <a:ext uri="{0D108BD9-81ED-4DB2-BD59-A6C34878D82A}">
                    <a16:rowId xmlns:a16="http://schemas.microsoft.com/office/drawing/2014/main" xmlns="" val="1674562889"/>
                  </a:ext>
                </a:extLst>
              </a:tr>
              <a:tr h="594069">
                <a:tc>
                  <a:txBody>
                    <a:bodyPr/>
                    <a:lstStyle/>
                    <a:p>
                      <a:r>
                        <a:rPr lang="en-US" sz="1200" dirty="0"/>
                        <a:t>Intradepartmental Journal Entries cut-off</a:t>
                      </a:r>
                    </a:p>
                    <a:p>
                      <a:endParaRPr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October</a:t>
                      </a:r>
                      <a:r>
                        <a:rPr lang="en-US" sz="1200" baseline="0" dirty="0"/>
                        <a:t> 29, 2021</a:t>
                      </a:r>
                      <a:endParaRPr lang="en-US" sz="1200" dirty="0"/>
                    </a:p>
                    <a:p>
                      <a:pPr algn="ctr"/>
                      <a:endParaRPr sz="1200" dirty="0"/>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Entries affecting your own Departments.</a:t>
                      </a:r>
                    </a:p>
                    <a:p>
                      <a:pPr algn="ctr"/>
                      <a:endParaRPr sz="1200" dirty="0"/>
                    </a:p>
                  </a:txBody>
                  <a:tcPr anchor="ctr"/>
                </a:tc>
                <a:extLst>
                  <a:ext uri="{0D108BD9-81ED-4DB2-BD59-A6C34878D82A}">
                    <a16:rowId xmlns:a16="http://schemas.microsoft.com/office/drawing/2014/main" xmlns="" val="10004"/>
                  </a:ext>
                </a:extLst>
              </a:tr>
              <a:tr h="348984">
                <a:tc>
                  <a:txBody>
                    <a:bodyPr/>
                    <a:lstStyle/>
                    <a:p>
                      <a:r>
                        <a:rPr lang="en-US" sz="1200" kern="1200" dirty="0"/>
                        <a:t>Grant adjustment Journal entries cut-off</a:t>
                      </a:r>
                      <a:endParaRPr sz="1200"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t>November 1, 2021</a:t>
                      </a:r>
                      <a:endParaRPr sz="1200" b="1" kern="1200" dirty="0">
                        <a:solidFill>
                          <a:schemeClr val="dk1"/>
                        </a:solidFill>
                        <a:latin typeface="+mn-lt"/>
                        <a:ea typeface="+mn-ea"/>
                        <a:cs typeface="+mn-cs"/>
                      </a:endParaRPr>
                    </a:p>
                  </a:txBody>
                  <a:tcPr anchor="ctr"/>
                </a:tc>
                <a:tc>
                  <a:txBody>
                    <a:bodyPr/>
                    <a:lstStyle/>
                    <a:p>
                      <a:pPr algn="ctr"/>
                      <a:endParaRPr sz="1600" dirty="0"/>
                    </a:p>
                  </a:txBody>
                  <a:tcPr anchor="ctr"/>
                </a:tc>
                <a:extLst>
                  <a:ext uri="{0D108BD9-81ED-4DB2-BD59-A6C34878D82A}">
                    <a16:rowId xmlns:a16="http://schemas.microsoft.com/office/drawing/2014/main" xmlns="" val="10005"/>
                  </a:ext>
                </a:extLst>
              </a:tr>
              <a:tr h="1367119">
                <a:tc>
                  <a:txBody>
                    <a:bodyPr/>
                    <a:lstStyle/>
                    <a:p>
                      <a:r>
                        <a:rPr lang="en-US" sz="1200" kern="1200" dirty="0"/>
                        <a:t>Fund Financial Statement Folders</a:t>
                      </a:r>
                    </a:p>
                    <a:p>
                      <a:endParaRPr lang="en-US" sz="1200"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t>November 29, 2021</a:t>
                      </a:r>
                      <a:endParaRPr sz="1200" b="1" kern="1200" dirty="0">
                        <a:solidFill>
                          <a:schemeClr val="dk1"/>
                        </a:solidFill>
                        <a:latin typeface="+mn-lt"/>
                        <a:ea typeface="+mn-ea"/>
                        <a:cs typeface="+mn-cs"/>
                      </a:endParaRPr>
                    </a:p>
                  </a:txBody>
                  <a:tcPr anchor="ctr"/>
                </a:tc>
                <a:tc>
                  <a:txBody>
                    <a:bodyPr/>
                    <a:lstStyle/>
                    <a:p>
                      <a:pPr marL="171450" indent="-171450" algn="l">
                        <a:buFont typeface="Arial" panose="020B0604020202020204" pitchFamily="34" charset="0"/>
                        <a:buChar char="•"/>
                      </a:pPr>
                      <a:r>
                        <a:rPr lang="en-US" sz="1200" kern="1200" dirty="0"/>
                        <a:t>Submit in</a:t>
                      </a:r>
                      <a:r>
                        <a:rPr lang="en-US" sz="1200" kern="1200" baseline="0" dirty="0"/>
                        <a:t> </a:t>
                      </a:r>
                      <a:r>
                        <a:rPr lang="en-US" sz="1200" u="sng" kern="1200" baseline="0" dirty="0"/>
                        <a:t>electronic format</a:t>
                      </a:r>
                      <a:r>
                        <a:rPr lang="en-US" sz="1200" u="none" kern="1200" baseline="0" dirty="0"/>
                        <a:t> </a:t>
                      </a:r>
                      <a:r>
                        <a:rPr lang="en-US" sz="1200" kern="1200" baseline="0" dirty="0"/>
                        <a:t>only to </a:t>
                      </a:r>
                      <a:r>
                        <a:rPr lang="en-US" sz="1200" kern="1200" dirty="0"/>
                        <a:t>Gabriel Ruffino.</a:t>
                      </a:r>
                    </a:p>
                    <a:p>
                      <a:pPr marL="171450" indent="-171450" algn="l">
                        <a:buFont typeface="Arial" panose="020B0604020202020204" pitchFamily="34" charset="0"/>
                        <a:buChar char="•"/>
                      </a:pPr>
                      <a:r>
                        <a:rPr lang="en-US" sz="1200" kern="1200" dirty="0"/>
                        <a:t>Please follow provided checklist and sign off.</a:t>
                      </a:r>
                    </a:p>
                    <a:p>
                      <a:pPr marL="171450" indent="-171450" algn="l">
                        <a:buFont typeface="Arial" panose="020B0604020202020204" pitchFamily="34" charset="0"/>
                        <a:buChar char="•"/>
                      </a:pPr>
                      <a:r>
                        <a:rPr lang="en-US" sz="1200" kern="1200" dirty="0"/>
                        <a:t>Important: include detailed variance analysis narrative.</a:t>
                      </a:r>
                    </a:p>
                    <a:p>
                      <a:pPr algn="ctr"/>
                      <a:endParaRPr sz="1200" kern="1200" dirty="0">
                        <a:solidFill>
                          <a:schemeClr val="dk1"/>
                        </a:solidFill>
                        <a:latin typeface="+mn-lt"/>
                        <a:ea typeface="+mn-ea"/>
                        <a:cs typeface="+mn-cs"/>
                      </a:endParaRPr>
                    </a:p>
                  </a:txBody>
                  <a:tcPr anchor="ctr"/>
                </a:tc>
                <a:extLst>
                  <a:ext uri="{0D108BD9-81ED-4DB2-BD59-A6C34878D82A}">
                    <a16:rowId xmlns:a16="http://schemas.microsoft.com/office/drawing/2014/main" xmlns="" val="10006"/>
                  </a:ext>
                </a:extLst>
              </a:tr>
            </a:tbl>
          </a:graphicData>
        </a:graphic>
      </p:graphicFrame>
      <p:pic>
        <p:nvPicPr>
          <p:cNvPr id="7" name="Picture 6"/>
          <p:cNvPicPr>
            <a:picLocks noChangeAspect="1"/>
          </p:cNvPicPr>
          <p:nvPr/>
        </p:nvPicPr>
        <p:blipFill>
          <a:blip r:embed="rId3"/>
          <a:stretch>
            <a:fillRect/>
          </a:stretch>
        </p:blipFill>
        <p:spPr>
          <a:xfrm>
            <a:off x="6254003" y="23310"/>
            <a:ext cx="4798888" cy="1140051"/>
          </a:xfrm>
          <a:prstGeom prst="rect">
            <a:avLst/>
          </a:prstGeom>
        </p:spPr>
      </p:pic>
      <p:pic>
        <p:nvPicPr>
          <p:cNvPr id="12" name="Picture 11"/>
          <p:cNvPicPr>
            <a:picLocks noChangeAspect="1"/>
          </p:cNvPicPr>
          <p:nvPr/>
        </p:nvPicPr>
        <p:blipFill>
          <a:blip r:embed="rId4"/>
          <a:stretch>
            <a:fillRect/>
          </a:stretch>
        </p:blipFill>
        <p:spPr>
          <a:xfrm>
            <a:off x="11052890" y="1390917"/>
            <a:ext cx="939172" cy="785209"/>
          </a:xfrm>
          <a:prstGeom prst="rect">
            <a:avLst/>
          </a:prstGeom>
          <a:scene3d>
            <a:camera prst="orthographicFront">
              <a:rot lat="0" lon="2100001" rev="0"/>
            </a:camera>
            <a:lightRig rig="threePt" dir="t"/>
          </a:scene3d>
        </p:spPr>
      </p:pic>
      <p:pic>
        <p:nvPicPr>
          <p:cNvPr id="13" name="Picture 12"/>
          <p:cNvPicPr>
            <a:picLocks noChangeAspect="1"/>
          </p:cNvPicPr>
          <p:nvPr/>
        </p:nvPicPr>
        <p:blipFill>
          <a:blip r:embed="rId5"/>
          <a:stretch>
            <a:fillRect/>
          </a:stretch>
        </p:blipFill>
        <p:spPr>
          <a:xfrm rot="2115941">
            <a:off x="11522475" y="2319622"/>
            <a:ext cx="495300" cy="638175"/>
          </a:xfrm>
          <a:prstGeom prst="rect">
            <a:avLst/>
          </a:prstGeom>
        </p:spPr>
      </p:pic>
      <p:pic>
        <p:nvPicPr>
          <p:cNvPr id="14" name="Picture 13"/>
          <p:cNvPicPr>
            <a:picLocks noChangeAspect="1"/>
          </p:cNvPicPr>
          <p:nvPr/>
        </p:nvPicPr>
        <p:blipFill>
          <a:blip r:embed="rId5"/>
          <a:stretch>
            <a:fillRect/>
          </a:stretch>
        </p:blipFill>
        <p:spPr>
          <a:xfrm rot="18704471">
            <a:off x="11258292" y="3019761"/>
            <a:ext cx="495300" cy="638175"/>
          </a:xfrm>
          <a:prstGeom prst="rect">
            <a:avLst/>
          </a:prstGeom>
        </p:spPr>
      </p:pic>
      <p:pic>
        <p:nvPicPr>
          <p:cNvPr id="16" name="Picture 15"/>
          <p:cNvPicPr>
            <a:picLocks noChangeAspect="1"/>
          </p:cNvPicPr>
          <p:nvPr/>
        </p:nvPicPr>
        <p:blipFill>
          <a:blip r:embed="rId6"/>
          <a:stretch>
            <a:fillRect/>
          </a:stretch>
        </p:blipFill>
        <p:spPr>
          <a:xfrm rot="6436713">
            <a:off x="10972213" y="3788126"/>
            <a:ext cx="1131723" cy="828290"/>
          </a:xfrm>
          <a:prstGeom prst="rect">
            <a:avLst/>
          </a:prstGeom>
        </p:spPr>
      </p:pic>
      <p:pic>
        <p:nvPicPr>
          <p:cNvPr id="18" name="Picture 17"/>
          <p:cNvPicPr>
            <a:picLocks noChangeAspect="1"/>
          </p:cNvPicPr>
          <p:nvPr/>
        </p:nvPicPr>
        <p:blipFill>
          <a:blip r:embed="rId7"/>
          <a:stretch>
            <a:fillRect/>
          </a:stretch>
        </p:blipFill>
        <p:spPr>
          <a:xfrm>
            <a:off x="11072901" y="4825766"/>
            <a:ext cx="1028700" cy="1095375"/>
          </a:xfrm>
          <a:prstGeom prst="rect">
            <a:avLst/>
          </a:prstGeom>
        </p:spPr>
      </p:pic>
      <p:pic>
        <p:nvPicPr>
          <p:cNvPr id="19" name="Picture 18"/>
          <p:cNvPicPr>
            <a:picLocks noChangeAspect="1"/>
          </p:cNvPicPr>
          <p:nvPr/>
        </p:nvPicPr>
        <p:blipFill>
          <a:blip r:embed="rId8"/>
          <a:stretch>
            <a:fillRect/>
          </a:stretch>
        </p:blipFill>
        <p:spPr>
          <a:xfrm>
            <a:off x="11522476" y="4623555"/>
            <a:ext cx="247650" cy="238125"/>
          </a:xfrm>
          <a:prstGeom prst="rect">
            <a:avLst/>
          </a:prstGeom>
        </p:spPr>
      </p:pic>
      <p:pic>
        <p:nvPicPr>
          <p:cNvPr id="20" name="Picture 19"/>
          <p:cNvPicPr>
            <a:picLocks noChangeAspect="1"/>
          </p:cNvPicPr>
          <p:nvPr/>
        </p:nvPicPr>
        <p:blipFill>
          <a:blip r:embed="rId9"/>
          <a:stretch>
            <a:fillRect/>
          </a:stretch>
        </p:blipFill>
        <p:spPr>
          <a:xfrm rot="7394099">
            <a:off x="11286097" y="479155"/>
            <a:ext cx="780356" cy="810838"/>
          </a:xfrm>
          <a:prstGeom prst="rect">
            <a:avLst/>
          </a:prstGeom>
        </p:spPr>
      </p:pic>
      <p:pic>
        <p:nvPicPr>
          <p:cNvPr id="21" name="Picture 20"/>
          <p:cNvPicPr>
            <a:picLocks noChangeAspect="1"/>
          </p:cNvPicPr>
          <p:nvPr/>
        </p:nvPicPr>
        <p:blipFill>
          <a:blip r:embed="rId10"/>
          <a:stretch>
            <a:fillRect/>
          </a:stretch>
        </p:blipFill>
        <p:spPr>
          <a:xfrm rot="14023450">
            <a:off x="11124172" y="2378241"/>
            <a:ext cx="317787" cy="310036"/>
          </a:xfrm>
          <a:prstGeom prst="rect">
            <a:avLst/>
          </a:prstGeom>
        </p:spPr>
      </p:pic>
      <p:pic>
        <p:nvPicPr>
          <p:cNvPr id="22" name="Picture 21"/>
          <p:cNvPicPr>
            <a:picLocks noChangeAspect="1"/>
          </p:cNvPicPr>
          <p:nvPr/>
        </p:nvPicPr>
        <p:blipFill>
          <a:blip r:embed="rId11"/>
          <a:stretch>
            <a:fillRect/>
          </a:stretch>
        </p:blipFill>
        <p:spPr>
          <a:xfrm rot="17339099">
            <a:off x="11054671" y="6041732"/>
            <a:ext cx="602602" cy="611802"/>
          </a:xfrm>
          <a:prstGeom prst="rect">
            <a:avLst/>
          </a:prstGeom>
        </p:spPr>
      </p:pic>
    </p:spTree>
    <p:extLst>
      <p:ext uri="{BB962C8B-B14F-4D97-AF65-F5344CB8AC3E}">
        <p14:creationId xmlns:p14="http://schemas.microsoft.com/office/powerpoint/2010/main" val="40859106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Dates</a:t>
            </a:r>
            <a:br>
              <a:rPr lang="en-US" dirty="0"/>
            </a:br>
            <a:r>
              <a:rPr lang="en-US" dirty="0"/>
              <a:t>(</a:t>
            </a:r>
            <a:r>
              <a:rPr lang="en-US" sz="2400" dirty="0"/>
              <a:t>Billing and Reports</a:t>
            </a:r>
            <a:r>
              <a:rPr lang="en-US" dirty="0"/>
              <a:t>)</a:t>
            </a:r>
          </a:p>
        </p:txBody>
      </p:sp>
      <p:sp>
        <p:nvSpPr>
          <p:cNvPr id="5" name="Slide Number Placeholder 4"/>
          <p:cNvSpPr>
            <a:spLocks noGrp="1"/>
          </p:cNvSpPr>
          <p:nvPr>
            <p:ph type="sldNum" sz="quarter" idx="12"/>
          </p:nvPr>
        </p:nvSpPr>
        <p:spPr>
          <a:xfrm>
            <a:off x="115330" y="773469"/>
            <a:ext cx="1216652" cy="363354"/>
          </a:xfrm>
        </p:spPr>
        <p:txBody>
          <a:bodyPr/>
          <a:lstStyle/>
          <a:p>
            <a:fld id="{0FF54DE5-C571-48E8-A5BC-B369434E2F44}" type="slidenum">
              <a:rPr lang="en-US" smtClean="0"/>
              <a:t>31</a:t>
            </a:fld>
            <a:endParaRPr lang="en-US" dirty="0"/>
          </a:p>
        </p:txBody>
      </p:sp>
      <p:pic>
        <p:nvPicPr>
          <p:cNvPr id="4" name="Picture 3"/>
          <p:cNvPicPr>
            <a:picLocks noChangeAspect="1"/>
          </p:cNvPicPr>
          <p:nvPr/>
        </p:nvPicPr>
        <p:blipFill>
          <a:blip r:embed="rId2"/>
          <a:stretch>
            <a:fillRect/>
          </a:stretch>
        </p:blipFill>
        <p:spPr>
          <a:xfrm>
            <a:off x="6281518" y="76200"/>
            <a:ext cx="4804064" cy="1140051"/>
          </a:xfrm>
          <a:prstGeom prst="rect">
            <a:avLst/>
          </a:prstGeom>
        </p:spPr>
      </p:pic>
      <p:graphicFrame>
        <p:nvGraphicFramePr>
          <p:cNvPr id="6" name="Content Placeholder 15"/>
          <p:cNvGraphicFramePr>
            <a:graphicFrameLocks/>
          </p:cNvGraphicFramePr>
          <p:nvPr>
            <p:extLst>
              <p:ext uri="{D42A27DB-BD31-4B8C-83A1-F6EECF244321}">
                <p14:modId xmlns:p14="http://schemas.microsoft.com/office/powerpoint/2010/main" val="1645695883"/>
              </p:ext>
            </p:extLst>
          </p:nvPr>
        </p:nvGraphicFramePr>
        <p:xfrm>
          <a:off x="2592925" y="2452910"/>
          <a:ext cx="6252336" cy="1934311"/>
        </p:xfrm>
        <a:graphic>
          <a:graphicData uri="http://schemas.openxmlformats.org/drawingml/2006/table">
            <a:tbl>
              <a:tblPr firstRow="1" bandRow="1">
                <a:tableStyleId>{F5AB1C69-6EDB-4FF4-983F-18BD219EF322}</a:tableStyleId>
              </a:tblPr>
              <a:tblGrid>
                <a:gridCol w="3126168">
                  <a:extLst>
                    <a:ext uri="{9D8B030D-6E8A-4147-A177-3AD203B41FA5}">
                      <a16:colId xmlns:a16="http://schemas.microsoft.com/office/drawing/2014/main" xmlns="" val="20000"/>
                    </a:ext>
                  </a:extLst>
                </a:gridCol>
                <a:gridCol w="3126168">
                  <a:extLst>
                    <a:ext uri="{9D8B030D-6E8A-4147-A177-3AD203B41FA5}">
                      <a16:colId xmlns:a16="http://schemas.microsoft.com/office/drawing/2014/main" xmlns="" val="20002"/>
                    </a:ext>
                  </a:extLst>
                </a:gridCol>
              </a:tblGrid>
              <a:tr h="332269">
                <a:tc>
                  <a:txBody>
                    <a:bodyPr/>
                    <a:lstStyle/>
                    <a:p>
                      <a:pPr algn="ctr"/>
                      <a:r>
                        <a:rPr lang="en-US" sz="1600" dirty="0"/>
                        <a:t>Items</a:t>
                      </a:r>
                      <a:endParaRPr dirty="0"/>
                    </a:p>
                  </a:txBody>
                  <a:tcPr anchor="ctr"/>
                </a:tc>
                <a:tc>
                  <a:txBody>
                    <a:bodyPr/>
                    <a:lstStyle/>
                    <a:p>
                      <a:pPr algn="ctr"/>
                      <a:r>
                        <a:rPr lang="en-US" sz="1600" dirty="0"/>
                        <a:t>Notes</a:t>
                      </a:r>
                      <a:endParaRPr dirty="0"/>
                    </a:p>
                  </a:txBody>
                  <a:tcPr anchor="ctr"/>
                </a:tc>
                <a:extLst>
                  <a:ext uri="{0D108BD9-81ED-4DB2-BD59-A6C34878D82A}">
                    <a16:rowId xmlns:a16="http://schemas.microsoft.com/office/drawing/2014/main" xmlns="" val="10000"/>
                  </a:ext>
                </a:extLst>
              </a:tr>
              <a:tr h="601712">
                <a:tc>
                  <a:txBody>
                    <a:bodyPr/>
                    <a:lstStyle/>
                    <a:p>
                      <a:pPr marL="0" algn="l" rtl="0" eaLnBrk="1" latinLnBrk="0" hangingPunct="1"/>
                      <a:r>
                        <a:rPr kumimoji="0" lang="en-US" sz="1200" kern="1200" dirty="0"/>
                        <a:t>Automated Charges- FY 2021 (energy, telephones, mobile equipment)</a:t>
                      </a:r>
                      <a:endParaRPr kumimoji="0" lang="en-US" sz="1200" kern="1200" dirty="0">
                        <a:solidFill>
                          <a:schemeClr val="dk1"/>
                        </a:solidFill>
                        <a:latin typeface="+mn-lt"/>
                        <a:ea typeface="+mn-ea"/>
                        <a:cs typeface="+mn-cs"/>
                      </a:endParaRPr>
                    </a:p>
                  </a:txBody>
                  <a:tcPr/>
                </a:tc>
                <a:tc>
                  <a:txBody>
                    <a:bodyPr/>
                    <a:lstStyle/>
                    <a:p>
                      <a:r>
                        <a:rPr kumimoji="0" lang="en-US" sz="1200" kern="1200" dirty="0"/>
                        <a:t>To be processed no later than October 26, 2021</a:t>
                      </a:r>
                      <a:endParaRPr kumimoji="0" lang="en-US" sz="1200" b="1" kern="1200" dirty="0">
                        <a:solidFill>
                          <a:schemeClr val="tx1"/>
                        </a:solidFill>
                        <a:latin typeface="+mn-lt"/>
                        <a:ea typeface="+mn-ea"/>
                        <a:cs typeface="+mn-cs"/>
                      </a:endParaRPr>
                    </a:p>
                  </a:txBody>
                  <a:tcPr/>
                </a:tc>
                <a:extLst>
                  <a:ext uri="{0D108BD9-81ED-4DB2-BD59-A6C34878D82A}">
                    <a16:rowId xmlns:a16="http://schemas.microsoft.com/office/drawing/2014/main" xmlns="" val="10001"/>
                  </a:ext>
                </a:extLst>
              </a:tr>
              <a:tr h="415290">
                <a:tc>
                  <a:txBody>
                    <a:bodyPr/>
                    <a:lstStyle/>
                    <a:p>
                      <a:r>
                        <a:rPr lang="en-US" sz="1200" dirty="0"/>
                        <a:t>Payroll accruals</a:t>
                      </a:r>
                    </a:p>
                  </a:txBody>
                  <a:tcPr/>
                </a:tc>
                <a:tc>
                  <a:txBody>
                    <a:bodyPr/>
                    <a:lstStyle/>
                    <a:p>
                      <a:r>
                        <a:rPr lang="en-US" sz="1200" dirty="0"/>
                        <a:t>Will be posted by September 30, 2021 </a:t>
                      </a:r>
                      <a:endParaRPr lang="en-US" sz="1200" b="1" dirty="0">
                        <a:solidFill>
                          <a:schemeClr val="tx1"/>
                        </a:solidFill>
                      </a:endParaRPr>
                    </a:p>
                  </a:txBody>
                  <a:tcPr/>
                </a:tc>
                <a:extLst>
                  <a:ext uri="{0D108BD9-81ED-4DB2-BD59-A6C34878D82A}">
                    <a16:rowId xmlns:a16="http://schemas.microsoft.com/office/drawing/2014/main" xmlns="" val="10002"/>
                  </a:ext>
                </a:extLst>
              </a:tr>
              <a:tr h="582029">
                <a:tc>
                  <a:txBody>
                    <a:bodyPr/>
                    <a:lstStyle/>
                    <a:p>
                      <a:r>
                        <a:rPr lang="en-US" sz="1200" kern="1200" dirty="0"/>
                        <a:t>Final Year-End Reports </a:t>
                      </a:r>
                    </a:p>
                    <a:p>
                      <a:endParaRPr sz="1200" kern="1200" dirty="0">
                        <a:solidFill>
                          <a:schemeClr val="dk1"/>
                        </a:solidFill>
                        <a:latin typeface="+mn-lt"/>
                        <a:ea typeface="+mn-ea"/>
                        <a:cs typeface="+mn-cs"/>
                      </a:endParaRPr>
                    </a:p>
                  </a:txBody>
                  <a:tcPr anchor="ctr"/>
                </a:tc>
                <a:tc>
                  <a:txBody>
                    <a:bodyPr/>
                    <a:lstStyle/>
                    <a:p>
                      <a:r>
                        <a:rPr lang="en-US" sz="1200" dirty="0"/>
                        <a:t>Available for self-service </a:t>
                      </a:r>
                      <a:r>
                        <a:rPr lang="en-US" sz="1200" u="sng" dirty="0"/>
                        <a:t>Monday, November 8, 2021</a:t>
                      </a:r>
                      <a:endParaRPr lang="en-US" sz="1200" b="1" u="sng" dirty="0"/>
                    </a:p>
                  </a:txBody>
                  <a:tcPr/>
                </a:tc>
                <a:extLst>
                  <a:ext uri="{0D108BD9-81ED-4DB2-BD59-A6C34878D82A}">
                    <a16:rowId xmlns:a16="http://schemas.microsoft.com/office/drawing/2014/main" xmlns="" val="10005"/>
                  </a:ext>
                </a:extLst>
              </a:tr>
            </a:tbl>
          </a:graphicData>
        </a:graphic>
      </p:graphicFrame>
      <p:pic>
        <p:nvPicPr>
          <p:cNvPr id="7" name="Picture 6"/>
          <p:cNvPicPr>
            <a:picLocks noChangeAspect="1"/>
          </p:cNvPicPr>
          <p:nvPr/>
        </p:nvPicPr>
        <p:blipFill>
          <a:blip r:embed="rId3"/>
          <a:stretch>
            <a:fillRect/>
          </a:stretch>
        </p:blipFill>
        <p:spPr>
          <a:xfrm>
            <a:off x="10461860" y="1442434"/>
            <a:ext cx="798645" cy="810838"/>
          </a:xfrm>
          <a:prstGeom prst="rect">
            <a:avLst/>
          </a:prstGeom>
        </p:spPr>
      </p:pic>
      <p:pic>
        <p:nvPicPr>
          <p:cNvPr id="8" name="Picture 7"/>
          <p:cNvPicPr>
            <a:picLocks noChangeAspect="1"/>
          </p:cNvPicPr>
          <p:nvPr/>
        </p:nvPicPr>
        <p:blipFill>
          <a:blip r:embed="rId4"/>
          <a:stretch>
            <a:fillRect/>
          </a:stretch>
        </p:blipFill>
        <p:spPr>
          <a:xfrm>
            <a:off x="10480149" y="2479455"/>
            <a:ext cx="780356" cy="810838"/>
          </a:xfrm>
          <a:prstGeom prst="rect">
            <a:avLst/>
          </a:prstGeom>
        </p:spPr>
      </p:pic>
      <p:pic>
        <p:nvPicPr>
          <p:cNvPr id="9" name="Picture 8"/>
          <p:cNvPicPr>
            <a:picLocks noChangeAspect="1"/>
          </p:cNvPicPr>
          <p:nvPr/>
        </p:nvPicPr>
        <p:blipFill>
          <a:blip r:embed="rId5"/>
          <a:stretch>
            <a:fillRect/>
          </a:stretch>
        </p:blipFill>
        <p:spPr>
          <a:xfrm>
            <a:off x="10294205" y="3522656"/>
            <a:ext cx="1133954" cy="1335140"/>
          </a:xfrm>
          <a:prstGeom prst="rect">
            <a:avLst/>
          </a:prstGeom>
        </p:spPr>
      </p:pic>
      <p:pic>
        <p:nvPicPr>
          <p:cNvPr id="10" name="Picture 9"/>
          <p:cNvPicPr>
            <a:picLocks noChangeAspect="1"/>
          </p:cNvPicPr>
          <p:nvPr/>
        </p:nvPicPr>
        <p:blipFill>
          <a:blip r:embed="rId6"/>
          <a:stretch>
            <a:fillRect/>
          </a:stretch>
        </p:blipFill>
        <p:spPr>
          <a:xfrm>
            <a:off x="9637688" y="4889734"/>
            <a:ext cx="1030313" cy="1091279"/>
          </a:xfrm>
          <a:prstGeom prst="rect">
            <a:avLst/>
          </a:prstGeom>
        </p:spPr>
      </p:pic>
      <p:pic>
        <p:nvPicPr>
          <p:cNvPr id="11" name="Picture 10"/>
          <p:cNvPicPr>
            <a:picLocks noChangeAspect="1"/>
          </p:cNvPicPr>
          <p:nvPr/>
        </p:nvPicPr>
        <p:blipFill>
          <a:blip r:embed="rId7"/>
          <a:stretch>
            <a:fillRect/>
          </a:stretch>
        </p:blipFill>
        <p:spPr>
          <a:xfrm>
            <a:off x="8757451" y="5590835"/>
            <a:ext cx="780356" cy="780356"/>
          </a:xfrm>
          <a:prstGeom prst="rect">
            <a:avLst/>
          </a:prstGeom>
        </p:spPr>
      </p:pic>
      <p:pic>
        <p:nvPicPr>
          <p:cNvPr id="12" name="Picture 11"/>
          <p:cNvPicPr>
            <a:picLocks noChangeAspect="1"/>
          </p:cNvPicPr>
          <p:nvPr/>
        </p:nvPicPr>
        <p:blipFill>
          <a:blip r:embed="rId6"/>
          <a:stretch>
            <a:fillRect/>
          </a:stretch>
        </p:blipFill>
        <p:spPr>
          <a:xfrm rot="4414855">
            <a:off x="7332370" y="5273213"/>
            <a:ext cx="1030313" cy="1091279"/>
          </a:xfrm>
          <a:prstGeom prst="rect">
            <a:avLst/>
          </a:prstGeom>
        </p:spPr>
      </p:pic>
      <p:pic>
        <p:nvPicPr>
          <p:cNvPr id="13" name="Picture 12"/>
          <p:cNvPicPr>
            <a:picLocks noChangeAspect="1"/>
          </p:cNvPicPr>
          <p:nvPr/>
        </p:nvPicPr>
        <p:blipFill>
          <a:blip r:embed="rId8"/>
          <a:stretch>
            <a:fillRect/>
          </a:stretch>
        </p:blipFill>
        <p:spPr>
          <a:xfrm rot="14952145">
            <a:off x="6142877" y="5636249"/>
            <a:ext cx="1028505" cy="1017265"/>
          </a:xfrm>
          <a:prstGeom prst="rect">
            <a:avLst/>
          </a:prstGeom>
        </p:spPr>
      </p:pic>
      <p:pic>
        <p:nvPicPr>
          <p:cNvPr id="15" name="Picture 14"/>
          <p:cNvPicPr>
            <a:picLocks noChangeAspect="1"/>
          </p:cNvPicPr>
          <p:nvPr/>
        </p:nvPicPr>
        <p:blipFill>
          <a:blip r:embed="rId9"/>
          <a:stretch>
            <a:fillRect/>
          </a:stretch>
        </p:blipFill>
        <p:spPr>
          <a:xfrm>
            <a:off x="3982017" y="5085537"/>
            <a:ext cx="2350029" cy="1356082"/>
          </a:xfrm>
          <a:prstGeom prst="rect">
            <a:avLst/>
          </a:prstGeom>
        </p:spPr>
      </p:pic>
    </p:spTree>
    <p:extLst>
      <p:ext uri="{BB962C8B-B14F-4D97-AF65-F5344CB8AC3E}">
        <p14:creationId xmlns:p14="http://schemas.microsoft.com/office/powerpoint/2010/main" val="17437309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87C544-39C7-4C66-A59E-E708B1644B9D}"/>
              </a:ext>
            </a:extLst>
          </p:cNvPr>
          <p:cNvSpPr>
            <a:spLocks noGrp="1"/>
          </p:cNvSpPr>
          <p:nvPr>
            <p:ph type="title"/>
          </p:nvPr>
        </p:nvSpPr>
        <p:spPr/>
        <p:txBody>
          <a:bodyPr/>
          <a:lstStyle/>
          <a:p>
            <a:r>
              <a:rPr lang="en-US" dirty="0"/>
              <a:t>Reports and Queries </a:t>
            </a:r>
          </a:p>
        </p:txBody>
      </p:sp>
      <p:sp>
        <p:nvSpPr>
          <p:cNvPr id="5" name="Slide Number Placeholder 4">
            <a:extLst>
              <a:ext uri="{FF2B5EF4-FFF2-40B4-BE49-F238E27FC236}">
                <a16:creationId xmlns:a16="http://schemas.microsoft.com/office/drawing/2014/main" xmlns="" id="{B780973F-15B0-4568-B355-3FA6ED8DD125}"/>
              </a:ext>
            </a:extLst>
          </p:cNvPr>
          <p:cNvSpPr>
            <a:spLocks noGrp="1"/>
          </p:cNvSpPr>
          <p:nvPr>
            <p:ph type="sldNum" sz="quarter" idx="12"/>
          </p:nvPr>
        </p:nvSpPr>
        <p:spPr/>
        <p:txBody>
          <a:bodyPr/>
          <a:lstStyle/>
          <a:p>
            <a:fld id="{0FF54DE5-C571-48E8-A5BC-B369434E2F44}" type="slidenum">
              <a:rPr lang="en-US" smtClean="0"/>
              <a:t>32</a:t>
            </a:fld>
            <a:endParaRPr lang="en-US"/>
          </a:p>
        </p:txBody>
      </p:sp>
      <p:graphicFrame>
        <p:nvGraphicFramePr>
          <p:cNvPr id="9" name="Table 9">
            <a:extLst>
              <a:ext uri="{FF2B5EF4-FFF2-40B4-BE49-F238E27FC236}">
                <a16:creationId xmlns:a16="http://schemas.microsoft.com/office/drawing/2014/main" xmlns="" id="{D5A2B729-6770-41A2-8BF5-5A9C1D8A81A9}"/>
              </a:ext>
            </a:extLst>
          </p:cNvPr>
          <p:cNvGraphicFramePr>
            <a:graphicFrameLocks noGrp="1"/>
          </p:cNvGraphicFramePr>
          <p:nvPr>
            <p:extLst>
              <p:ext uri="{D42A27DB-BD31-4B8C-83A1-F6EECF244321}">
                <p14:modId xmlns:p14="http://schemas.microsoft.com/office/powerpoint/2010/main" val="4048300057"/>
              </p:ext>
            </p:extLst>
          </p:nvPr>
        </p:nvGraphicFramePr>
        <p:xfrm>
          <a:off x="2934459" y="1725136"/>
          <a:ext cx="6464012" cy="4079240"/>
        </p:xfrm>
        <a:graphic>
          <a:graphicData uri="http://schemas.openxmlformats.org/drawingml/2006/table">
            <a:tbl>
              <a:tblPr firstRow="1" bandRow="1">
                <a:tableStyleId>{F5AB1C69-6EDB-4FF4-983F-18BD219EF322}</a:tableStyleId>
              </a:tblPr>
              <a:tblGrid>
                <a:gridCol w="2782349">
                  <a:extLst>
                    <a:ext uri="{9D8B030D-6E8A-4147-A177-3AD203B41FA5}">
                      <a16:colId xmlns:a16="http://schemas.microsoft.com/office/drawing/2014/main" xmlns="" val="2055000849"/>
                    </a:ext>
                  </a:extLst>
                </a:gridCol>
                <a:gridCol w="3681663">
                  <a:extLst>
                    <a:ext uri="{9D8B030D-6E8A-4147-A177-3AD203B41FA5}">
                      <a16:colId xmlns:a16="http://schemas.microsoft.com/office/drawing/2014/main" xmlns="" val="3961949989"/>
                    </a:ext>
                  </a:extLst>
                </a:gridCol>
              </a:tblGrid>
              <a:tr h="370840">
                <a:tc>
                  <a:txBody>
                    <a:bodyPr/>
                    <a:lstStyle/>
                    <a:p>
                      <a:r>
                        <a:rPr lang="en-US" dirty="0"/>
                        <a:t>Report</a:t>
                      </a:r>
                    </a:p>
                  </a:txBody>
                  <a:tcPr/>
                </a:tc>
                <a:tc>
                  <a:txBody>
                    <a:bodyPr/>
                    <a:lstStyle/>
                    <a:p>
                      <a:r>
                        <a:rPr lang="en-US" dirty="0"/>
                        <a:t>Query Name</a:t>
                      </a:r>
                    </a:p>
                  </a:txBody>
                  <a:tcPr/>
                </a:tc>
                <a:extLst>
                  <a:ext uri="{0D108BD9-81ED-4DB2-BD59-A6C34878D82A}">
                    <a16:rowId xmlns:a16="http://schemas.microsoft.com/office/drawing/2014/main" xmlns="" val="3477663848"/>
                  </a:ext>
                </a:extLst>
              </a:tr>
              <a:tr h="370840">
                <a:tc>
                  <a:txBody>
                    <a:bodyPr/>
                    <a:lstStyle/>
                    <a:p>
                      <a:r>
                        <a:rPr lang="en-US" sz="1200" dirty="0"/>
                        <a:t>Ledger Inquiry</a:t>
                      </a:r>
                    </a:p>
                  </a:txBody>
                  <a:tcPr/>
                </a:tc>
                <a:tc>
                  <a:txBody>
                    <a:bodyPr/>
                    <a:lstStyle/>
                    <a:p>
                      <a:r>
                        <a:rPr lang="en-US" sz="1200" dirty="0"/>
                        <a:t>Inquiry Screen within GL module</a:t>
                      </a:r>
                    </a:p>
                  </a:txBody>
                  <a:tcPr/>
                </a:tc>
                <a:extLst>
                  <a:ext uri="{0D108BD9-81ED-4DB2-BD59-A6C34878D82A}">
                    <a16:rowId xmlns:a16="http://schemas.microsoft.com/office/drawing/2014/main" xmlns="" val="4227489014"/>
                  </a:ext>
                </a:extLst>
              </a:tr>
              <a:tr h="370840">
                <a:tc>
                  <a:txBody>
                    <a:bodyPr/>
                    <a:lstStyle/>
                    <a:p>
                      <a:r>
                        <a:rPr lang="en-US" sz="1200" kern="1200" dirty="0">
                          <a:effectLst/>
                        </a:rPr>
                        <a:t>Budget to Actual Comparison</a:t>
                      </a:r>
                      <a:endParaRPr lang="en-US" sz="1200" dirty="0"/>
                    </a:p>
                  </a:txBody>
                  <a:tcPr/>
                </a:tc>
                <a:tc>
                  <a:txBody>
                    <a:bodyPr/>
                    <a:lstStyle/>
                    <a:p>
                      <a:r>
                        <a:rPr lang="en-US" sz="1200" kern="1200" dirty="0">
                          <a:effectLst/>
                        </a:rPr>
                        <a:t>MD_GLR270_BDGT_ACTUALS_COMPARE</a:t>
                      </a:r>
                      <a:endParaRPr lang="en-US" sz="1200" dirty="0"/>
                    </a:p>
                  </a:txBody>
                  <a:tcPr/>
                </a:tc>
                <a:extLst>
                  <a:ext uri="{0D108BD9-81ED-4DB2-BD59-A6C34878D82A}">
                    <a16:rowId xmlns:a16="http://schemas.microsoft.com/office/drawing/2014/main" xmlns="" val="2492306849"/>
                  </a:ext>
                </a:extLst>
              </a:tr>
              <a:tr h="370840">
                <a:tc>
                  <a:txBody>
                    <a:bodyPr/>
                    <a:lstStyle/>
                    <a:p>
                      <a:r>
                        <a:rPr lang="en-US" sz="1200" kern="1200" dirty="0">
                          <a:effectLst/>
                        </a:rPr>
                        <a:t>Budget to Actuals Encumbrances</a:t>
                      </a:r>
                      <a:endParaRPr lang="en-US" sz="1200" dirty="0"/>
                    </a:p>
                  </a:txBody>
                  <a:tcPr/>
                </a:tc>
                <a:tc>
                  <a:txBody>
                    <a:bodyPr/>
                    <a:lstStyle/>
                    <a:p>
                      <a:r>
                        <a:rPr lang="en-US" sz="1200" kern="1200" dirty="0">
                          <a:effectLst/>
                        </a:rPr>
                        <a:t>MD_GLR242_BUDGET_TO_ACTUALS</a:t>
                      </a:r>
                      <a:endParaRPr lang="en-US" sz="1200" dirty="0"/>
                    </a:p>
                  </a:txBody>
                  <a:tcPr/>
                </a:tc>
                <a:extLst>
                  <a:ext uri="{0D108BD9-81ED-4DB2-BD59-A6C34878D82A}">
                    <a16:rowId xmlns:a16="http://schemas.microsoft.com/office/drawing/2014/main" xmlns="" val="1115417279"/>
                  </a:ext>
                </a:extLst>
              </a:tr>
              <a:tr h="370840">
                <a:tc>
                  <a:txBody>
                    <a:bodyPr/>
                    <a:lstStyle/>
                    <a:p>
                      <a:r>
                        <a:rPr lang="en-US" sz="1200" kern="1200" dirty="0">
                          <a:effectLst/>
                        </a:rPr>
                        <a:t>Budget - Actual by Rollup Acct</a:t>
                      </a:r>
                      <a:endParaRPr lang="en-US" sz="1200" dirty="0"/>
                    </a:p>
                  </a:txBody>
                  <a:tcPr/>
                </a:tc>
                <a:tc>
                  <a:txBody>
                    <a:bodyPr/>
                    <a:lstStyle/>
                    <a:p>
                      <a:r>
                        <a:rPr lang="en-US" sz="1200" kern="1200" dirty="0">
                          <a:effectLst/>
                        </a:rPr>
                        <a:t>MD_GLR242SUM_BUDGET_TO_ACTUALS</a:t>
                      </a:r>
                      <a:endParaRPr lang="en-US" sz="1200" dirty="0"/>
                    </a:p>
                  </a:txBody>
                  <a:tcPr/>
                </a:tc>
                <a:extLst>
                  <a:ext uri="{0D108BD9-81ED-4DB2-BD59-A6C34878D82A}">
                    <a16:rowId xmlns:a16="http://schemas.microsoft.com/office/drawing/2014/main" xmlns="" val="4098760758"/>
                  </a:ext>
                </a:extLst>
              </a:tr>
              <a:tr h="370840">
                <a:tc>
                  <a:txBody>
                    <a:bodyPr/>
                    <a:lstStyle/>
                    <a:p>
                      <a:r>
                        <a:rPr lang="en-US" sz="1200" kern="1200" dirty="0">
                          <a:effectLst/>
                        </a:rPr>
                        <a:t>Revenues Budget to Actuals</a:t>
                      </a:r>
                      <a:endParaRPr lang="en-US" sz="1200" dirty="0"/>
                    </a:p>
                  </a:txBody>
                  <a:tcPr/>
                </a:tc>
                <a:tc>
                  <a:txBody>
                    <a:bodyPr/>
                    <a:lstStyle/>
                    <a:p>
                      <a:r>
                        <a:rPr lang="fr-FR" sz="1200" kern="1200" dirty="0">
                          <a:effectLst/>
                        </a:rPr>
                        <a:t>MD_GLR249_REVENUE_VARIANCE_RPT</a:t>
                      </a:r>
                      <a:endParaRPr lang="en-US" sz="1200" dirty="0"/>
                    </a:p>
                  </a:txBody>
                  <a:tcPr/>
                </a:tc>
                <a:extLst>
                  <a:ext uri="{0D108BD9-81ED-4DB2-BD59-A6C34878D82A}">
                    <a16:rowId xmlns:a16="http://schemas.microsoft.com/office/drawing/2014/main" xmlns="" val="2866824801"/>
                  </a:ext>
                </a:extLst>
              </a:tr>
              <a:tr h="370840">
                <a:tc>
                  <a:txBody>
                    <a:bodyPr/>
                    <a:lstStyle/>
                    <a:p>
                      <a:r>
                        <a:rPr lang="en-US" sz="1200" kern="1200" dirty="0">
                          <a:effectLst/>
                        </a:rPr>
                        <a:t>Trial Balance Report</a:t>
                      </a:r>
                      <a:endParaRPr lang="en-US" sz="1200" dirty="0"/>
                    </a:p>
                  </a:txBody>
                  <a:tcPr/>
                </a:tc>
                <a:tc>
                  <a:txBody>
                    <a:bodyPr/>
                    <a:lstStyle/>
                    <a:p>
                      <a:r>
                        <a:rPr lang="en-US" sz="1200" kern="1200" dirty="0">
                          <a:effectLst/>
                        </a:rPr>
                        <a:t>MD_GLR246_TRIAL_BALANCE_REPORT</a:t>
                      </a:r>
                      <a:endParaRPr lang="en-US" sz="1200" dirty="0"/>
                    </a:p>
                  </a:txBody>
                  <a:tcPr/>
                </a:tc>
                <a:extLst>
                  <a:ext uri="{0D108BD9-81ED-4DB2-BD59-A6C34878D82A}">
                    <a16:rowId xmlns:a16="http://schemas.microsoft.com/office/drawing/2014/main" xmlns="" val="1874904811"/>
                  </a:ext>
                </a:extLst>
              </a:tr>
              <a:tr h="370840">
                <a:tc>
                  <a:txBody>
                    <a:bodyPr/>
                    <a:lstStyle/>
                    <a:p>
                      <a:r>
                        <a:rPr lang="en-US" sz="1200" kern="1200" dirty="0">
                          <a:effectLst/>
                        </a:rPr>
                        <a:t>Transaction Summary</a:t>
                      </a:r>
                      <a:endParaRPr lang="en-US" sz="1200" dirty="0"/>
                    </a:p>
                  </a:txBody>
                  <a:tcPr/>
                </a:tc>
                <a:tc>
                  <a:txBody>
                    <a:bodyPr/>
                    <a:lstStyle/>
                    <a:p>
                      <a:r>
                        <a:rPr lang="en-US" sz="1200" kern="1200" dirty="0">
                          <a:effectLst/>
                        </a:rPr>
                        <a:t>MD_GLR222_TRANSACTION_BY_MONTH</a:t>
                      </a:r>
                      <a:endParaRPr lang="en-US" sz="1200" dirty="0"/>
                    </a:p>
                  </a:txBody>
                  <a:tcPr/>
                </a:tc>
                <a:extLst>
                  <a:ext uri="{0D108BD9-81ED-4DB2-BD59-A6C34878D82A}">
                    <a16:rowId xmlns:a16="http://schemas.microsoft.com/office/drawing/2014/main" xmlns="" val="2663180893"/>
                  </a:ext>
                </a:extLst>
              </a:tr>
              <a:tr h="370840">
                <a:tc>
                  <a:txBody>
                    <a:bodyPr/>
                    <a:lstStyle/>
                    <a:p>
                      <a:pPr algn="l" rtl="0"/>
                      <a:r>
                        <a:rPr lang="en-US" sz="1200" kern="1200" dirty="0">
                          <a:effectLst/>
                        </a:rPr>
                        <a:t>Revenue and Expenditure</a:t>
                      </a:r>
                      <a:endParaRPr lang="en-US" sz="1200" b="0" i="0" kern="1200" dirty="0">
                        <a:solidFill>
                          <a:schemeClr val="dk1"/>
                        </a:solidFill>
                        <a:effectLst/>
                        <a:latin typeface="+mn-lt"/>
                        <a:ea typeface="+mn-ea"/>
                        <a:cs typeface="+mn-cs"/>
                      </a:endParaRPr>
                    </a:p>
                  </a:txBody>
                  <a:tcPr marL="47625" marR="47625" marT="47625" marB="47625" anchor="ctr"/>
                </a:tc>
                <a:tc>
                  <a:txBody>
                    <a:bodyPr/>
                    <a:lstStyle/>
                    <a:p>
                      <a:r>
                        <a:rPr lang="en-US" sz="1200" kern="1200" dirty="0">
                          <a:effectLst/>
                        </a:rPr>
                        <a:t>MD_GLR203_REVENUE_EXPENDITURE</a:t>
                      </a:r>
                      <a:endParaRPr lang="en-US" sz="1200" dirty="0"/>
                    </a:p>
                  </a:txBody>
                  <a:tcPr/>
                </a:tc>
                <a:extLst>
                  <a:ext uri="{0D108BD9-81ED-4DB2-BD59-A6C34878D82A}">
                    <a16:rowId xmlns:a16="http://schemas.microsoft.com/office/drawing/2014/main" xmlns="" val="514791982"/>
                  </a:ext>
                </a:extLst>
              </a:tr>
              <a:tr h="370840">
                <a:tc>
                  <a:txBody>
                    <a:bodyPr/>
                    <a:lstStyle/>
                    <a:p>
                      <a:r>
                        <a:rPr lang="en-US" sz="1200" kern="1200" dirty="0">
                          <a:effectLst/>
                        </a:rPr>
                        <a:t>Project Life To Date Balances</a:t>
                      </a:r>
                      <a:endParaRPr lang="en-US" sz="1200" dirty="0"/>
                    </a:p>
                  </a:txBody>
                  <a:tcPr/>
                </a:tc>
                <a:tc>
                  <a:txBody>
                    <a:bodyPr/>
                    <a:lstStyle/>
                    <a:p>
                      <a:r>
                        <a:rPr lang="en-US" sz="1200" kern="1200" dirty="0">
                          <a:effectLst/>
                        </a:rPr>
                        <a:t>MD_GLR226_PC_LIFE_TO_DATE_QRY</a:t>
                      </a:r>
                      <a:endParaRPr lang="en-US" sz="1200" dirty="0"/>
                    </a:p>
                  </a:txBody>
                  <a:tcPr/>
                </a:tc>
                <a:extLst>
                  <a:ext uri="{0D108BD9-81ED-4DB2-BD59-A6C34878D82A}">
                    <a16:rowId xmlns:a16="http://schemas.microsoft.com/office/drawing/2014/main" xmlns="" val="2109243148"/>
                  </a:ext>
                </a:extLst>
              </a:tr>
              <a:tr h="370840">
                <a:tc>
                  <a:txBody>
                    <a:bodyPr/>
                    <a:lstStyle/>
                    <a:p>
                      <a:r>
                        <a:rPr lang="en-US" sz="1200" kern="1200" dirty="0">
                          <a:effectLst/>
                        </a:rPr>
                        <a:t>Rev and Exp Capital Projects</a:t>
                      </a:r>
                      <a:endParaRPr lang="en-US" sz="1200" dirty="0"/>
                    </a:p>
                  </a:txBody>
                  <a:tcPr/>
                </a:tc>
                <a:tc>
                  <a:txBody>
                    <a:bodyPr/>
                    <a:lstStyle/>
                    <a:p>
                      <a:r>
                        <a:rPr lang="fr-FR" sz="1200" kern="1200" dirty="0">
                          <a:effectLst/>
                        </a:rPr>
                        <a:t>MD_GL0002_REVENUE_EXP_CAP_PROJ</a:t>
                      </a:r>
                      <a:endParaRPr lang="en-US" sz="1200" dirty="0"/>
                    </a:p>
                  </a:txBody>
                  <a:tcPr/>
                </a:tc>
                <a:extLst>
                  <a:ext uri="{0D108BD9-81ED-4DB2-BD59-A6C34878D82A}">
                    <a16:rowId xmlns:a16="http://schemas.microsoft.com/office/drawing/2014/main" xmlns="" val="1039458874"/>
                  </a:ext>
                </a:extLst>
              </a:tr>
            </a:tbl>
          </a:graphicData>
        </a:graphic>
      </p:graphicFrame>
    </p:spTree>
    <p:extLst>
      <p:ext uri="{BB962C8B-B14F-4D97-AF65-F5344CB8AC3E}">
        <p14:creationId xmlns:p14="http://schemas.microsoft.com/office/powerpoint/2010/main" val="36484630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of System Entries (Post Closing Entries)</a:t>
            </a:r>
          </a:p>
        </p:txBody>
      </p:sp>
      <p:sp>
        <p:nvSpPr>
          <p:cNvPr id="3" name="Content Placeholder 2"/>
          <p:cNvSpPr>
            <a:spLocks noGrp="1"/>
          </p:cNvSpPr>
          <p:nvPr>
            <p:ph idx="1"/>
          </p:nvPr>
        </p:nvSpPr>
        <p:spPr>
          <a:xfrm>
            <a:off x="1104901" y="1912513"/>
            <a:ext cx="9980681" cy="3509719"/>
          </a:xfrm>
        </p:spPr>
        <p:txBody>
          <a:bodyPr>
            <a:normAutofit/>
          </a:bodyPr>
          <a:lstStyle/>
          <a:p>
            <a:pPr>
              <a:lnSpc>
                <a:spcPct val="110000"/>
              </a:lnSpc>
              <a:defRPr/>
            </a:pPr>
            <a:r>
              <a:rPr lang="en-US" sz="1700" dirty="0"/>
              <a:t>Goal - Reduce number of post-closing adjusting entries or Start Of the System entries (SOS).</a:t>
            </a:r>
          </a:p>
          <a:p>
            <a:pPr>
              <a:lnSpc>
                <a:spcPct val="110000"/>
              </a:lnSpc>
              <a:defRPr/>
            </a:pPr>
            <a:r>
              <a:rPr lang="en-US" sz="1700" dirty="0"/>
              <a:t>Review adjusting entries posted in FY 2020/Mo. 13 in FAMIS (screens 6400 -Trial Balance &amp; 6750 - Income Statement) for possible adjustments in FY 2021, and process entries before closing whenever possible.</a:t>
            </a:r>
          </a:p>
          <a:p>
            <a:pPr>
              <a:lnSpc>
                <a:spcPct val="110000"/>
              </a:lnSpc>
              <a:defRPr/>
            </a:pPr>
            <a:r>
              <a:rPr lang="en-US" sz="1700" dirty="0"/>
              <a:t>Provide adequate supporting documentation and clear description with entries. All SOS entries are audited.</a:t>
            </a:r>
          </a:p>
          <a:p>
            <a:pPr>
              <a:lnSpc>
                <a:spcPct val="120000"/>
              </a:lnSpc>
              <a:defRPr/>
            </a:pPr>
            <a:r>
              <a:rPr lang="en-US" sz="1700" dirty="0"/>
              <a:t>Reminder: If moving expenses from one fund to another include description, document reference number, and check number, for each line. Needs to be traceable.</a:t>
            </a:r>
          </a:p>
          <a:p>
            <a:pPr marL="0" indent="0">
              <a:buNone/>
            </a:pPr>
            <a:endParaRPr lang="en-US" dirty="0"/>
          </a:p>
        </p:txBody>
      </p:sp>
      <p:sp>
        <p:nvSpPr>
          <p:cNvPr id="6" name="Slide Number Placeholder 5"/>
          <p:cNvSpPr>
            <a:spLocks noGrp="1"/>
          </p:cNvSpPr>
          <p:nvPr>
            <p:ph type="sldNum" sz="quarter" idx="12"/>
          </p:nvPr>
        </p:nvSpPr>
        <p:spPr/>
        <p:txBody>
          <a:bodyPr/>
          <a:lstStyle/>
          <a:p>
            <a:fld id="{0FF54DE5-C571-48E8-A5BC-B369434E2F44}" type="slidenum">
              <a:rPr lang="en-US" smtClean="0"/>
              <a:t>33</a:t>
            </a:fld>
            <a:endParaRPr lang="en-US" dirty="0"/>
          </a:p>
        </p:txBody>
      </p:sp>
    </p:spTree>
    <p:extLst>
      <p:ext uri="{BB962C8B-B14F-4D97-AF65-F5344CB8AC3E}">
        <p14:creationId xmlns:p14="http://schemas.microsoft.com/office/powerpoint/2010/main" val="27205928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 End Accruals</a:t>
            </a:r>
          </a:p>
        </p:txBody>
      </p:sp>
      <p:sp>
        <p:nvSpPr>
          <p:cNvPr id="3" name="Content Placeholder 2"/>
          <p:cNvSpPr>
            <a:spLocks noGrp="1"/>
          </p:cNvSpPr>
          <p:nvPr>
            <p:ph idx="1"/>
          </p:nvPr>
        </p:nvSpPr>
        <p:spPr>
          <a:xfrm>
            <a:off x="1104900" y="1468193"/>
            <a:ext cx="9900558" cy="2203884"/>
          </a:xfrm>
        </p:spPr>
        <p:txBody>
          <a:bodyPr>
            <a:normAutofit lnSpcReduction="10000"/>
          </a:bodyPr>
          <a:lstStyle/>
          <a:p>
            <a:r>
              <a:rPr lang="en-US" sz="1700" dirty="0"/>
              <a:t>Review prior year accruals and determine whether reversal is required.</a:t>
            </a:r>
          </a:p>
          <a:p>
            <a:pPr>
              <a:lnSpc>
                <a:spcPct val="120000"/>
              </a:lnSpc>
            </a:pPr>
            <a:r>
              <a:rPr lang="en-US" sz="1700" dirty="0"/>
              <a:t>Accrue FY 2021 invoices not processed by Accounts Payable deadline of October 7-8, 2021 but for which goods and services were received prior to September 30, 2021.</a:t>
            </a:r>
          </a:p>
          <a:p>
            <a:r>
              <a:rPr lang="en-US" sz="1700" dirty="0"/>
              <a:t>Do not accumulate old year invoices for payment in the New Year.</a:t>
            </a:r>
          </a:p>
          <a:p>
            <a:pPr>
              <a:lnSpc>
                <a:spcPct val="120000"/>
              </a:lnSpc>
            </a:pPr>
            <a:r>
              <a:rPr lang="en-US" sz="1700" dirty="0"/>
              <a:t>If an audit adjustment is proposed by the external auditor, we will notify you of amount of accrual.</a:t>
            </a:r>
          </a:p>
          <a:p>
            <a:pPr marL="0" indent="0">
              <a:lnSpc>
                <a:spcPct val="120000"/>
              </a:lnSpc>
              <a:buNone/>
            </a:pPr>
            <a:endParaRPr lang="en-US" dirty="0"/>
          </a:p>
          <a:p>
            <a:pPr marL="0" indent="0">
              <a:buNone/>
            </a:pPr>
            <a:endParaRPr lang="en-US" dirty="0"/>
          </a:p>
        </p:txBody>
      </p:sp>
      <p:sp>
        <p:nvSpPr>
          <p:cNvPr id="5" name="Slide Number Placeholder 4"/>
          <p:cNvSpPr>
            <a:spLocks noGrp="1"/>
          </p:cNvSpPr>
          <p:nvPr>
            <p:ph type="sldNum" sz="quarter" idx="12"/>
          </p:nvPr>
        </p:nvSpPr>
        <p:spPr>
          <a:xfrm>
            <a:off x="82378" y="792843"/>
            <a:ext cx="1257842" cy="368692"/>
          </a:xfrm>
        </p:spPr>
        <p:txBody>
          <a:bodyPr/>
          <a:lstStyle/>
          <a:p>
            <a:fld id="{0FF54DE5-C571-48E8-A5BC-B369434E2F44}" type="slidenum">
              <a:rPr lang="en-US" smtClean="0"/>
              <a:t>34</a:t>
            </a:fld>
            <a:endParaRPr lang="en-US" dirty="0"/>
          </a:p>
        </p:txBody>
      </p:sp>
      <p:pic>
        <p:nvPicPr>
          <p:cNvPr id="8" name="Picture 7"/>
          <p:cNvPicPr>
            <a:picLocks noChangeAspect="1"/>
          </p:cNvPicPr>
          <p:nvPr/>
        </p:nvPicPr>
        <p:blipFill>
          <a:blip r:embed="rId2"/>
          <a:stretch>
            <a:fillRect/>
          </a:stretch>
        </p:blipFill>
        <p:spPr>
          <a:xfrm>
            <a:off x="7638570" y="145352"/>
            <a:ext cx="1252305" cy="925617"/>
          </a:xfrm>
          <a:prstGeom prst="rect">
            <a:avLst/>
          </a:prstGeom>
        </p:spPr>
      </p:pic>
      <p:sp>
        <p:nvSpPr>
          <p:cNvPr id="9" name="Rectangle 8"/>
          <p:cNvSpPr/>
          <p:nvPr/>
        </p:nvSpPr>
        <p:spPr>
          <a:xfrm rot="16200000">
            <a:off x="9862734" y="-806249"/>
            <a:ext cx="800219" cy="2954216"/>
          </a:xfrm>
          <a:prstGeom prst="rect">
            <a:avLst/>
          </a:prstGeom>
          <a:noFill/>
        </p:spPr>
        <p:txBody>
          <a:bodyPr vert="vert"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dirty="0">
                <a:ln/>
                <a:solidFill>
                  <a:schemeClr val="accent2">
                    <a:lumMod val="75000"/>
                  </a:schemeClr>
                </a:solidFill>
              </a:rPr>
              <a:t>Cash is </a:t>
            </a:r>
            <a:r>
              <a:rPr lang="en-US" sz="2000" b="1" u="sng" dirty="0">
                <a:ln/>
                <a:solidFill>
                  <a:schemeClr val="accent2">
                    <a:lumMod val="75000"/>
                  </a:schemeClr>
                </a:solidFill>
              </a:rPr>
              <a:t>received</a:t>
            </a:r>
            <a:r>
              <a:rPr lang="en-US" sz="2000" b="1" dirty="0">
                <a:ln/>
                <a:solidFill>
                  <a:schemeClr val="accent2">
                    <a:lumMod val="75000"/>
                  </a:schemeClr>
                </a:solidFill>
              </a:rPr>
              <a:t> or </a:t>
            </a:r>
            <a:r>
              <a:rPr lang="en-US" sz="2000" b="1" u="sng" dirty="0">
                <a:ln/>
                <a:solidFill>
                  <a:schemeClr val="accent2">
                    <a:lumMod val="75000"/>
                  </a:schemeClr>
                </a:solidFill>
              </a:rPr>
              <a:t>paid</a:t>
            </a:r>
            <a:r>
              <a:rPr lang="en-US" sz="2000" b="1" dirty="0">
                <a:ln/>
                <a:solidFill>
                  <a:schemeClr val="accent2">
                    <a:lumMod val="75000"/>
                  </a:schemeClr>
                </a:solidFill>
              </a:rPr>
              <a:t> later</a:t>
            </a:r>
          </a:p>
        </p:txBody>
      </p:sp>
      <p:pic>
        <p:nvPicPr>
          <p:cNvPr id="10" name="Picture 9">
            <a:extLst>
              <a:ext uri="{FF2B5EF4-FFF2-40B4-BE49-F238E27FC236}">
                <a16:creationId xmlns:a16="http://schemas.microsoft.com/office/drawing/2014/main" xmlns="" id="{26EB1531-F996-475A-9CA9-1A9E39D94ED9}"/>
              </a:ext>
            </a:extLst>
          </p:cNvPr>
          <p:cNvPicPr>
            <a:picLocks noChangeAspect="1"/>
          </p:cNvPicPr>
          <p:nvPr/>
        </p:nvPicPr>
        <p:blipFill>
          <a:blip r:embed="rId3"/>
          <a:stretch>
            <a:fillRect/>
          </a:stretch>
        </p:blipFill>
        <p:spPr>
          <a:xfrm>
            <a:off x="5331692" y="3774269"/>
            <a:ext cx="2313836" cy="2601107"/>
          </a:xfrm>
          <a:prstGeom prst="rect">
            <a:avLst/>
          </a:prstGeom>
        </p:spPr>
      </p:pic>
      <p:pic>
        <p:nvPicPr>
          <p:cNvPr id="12" name="Picture 11">
            <a:extLst>
              <a:ext uri="{FF2B5EF4-FFF2-40B4-BE49-F238E27FC236}">
                <a16:creationId xmlns:a16="http://schemas.microsoft.com/office/drawing/2014/main" xmlns="" id="{5A24D6C8-57B0-4B4C-B892-F9EEDDE4AA68}"/>
              </a:ext>
            </a:extLst>
          </p:cNvPr>
          <p:cNvPicPr>
            <a:picLocks noChangeAspect="1"/>
          </p:cNvPicPr>
          <p:nvPr/>
        </p:nvPicPr>
        <p:blipFill>
          <a:blip r:embed="rId4"/>
          <a:stretch>
            <a:fillRect/>
          </a:stretch>
        </p:blipFill>
        <p:spPr>
          <a:xfrm>
            <a:off x="2286100" y="5558000"/>
            <a:ext cx="2224031" cy="280004"/>
          </a:xfrm>
          <a:prstGeom prst="rect">
            <a:avLst/>
          </a:prstGeom>
        </p:spPr>
      </p:pic>
      <p:sp>
        <p:nvSpPr>
          <p:cNvPr id="13" name="TextBox 12">
            <a:extLst>
              <a:ext uri="{FF2B5EF4-FFF2-40B4-BE49-F238E27FC236}">
                <a16:creationId xmlns:a16="http://schemas.microsoft.com/office/drawing/2014/main" xmlns="" id="{1A547284-E2B5-4007-8746-21952CDFB809}"/>
              </a:ext>
            </a:extLst>
          </p:cNvPr>
          <p:cNvSpPr txBox="1"/>
          <p:nvPr/>
        </p:nvSpPr>
        <p:spPr>
          <a:xfrm>
            <a:off x="1464541" y="4164864"/>
            <a:ext cx="3867151" cy="1415772"/>
          </a:xfrm>
          <a:prstGeom prst="rect">
            <a:avLst/>
          </a:prstGeom>
          <a:noFill/>
        </p:spPr>
        <p:txBody>
          <a:bodyPr wrap="square" rtlCol="0">
            <a:spAutoFit/>
          </a:bodyPr>
          <a:lstStyle/>
          <a:p>
            <a:pPr marL="285750" indent="-285750">
              <a:buFont typeface="Wingdings" panose="05000000000000000000" pitchFamily="2" charset="2"/>
              <a:buChar char="§"/>
            </a:pPr>
            <a:r>
              <a:rPr lang="en-US" sz="1700" dirty="0"/>
              <a:t>INFORMS has a reversal option for journal entries which will reverse an accrual entry based on your indication. </a:t>
            </a:r>
          </a:p>
          <a:p>
            <a:endParaRPr lang="en-US" dirty="0"/>
          </a:p>
        </p:txBody>
      </p:sp>
    </p:spTree>
    <p:extLst>
      <p:ext uri="{BB962C8B-B14F-4D97-AF65-F5344CB8AC3E}">
        <p14:creationId xmlns:p14="http://schemas.microsoft.com/office/powerpoint/2010/main" val="38547264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Vehicle Capital Leases</a:t>
            </a:r>
          </a:p>
        </p:txBody>
      </p:sp>
      <p:sp>
        <p:nvSpPr>
          <p:cNvPr id="3" name="Content Placeholder 2"/>
          <p:cNvSpPr>
            <a:spLocks noGrp="1"/>
          </p:cNvSpPr>
          <p:nvPr>
            <p:ph idx="1"/>
          </p:nvPr>
        </p:nvSpPr>
        <p:spPr>
          <a:xfrm>
            <a:off x="1104901" y="1600200"/>
            <a:ext cx="3853962" cy="4572000"/>
          </a:xfrm>
        </p:spPr>
        <p:txBody>
          <a:bodyPr/>
          <a:lstStyle/>
          <a:p>
            <a:pPr>
              <a:lnSpc>
                <a:spcPct val="100000"/>
              </a:lnSpc>
            </a:pPr>
            <a:r>
              <a:rPr lang="en-US" sz="1700" dirty="0"/>
              <a:t>Departments under the Vehicle Capital Lease program must submit reimbursement packages to Bond Administration no later than September 30, 2021, in order to post in FY 2021. These reimbursement must be processed prior to closing.</a:t>
            </a:r>
          </a:p>
        </p:txBody>
      </p:sp>
      <p:sp>
        <p:nvSpPr>
          <p:cNvPr id="8" name="Slide Number Placeholder 7"/>
          <p:cNvSpPr>
            <a:spLocks noGrp="1"/>
          </p:cNvSpPr>
          <p:nvPr>
            <p:ph type="sldNum" sz="quarter" idx="12"/>
          </p:nvPr>
        </p:nvSpPr>
        <p:spPr/>
        <p:txBody>
          <a:bodyPr/>
          <a:lstStyle/>
          <a:p>
            <a:fld id="{0FF54DE5-C571-48E8-A5BC-B369434E2F44}" type="slidenum">
              <a:rPr lang="en-US" smtClean="0"/>
              <a:t>35</a:t>
            </a:fld>
            <a:endParaRPr lang="en-US"/>
          </a:p>
        </p:txBody>
      </p:sp>
      <p:pic>
        <p:nvPicPr>
          <p:cNvPr id="4" name="Picture 3"/>
          <p:cNvPicPr>
            <a:picLocks noChangeAspect="1"/>
          </p:cNvPicPr>
          <p:nvPr/>
        </p:nvPicPr>
        <p:blipFill>
          <a:blip r:embed="rId2"/>
          <a:stretch>
            <a:fillRect/>
          </a:stretch>
        </p:blipFill>
        <p:spPr>
          <a:xfrm>
            <a:off x="8014136" y="4127988"/>
            <a:ext cx="3634154" cy="2044212"/>
          </a:xfrm>
          <a:prstGeom prst="rect">
            <a:avLst/>
          </a:prstGeom>
          <a:ln>
            <a:solidFill>
              <a:schemeClr val="accent2">
                <a:lumMod val="75000"/>
              </a:schemeClr>
            </a:solidFill>
          </a:ln>
        </p:spPr>
      </p:pic>
      <p:pic>
        <p:nvPicPr>
          <p:cNvPr id="6" name="Picture 5"/>
          <p:cNvPicPr>
            <a:picLocks noChangeAspect="1"/>
          </p:cNvPicPr>
          <p:nvPr/>
        </p:nvPicPr>
        <p:blipFill>
          <a:blip r:embed="rId3"/>
          <a:stretch>
            <a:fillRect/>
          </a:stretch>
        </p:blipFill>
        <p:spPr>
          <a:xfrm>
            <a:off x="8257338" y="1359877"/>
            <a:ext cx="3390952" cy="1908297"/>
          </a:xfrm>
          <a:prstGeom prst="rect">
            <a:avLst/>
          </a:prstGeom>
          <a:ln>
            <a:solidFill>
              <a:schemeClr val="accent2">
                <a:lumMod val="75000"/>
              </a:schemeClr>
            </a:solidFill>
          </a:ln>
        </p:spPr>
      </p:pic>
      <p:pic>
        <p:nvPicPr>
          <p:cNvPr id="7" name="Picture 6"/>
          <p:cNvPicPr>
            <a:picLocks noChangeAspect="1"/>
          </p:cNvPicPr>
          <p:nvPr/>
        </p:nvPicPr>
        <p:blipFill>
          <a:blip r:embed="rId4"/>
          <a:stretch>
            <a:fillRect/>
          </a:stretch>
        </p:blipFill>
        <p:spPr>
          <a:xfrm>
            <a:off x="5298831" y="2435240"/>
            <a:ext cx="3317632" cy="1866168"/>
          </a:xfrm>
          <a:prstGeom prst="rect">
            <a:avLst/>
          </a:prstGeom>
          <a:ln>
            <a:solidFill>
              <a:schemeClr val="accent2">
                <a:lumMod val="75000"/>
              </a:schemeClr>
            </a:solidFill>
          </a:ln>
        </p:spPr>
      </p:pic>
    </p:spTree>
    <p:extLst>
      <p:ext uri="{BB962C8B-B14F-4D97-AF65-F5344CB8AC3E}">
        <p14:creationId xmlns:p14="http://schemas.microsoft.com/office/powerpoint/2010/main" val="33627521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Accounts Receivable (A/R) (non-grant related)</a:t>
            </a:r>
          </a:p>
        </p:txBody>
      </p:sp>
      <p:sp>
        <p:nvSpPr>
          <p:cNvPr id="3" name="Content Placeholder 2"/>
          <p:cNvSpPr>
            <a:spLocks noGrp="1"/>
          </p:cNvSpPr>
          <p:nvPr>
            <p:ph idx="1"/>
          </p:nvPr>
        </p:nvSpPr>
        <p:spPr>
          <a:xfrm>
            <a:off x="1104900" y="1905000"/>
            <a:ext cx="10100511" cy="1632020"/>
          </a:xfrm>
        </p:spPr>
        <p:txBody>
          <a:bodyPr/>
          <a:lstStyle/>
          <a:p>
            <a:r>
              <a:rPr lang="en-US" sz="1700" dirty="0"/>
              <a:t>Review A/R as of 9/30/21 and related revenues to ensure that only amounts expected to be collected by December 31,2021 are recognized as revenue. </a:t>
            </a:r>
          </a:p>
          <a:p>
            <a:r>
              <a:rPr lang="en-US" sz="1700" dirty="0"/>
              <a:t>Revenues related to A/R’s not expected to be collected by December 31,2021 must be reclassed as Unavailable Revenue (Account 2244000000). Refer to GASB 65.</a:t>
            </a:r>
          </a:p>
          <a:p>
            <a:pPr marL="0" indent="0">
              <a:buNone/>
            </a:pPr>
            <a:endParaRPr lang="en-US" dirty="0"/>
          </a:p>
        </p:txBody>
      </p:sp>
      <p:sp>
        <p:nvSpPr>
          <p:cNvPr id="6" name="Slide Number Placeholder 5"/>
          <p:cNvSpPr>
            <a:spLocks noGrp="1"/>
          </p:cNvSpPr>
          <p:nvPr>
            <p:ph type="sldNum" sz="quarter" idx="12"/>
          </p:nvPr>
        </p:nvSpPr>
        <p:spPr/>
        <p:txBody>
          <a:bodyPr/>
          <a:lstStyle/>
          <a:p>
            <a:fld id="{0FF54DE5-C571-48E8-A5BC-B369434E2F44}" type="slidenum">
              <a:rPr lang="en-US" smtClean="0"/>
              <a:t>36</a:t>
            </a:fld>
            <a:endParaRPr lang="en-US"/>
          </a:p>
        </p:txBody>
      </p:sp>
      <p:pic>
        <p:nvPicPr>
          <p:cNvPr id="4" name="Picture 3"/>
          <p:cNvPicPr>
            <a:picLocks noChangeAspect="1"/>
          </p:cNvPicPr>
          <p:nvPr/>
        </p:nvPicPr>
        <p:blipFill>
          <a:blip r:embed="rId2"/>
          <a:stretch>
            <a:fillRect/>
          </a:stretch>
        </p:blipFill>
        <p:spPr>
          <a:xfrm>
            <a:off x="4374952" y="3690258"/>
            <a:ext cx="3442096" cy="2919047"/>
          </a:xfrm>
          <a:prstGeom prst="rect">
            <a:avLst/>
          </a:prstGeom>
          <a:ln>
            <a:solidFill>
              <a:schemeClr val="accent2">
                <a:lumMod val="75000"/>
              </a:schemeClr>
            </a:solidFill>
          </a:ln>
        </p:spPr>
      </p:pic>
    </p:spTree>
    <p:extLst>
      <p:ext uri="{BB962C8B-B14F-4D97-AF65-F5344CB8AC3E}">
        <p14:creationId xmlns:p14="http://schemas.microsoft.com/office/powerpoint/2010/main" val="11885885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Bank Reconciliations</a:t>
            </a:r>
          </a:p>
        </p:txBody>
      </p:sp>
      <p:sp>
        <p:nvSpPr>
          <p:cNvPr id="3" name="Content Placeholder 2"/>
          <p:cNvSpPr>
            <a:spLocks noGrp="1"/>
          </p:cNvSpPr>
          <p:nvPr>
            <p:ph idx="1"/>
          </p:nvPr>
        </p:nvSpPr>
        <p:spPr>
          <a:xfrm>
            <a:off x="1104900" y="1896979"/>
            <a:ext cx="7156784" cy="4572000"/>
          </a:xfrm>
        </p:spPr>
        <p:txBody>
          <a:bodyPr/>
          <a:lstStyle/>
          <a:p>
            <a:pPr marL="0" indent="0">
              <a:lnSpc>
                <a:spcPct val="100000"/>
              </a:lnSpc>
              <a:buNone/>
              <a:defRPr/>
            </a:pPr>
            <a:r>
              <a:rPr lang="en-US" sz="1700" dirty="0"/>
              <a:t>Reconciling bank transactions and monthly bank reconciliations are now performed in the INFORMS bank reconciliation module.</a:t>
            </a:r>
          </a:p>
          <a:p>
            <a:pPr>
              <a:lnSpc>
                <a:spcPct val="100000"/>
              </a:lnSpc>
              <a:defRPr/>
            </a:pPr>
            <a:r>
              <a:rPr lang="en-US" sz="1700" dirty="0"/>
              <a:t>Bank transactions must be reconciled in INFORMS by October 26, 2021.</a:t>
            </a:r>
          </a:p>
          <a:p>
            <a:pPr>
              <a:lnSpc>
                <a:spcPct val="100000"/>
              </a:lnSpc>
              <a:defRPr/>
            </a:pPr>
            <a:r>
              <a:rPr lang="en-US" sz="1700" dirty="0"/>
              <a:t>Book to Bank reconciliations (monthly bank reconciliations) are due November 17,2021.</a:t>
            </a:r>
          </a:p>
          <a:p>
            <a:pPr>
              <a:lnSpc>
                <a:spcPct val="100000"/>
              </a:lnSpc>
              <a:defRPr/>
            </a:pPr>
            <a:r>
              <a:rPr lang="en-US" sz="1700" dirty="0"/>
              <a:t>Must include</a:t>
            </a:r>
            <a:r>
              <a:rPr lang="en-US" sz="1700" b="1" dirty="0"/>
              <a:t> </a:t>
            </a:r>
            <a:r>
              <a:rPr lang="en-US" sz="1700" dirty="0"/>
              <a:t>signature of the reviewer. </a:t>
            </a:r>
          </a:p>
          <a:p>
            <a:pPr>
              <a:lnSpc>
                <a:spcPct val="100000"/>
              </a:lnSpc>
              <a:defRPr/>
            </a:pPr>
            <a:r>
              <a:rPr lang="en-US" sz="1700" dirty="0"/>
              <a:t>Prepare on a timely basis throughout the year – deadline is </a:t>
            </a:r>
            <a:r>
              <a:rPr lang="en-US" sz="1700" u="sng" dirty="0"/>
              <a:t>30 days after month-end</a:t>
            </a:r>
            <a:r>
              <a:rPr lang="en-US" sz="1700" dirty="0"/>
              <a:t>.  Avoid Management Letter comment.</a:t>
            </a:r>
          </a:p>
          <a:p>
            <a:pPr marL="0" indent="0">
              <a:buNone/>
            </a:pPr>
            <a:endParaRPr lang="en-US" dirty="0"/>
          </a:p>
        </p:txBody>
      </p:sp>
      <p:sp>
        <p:nvSpPr>
          <p:cNvPr id="6" name="Slide Number Placeholder 5"/>
          <p:cNvSpPr>
            <a:spLocks noGrp="1"/>
          </p:cNvSpPr>
          <p:nvPr>
            <p:ph type="sldNum" sz="quarter" idx="12"/>
          </p:nvPr>
        </p:nvSpPr>
        <p:spPr/>
        <p:txBody>
          <a:bodyPr/>
          <a:lstStyle/>
          <a:p>
            <a:fld id="{0FF54DE5-C571-48E8-A5BC-B369434E2F44}" type="slidenum">
              <a:rPr lang="en-US" smtClean="0"/>
              <a:t>37</a:t>
            </a:fld>
            <a:endParaRPr lang="en-US"/>
          </a:p>
        </p:txBody>
      </p:sp>
      <p:pic>
        <p:nvPicPr>
          <p:cNvPr id="5" name="Picture 4"/>
          <p:cNvPicPr>
            <a:picLocks noChangeAspect="1"/>
          </p:cNvPicPr>
          <p:nvPr/>
        </p:nvPicPr>
        <p:blipFill>
          <a:blip r:embed="rId2"/>
          <a:stretch>
            <a:fillRect/>
          </a:stretch>
        </p:blipFill>
        <p:spPr>
          <a:xfrm>
            <a:off x="8357525" y="1707810"/>
            <a:ext cx="3627314" cy="2720486"/>
          </a:xfrm>
          <a:prstGeom prst="rect">
            <a:avLst/>
          </a:prstGeom>
          <a:ln>
            <a:noFill/>
          </a:ln>
          <a:effectLst>
            <a:reflection blurRad="6350" stA="52000" endA="300" endPos="35000" dir="5400000" sy="-100000" algn="bl" rotWithShape="0"/>
          </a:effectLst>
        </p:spPr>
      </p:pic>
    </p:spTree>
    <p:extLst>
      <p:ext uri="{BB962C8B-B14F-4D97-AF65-F5344CB8AC3E}">
        <p14:creationId xmlns:p14="http://schemas.microsoft.com/office/powerpoint/2010/main" val="27215546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Petty Cash</a:t>
            </a:r>
            <a:br>
              <a:rPr lang="en-US" dirty="0"/>
            </a:br>
            <a:r>
              <a:rPr lang="en-US" dirty="0"/>
              <a:t>(Administrative Order No. 3-6)</a:t>
            </a:r>
          </a:p>
        </p:txBody>
      </p:sp>
      <p:sp>
        <p:nvSpPr>
          <p:cNvPr id="3" name="Content Placeholder 2"/>
          <p:cNvSpPr>
            <a:spLocks noGrp="1"/>
          </p:cNvSpPr>
          <p:nvPr>
            <p:ph idx="1"/>
          </p:nvPr>
        </p:nvSpPr>
        <p:spPr>
          <a:xfrm>
            <a:off x="1104900" y="2033337"/>
            <a:ext cx="6561992" cy="4572000"/>
          </a:xfrm>
        </p:spPr>
        <p:txBody>
          <a:bodyPr>
            <a:normAutofit/>
          </a:bodyPr>
          <a:lstStyle/>
          <a:p>
            <a:r>
              <a:rPr lang="en-US" sz="1700" dirty="0"/>
              <a:t>As stipulated in the AO, departments are responsible for:</a:t>
            </a:r>
          </a:p>
          <a:p>
            <a:pPr lvl="1"/>
            <a:r>
              <a:rPr lang="en-US" sz="1700" dirty="0"/>
              <a:t>establishing written departmental Petty Cash Fund procedures</a:t>
            </a:r>
          </a:p>
          <a:p>
            <a:pPr lvl="1"/>
            <a:r>
              <a:rPr lang="en-US" sz="1700" dirty="0"/>
              <a:t>ensuring a secured on-site storage facility to safeguard the funds</a:t>
            </a:r>
          </a:p>
          <a:p>
            <a:pPr lvl="1"/>
            <a:r>
              <a:rPr lang="en-US" sz="1700" dirty="0"/>
              <a:t>immediately notifying the Finance Director of changes in custodian via “Petty Cash/Change Fund Change Form” </a:t>
            </a:r>
          </a:p>
          <a:p>
            <a:pPr lvl="1"/>
            <a:r>
              <a:rPr lang="en-US" sz="1700" dirty="0"/>
              <a:t>performing  independent verifications of petty cash usage and balances at least annually</a:t>
            </a:r>
          </a:p>
          <a:p>
            <a:pPr lvl="1"/>
            <a:r>
              <a:rPr lang="en-US" sz="1700" dirty="0"/>
              <a:t>Link to Administrative Order No. 3-6: </a:t>
            </a:r>
            <a:r>
              <a:rPr lang="en-US" sz="1700" dirty="0">
                <a:hlinkClick r:id="rId2"/>
              </a:rPr>
              <a:t>https://www.miamidade.gov/ao/home.asp?Process=completelist</a:t>
            </a:r>
            <a:r>
              <a:rPr lang="en-US" sz="1700" dirty="0"/>
              <a:t> </a:t>
            </a:r>
          </a:p>
        </p:txBody>
      </p:sp>
      <p:sp>
        <p:nvSpPr>
          <p:cNvPr id="8" name="Slide Number Placeholder 7"/>
          <p:cNvSpPr>
            <a:spLocks noGrp="1"/>
          </p:cNvSpPr>
          <p:nvPr>
            <p:ph type="sldNum" sz="quarter" idx="12"/>
          </p:nvPr>
        </p:nvSpPr>
        <p:spPr/>
        <p:txBody>
          <a:bodyPr/>
          <a:lstStyle/>
          <a:p>
            <a:fld id="{0FF54DE5-C571-48E8-A5BC-B369434E2F44}" type="slidenum">
              <a:rPr lang="en-US" smtClean="0"/>
              <a:t>38</a:t>
            </a:fld>
            <a:endParaRPr lang="en-US"/>
          </a:p>
        </p:txBody>
      </p:sp>
      <p:pic>
        <p:nvPicPr>
          <p:cNvPr id="4" name="Picture 3"/>
          <p:cNvPicPr>
            <a:picLocks noChangeAspect="1"/>
          </p:cNvPicPr>
          <p:nvPr/>
        </p:nvPicPr>
        <p:blipFill>
          <a:blip r:embed="rId3"/>
          <a:stretch>
            <a:fillRect/>
          </a:stretch>
        </p:blipFill>
        <p:spPr>
          <a:xfrm>
            <a:off x="8023761" y="2434648"/>
            <a:ext cx="3020105" cy="2526731"/>
          </a:xfrm>
          <a:prstGeom prst="rect">
            <a:avLst/>
          </a:prstGeom>
          <a:ln>
            <a:solidFill>
              <a:schemeClr val="accent2">
                <a:lumMod val="75000"/>
              </a:schemeClr>
            </a:solidFill>
          </a:ln>
        </p:spPr>
      </p:pic>
      <p:pic>
        <p:nvPicPr>
          <p:cNvPr id="5" name="Picture 4"/>
          <p:cNvPicPr>
            <a:picLocks noChangeAspect="1"/>
          </p:cNvPicPr>
          <p:nvPr/>
        </p:nvPicPr>
        <p:blipFill>
          <a:blip r:embed="rId4"/>
          <a:stretch>
            <a:fillRect/>
          </a:stretch>
        </p:blipFill>
        <p:spPr>
          <a:xfrm>
            <a:off x="8291037" y="114678"/>
            <a:ext cx="2752829" cy="1031158"/>
          </a:xfrm>
          <a:prstGeom prst="rect">
            <a:avLst/>
          </a:prstGeom>
          <a:ln>
            <a:solidFill>
              <a:schemeClr val="accent2">
                <a:lumMod val="75000"/>
              </a:schemeClr>
            </a:solidFill>
          </a:ln>
        </p:spPr>
      </p:pic>
    </p:spTree>
    <p:extLst>
      <p:ext uri="{BB962C8B-B14F-4D97-AF65-F5344CB8AC3E}">
        <p14:creationId xmlns:p14="http://schemas.microsoft.com/office/powerpoint/2010/main" val="20024952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 of Year Package</a:t>
            </a:r>
          </a:p>
        </p:txBody>
      </p:sp>
      <p:sp>
        <p:nvSpPr>
          <p:cNvPr id="3" name="Content Placeholder 2"/>
          <p:cNvSpPr>
            <a:spLocks noGrp="1"/>
          </p:cNvSpPr>
          <p:nvPr>
            <p:ph idx="1"/>
          </p:nvPr>
        </p:nvSpPr>
        <p:spPr>
          <a:xfrm>
            <a:off x="1104900" y="1600200"/>
            <a:ext cx="9982200" cy="1159042"/>
          </a:xfrm>
        </p:spPr>
        <p:txBody>
          <a:bodyPr>
            <a:normAutofit/>
          </a:bodyPr>
          <a:lstStyle/>
          <a:p>
            <a:pPr>
              <a:defRPr/>
            </a:pPr>
            <a:r>
              <a:rPr lang="en-US" sz="1700" dirty="0"/>
              <a:t>YE Package and forms will be available on the web:</a:t>
            </a:r>
          </a:p>
          <a:p>
            <a:pPr>
              <a:defRPr/>
            </a:pPr>
            <a:r>
              <a:rPr lang="en-US" sz="1700" dirty="0">
                <a:hlinkClick r:id="rId2"/>
              </a:rPr>
              <a:t>http://www.miamidade.gov/finance/year-end.asp</a:t>
            </a:r>
            <a:endParaRPr lang="en-US" sz="1700" dirty="0"/>
          </a:p>
          <a:p>
            <a:endParaRPr lang="en-US" sz="1700" dirty="0"/>
          </a:p>
        </p:txBody>
      </p:sp>
      <p:sp>
        <p:nvSpPr>
          <p:cNvPr id="8" name="Slide Number Placeholder 7"/>
          <p:cNvSpPr>
            <a:spLocks noGrp="1"/>
          </p:cNvSpPr>
          <p:nvPr>
            <p:ph type="sldNum" sz="quarter" idx="12"/>
          </p:nvPr>
        </p:nvSpPr>
        <p:spPr/>
        <p:txBody>
          <a:bodyPr/>
          <a:lstStyle/>
          <a:p>
            <a:fld id="{0FF54DE5-C571-48E8-A5BC-B369434E2F44}" type="slidenum">
              <a:rPr lang="en-US" smtClean="0"/>
              <a:t>39</a:t>
            </a:fld>
            <a:endParaRPr lang="en-US"/>
          </a:p>
        </p:txBody>
      </p:sp>
      <p:pic>
        <p:nvPicPr>
          <p:cNvPr id="5" name="Picture 4"/>
          <p:cNvPicPr>
            <a:picLocks noChangeAspect="1"/>
          </p:cNvPicPr>
          <p:nvPr/>
        </p:nvPicPr>
        <p:blipFill>
          <a:blip r:embed="rId3"/>
          <a:stretch>
            <a:fillRect/>
          </a:stretch>
        </p:blipFill>
        <p:spPr>
          <a:xfrm>
            <a:off x="4617770" y="3186280"/>
            <a:ext cx="2954942" cy="2954942"/>
          </a:xfrm>
          <a:prstGeom prst="rect">
            <a:avLst/>
          </a:prstGeom>
        </p:spPr>
      </p:pic>
      <p:pic>
        <p:nvPicPr>
          <p:cNvPr id="6" name="Picture 5"/>
          <p:cNvPicPr>
            <a:picLocks noChangeAspect="1"/>
          </p:cNvPicPr>
          <p:nvPr/>
        </p:nvPicPr>
        <p:blipFill>
          <a:blip r:embed="rId4"/>
          <a:stretch>
            <a:fillRect/>
          </a:stretch>
        </p:blipFill>
        <p:spPr>
          <a:xfrm>
            <a:off x="7964598" y="1543179"/>
            <a:ext cx="3980691" cy="995173"/>
          </a:xfrm>
          <a:prstGeom prst="rect">
            <a:avLst/>
          </a:prstGeom>
          <a:ln>
            <a:solidFill>
              <a:schemeClr val="accent3">
                <a:lumMod val="75000"/>
              </a:schemeClr>
            </a:solidFill>
          </a:ln>
        </p:spPr>
      </p:pic>
      <p:sp>
        <p:nvSpPr>
          <p:cNvPr id="7" name="Right Arrow 6"/>
          <p:cNvSpPr/>
          <p:nvPr/>
        </p:nvSpPr>
        <p:spPr>
          <a:xfrm rot="10800000">
            <a:off x="7212877" y="2107181"/>
            <a:ext cx="443562" cy="214205"/>
          </a:xfrm>
          <a:prstGeom prst="rightArrow">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3715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89212" y="1519311"/>
            <a:ext cx="8915400" cy="4797083"/>
          </a:xfrm>
        </p:spPr>
        <p:txBody>
          <a:bodyPr>
            <a:normAutofit/>
          </a:bodyPr>
          <a:lstStyle/>
          <a:p>
            <a:pPr marL="0" indent="0">
              <a:buNone/>
            </a:pPr>
            <a:r>
              <a:rPr lang="en-US" sz="3200" dirty="0" smtClean="0"/>
              <a:t>Discussion Items</a:t>
            </a:r>
            <a:endParaRPr lang="en-US" sz="3200" dirty="0"/>
          </a:p>
          <a:p>
            <a:r>
              <a:rPr lang="en-US" dirty="0"/>
              <a:t>Introduction</a:t>
            </a:r>
          </a:p>
          <a:p>
            <a:r>
              <a:rPr lang="en-US" dirty="0"/>
              <a:t>Prior Year Audit Results</a:t>
            </a:r>
          </a:p>
          <a:p>
            <a:r>
              <a:rPr lang="en-US" dirty="0"/>
              <a:t>Prior Year Audit Lessons Learned</a:t>
            </a:r>
          </a:p>
          <a:p>
            <a:r>
              <a:rPr lang="en-US" dirty="0"/>
              <a:t>Management Representation Letter</a:t>
            </a:r>
          </a:p>
          <a:p>
            <a:r>
              <a:rPr lang="en-US" dirty="0"/>
              <a:t>Current GASB Statement</a:t>
            </a:r>
          </a:p>
          <a:p>
            <a:r>
              <a:rPr lang="en-US" dirty="0"/>
              <a:t>New GASB Exposure Draft/Pronouncements</a:t>
            </a:r>
          </a:p>
          <a:p>
            <a:r>
              <a:rPr lang="en-US" dirty="0"/>
              <a:t>Internal Control Review Project</a:t>
            </a:r>
          </a:p>
          <a:p>
            <a:r>
              <a:rPr lang="en-US" dirty="0"/>
              <a:t>Fund Folders</a:t>
            </a:r>
          </a:p>
          <a:p>
            <a:r>
              <a:rPr lang="en-US" dirty="0"/>
              <a:t>Storage Tanks</a:t>
            </a:r>
          </a:p>
          <a:p>
            <a:r>
              <a:rPr lang="en-US" dirty="0"/>
              <a:t>Conclusion</a:t>
            </a:r>
          </a:p>
        </p:txBody>
      </p:sp>
      <p:pic>
        <p:nvPicPr>
          <p:cNvPr id="5" name="Picture 4"/>
          <p:cNvPicPr>
            <a:picLocks noChangeAspect="1"/>
          </p:cNvPicPr>
          <p:nvPr/>
        </p:nvPicPr>
        <p:blipFill>
          <a:blip r:embed="rId2"/>
          <a:stretch>
            <a:fillRect/>
          </a:stretch>
        </p:blipFill>
        <p:spPr>
          <a:xfrm>
            <a:off x="7935349" y="1705643"/>
            <a:ext cx="3569263" cy="20082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36072285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1517479"/>
            <a:ext cx="8915399" cy="1126283"/>
          </a:xfrm>
        </p:spPr>
        <p:txBody>
          <a:bodyPr/>
          <a:lstStyle/>
          <a:p>
            <a:r>
              <a:rPr lang="en-US" dirty="0"/>
              <a:t>Single </a:t>
            </a:r>
            <a:r>
              <a:rPr lang="en-US" dirty="0" smtClean="0"/>
              <a:t>Audit </a:t>
            </a:r>
            <a:r>
              <a:rPr lang="en-US" dirty="0"/>
              <a:t>and </a:t>
            </a:r>
            <a:r>
              <a:rPr lang="en-US" dirty="0" smtClean="0"/>
              <a:t>FEMA</a:t>
            </a:r>
            <a:endParaRPr lang="en-US" dirty="0"/>
          </a:p>
        </p:txBody>
      </p:sp>
      <p:sp>
        <p:nvSpPr>
          <p:cNvPr id="3" name="Subtitle 2"/>
          <p:cNvSpPr>
            <a:spLocks noGrp="1"/>
          </p:cNvSpPr>
          <p:nvPr>
            <p:ph type="subTitle" idx="1"/>
          </p:nvPr>
        </p:nvSpPr>
        <p:spPr/>
        <p:txBody>
          <a:bodyPr>
            <a:normAutofit lnSpcReduction="10000"/>
          </a:bodyPr>
          <a:lstStyle/>
          <a:p>
            <a:r>
              <a:rPr lang="en-US" dirty="0"/>
              <a:t>Maria Hernandez</a:t>
            </a:r>
          </a:p>
          <a:p>
            <a:endParaRPr lang="en-US" dirty="0"/>
          </a:p>
          <a:p>
            <a:r>
              <a:rPr lang="en-US" dirty="0"/>
              <a:t>Controller Division</a:t>
            </a:r>
          </a:p>
        </p:txBody>
      </p:sp>
      <p:sp>
        <p:nvSpPr>
          <p:cNvPr id="7" name="Slide Number Placeholder 6"/>
          <p:cNvSpPr>
            <a:spLocks noGrp="1"/>
          </p:cNvSpPr>
          <p:nvPr>
            <p:ph type="sldNum" sz="quarter" idx="12"/>
          </p:nvPr>
        </p:nvSpPr>
        <p:spPr/>
        <p:txBody>
          <a:bodyPr/>
          <a:lstStyle/>
          <a:p>
            <a:fld id="{0FF54DE5-C571-48E8-A5BC-B369434E2F44}" type="slidenum">
              <a:rPr lang="en-US" smtClean="0"/>
              <a:pPr/>
              <a:t>40</a:t>
            </a:fld>
            <a:endParaRPr lang="en-US" dirty="0"/>
          </a:p>
        </p:txBody>
      </p:sp>
    </p:spTree>
    <p:extLst>
      <p:ext uri="{BB962C8B-B14F-4D97-AF65-F5344CB8AC3E}">
        <p14:creationId xmlns:p14="http://schemas.microsoft.com/office/powerpoint/2010/main" val="2035853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Single Audit</a:t>
            </a:r>
          </a:p>
        </p:txBody>
      </p:sp>
      <p:sp>
        <p:nvSpPr>
          <p:cNvPr id="3" name="Content Placeholder 2"/>
          <p:cNvSpPr>
            <a:spLocks noGrp="1"/>
          </p:cNvSpPr>
          <p:nvPr>
            <p:ph idx="1"/>
          </p:nvPr>
        </p:nvSpPr>
        <p:spPr>
          <a:xfrm>
            <a:off x="1104899" y="1600200"/>
            <a:ext cx="6808177" cy="4572000"/>
          </a:xfrm>
        </p:spPr>
        <p:txBody>
          <a:bodyPr>
            <a:normAutofit fontScale="92500" lnSpcReduction="10000"/>
          </a:bodyPr>
          <a:lstStyle/>
          <a:p>
            <a:r>
              <a:rPr lang="en-US" sz="1700" dirty="0"/>
              <a:t>All grants must be balanced by Monday, November 1 (last day for grant journal entries)</a:t>
            </a:r>
          </a:p>
          <a:p>
            <a:r>
              <a:rPr lang="en-US" sz="1700" dirty="0"/>
              <a:t>Aliane emailed Single Audit workpapers on August 27,2021 along with a list reports that are available in INFORMS.  </a:t>
            </a:r>
          </a:p>
          <a:p>
            <a:pPr marL="0" indent="0">
              <a:buNone/>
            </a:pPr>
            <a:r>
              <a:rPr lang="en-US" sz="1700" dirty="0"/>
              <a:t>	</a:t>
            </a:r>
            <a:r>
              <a:rPr lang="en-US" sz="1300" b="1" dirty="0">
                <a:solidFill>
                  <a:srgbClr val="1F497D"/>
                </a:solidFill>
                <a:effectLst/>
                <a:latin typeface="Calibri" panose="020F0502020204030204" pitchFamily="34" charset="0"/>
                <a:ea typeface="Calibri" panose="020F0502020204030204" pitchFamily="34" charset="0"/>
              </a:rPr>
              <a:t>MD_GLR246_TRIAL_BALANCE_REPORT- Trial Balance</a:t>
            </a:r>
          </a:p>
          <a:p>
            <a:pPr marL="0" indent="0">
              <a:buNone/>
            </a:pPr>
            <a:r>
              <a:rPr lang="en-US" sz="1300" dirty="0"/>
              <a:t>	</a:t>
            </a:r>
            <a:r>
              <a:rPr lang="en-US" sz="1300" b="1" dirty="0">
                <a:solidFill>
                  <a:srgbClr val="1F497D"/>
                </a:solidFill>
                <a:effectLst/>
                <a:latin typeface="Calibri" panose="020F0502020204030204" pitchFamily="34" charset="0"/>
                <a:ea typeface="Calibri" panose="020F0502020204030204" pitchFamily="34" charset="0"/>
              </a:rPr>
              <a:t>MD_GLR222_TRANSACTION_BY_MONTH- Transaction Inquiry</a:t>
            </a:r>
          </a:p>
          <a:p>
            <a:pPr marL="0" indent="0">
              <a:buNone/>
            </a:pPr>
            <a:r>
              <a:rPr lang="en-US" sz="1300" dirty="0"/>
              <a:t>	</a:t>
            </a:r>
            <a:r>
              <a:rPr lang="en-US" sz="1300" b="1" dirty="0">
                <a:solidFill>
                  <a:srgbClr val="1F497D"/>
                </a:solidFill>
                <a:effectLst/>
                <a:latin typeface="Calibri" panose="020F0502020204030204" pitchFamily="34" charset="0"/>
                <a:ea typeface="Calibri" panose="020F0502020204030204" pitchFamily="34" charset="0"/>
              </a:rPr>
              <a:t>MD_PCR228_PROJRES_INQ_PIV- Project Transaction Inquiry</a:t>
            </a:r>
          </a:p>
          <a:p>
            <a:pPr marL="0" indent="0">
              <a:buNone/>
            </a:pPr>
            <a:r>
              <a:rPr lang="en-US" sz="1300" dirty="0"/>
              <a:t>	</a:t>
            </a:r>
            <a:r>
              <a:rPr lang="en-US" sz="1300" b="1" dirty="0">
                <a:solidFill>
                  <a:srgbClr val="1F497D"/>
                </a:solidFill>
                <a:effectLst/>
                <a:latin typeface="Calibri" panose="020F0502020204030204" pitchFamily="34" charset="0"/>
                <a:ea typeface="Calibri" panose="020F0502020204030204" pitchFamily="34" charset="0"/>
              </a:rPr>
              <a:t>MD_GRANT_TRANSACTION_INQ- Grant Transaction Inquiry</a:t>
            </a:r>
            <a:endParaRPr lang="en-US" sz="1300" dirty="0"/>
          </a:p>
          <a:p>
            <a:r>
              <a:rPr lang="en-US" sz="1700" dirty="0"/>
              <a:t>It is critical that you review and balance your grants in a timely fashion.  We will review post-closing entries (formerly period 13) on a case-by-case basis and will only allow entries that are material and absolutely necessary.  Making changes to the SEFA resulted in last year’s Management Letter comment.</a:t>
            </a:r>
          </a:p>
          <a:p>
            <a:r>
              <a:rPr lang="en-US" sz="1700" dirty="0"/>
              <a:t>Single Audit workpapers are due to Finance no later than November 22,2021.  </a:t>
            </a:r>
            <a:r>
              <a:rPr lang="en-US" sz="1700" b="1" dirty="0"/>
              <a:t>Scan and email </a:t>
            </a:r>
            <a:r>
              <a:rPr lang="en-US" sz="1700" dirty="0"/>
              <a:t>Single Audit Workpapers &amp; supporting documentation to Aliane Casaus Finance.</a:t>
            </a:r>
          </a:p>
        </p:txBody>
      </p:sp>
      <p:sp>
        <p:nvSpPr>
          <p:cNvPr id="6" name="Slide Number Placeholder 5"/>
          <p:cNvSpPr>
            <a:spLocks noGrp="1"/>
          </p:cNvSpPr>
          <p:nvPr>
            <p:ph type="sldNum" sz="quarter" idx="12"/>
          </p:nvPr>
        </p:nvSpPr>
        <p:spPr/>
        <p:txBody>
          <a:bodyPr/>
          <a:lstStyle/>
          <a:p>
            <a:fld id="{0FF54DE5-C571-48E8-A5BC-B369434E2F44}" type="slidenum">
              <a:rPr lang="en-US" smtClean="0"/>
              <a:t>41</a:t>
            </a:fld>
            <a:endParaRPr lang="en-US" dirty="0"/>
          </a:p>
        </p:txBody>
      </p:sp>
      <p:pic>
        <p:nvPicPr>
          <p:cNvPr id="4" name="Picture 3"/>
          <p:cNvPicPr>
            <a:picLocks noChangeAspect="1"/>
          </p:cNvPicPr>
          <p:nvPr/>
        </p:nvPicPr>
        <p:blipFill>
          <a:blip r:embed="rId2"/>
          <a:stretch>
            <a:fillRect/>
          </a:stretch>
        </p:blipFill>
        <p:spPr>
          <a:xfrm>
            <a:off x="8018584" y="1600200"/>
            <a:ext cx="3647954" cy="1917456"/>
          </a:xfrm>
          <a:prstGeom prst="rect">
            <a:avLst/>
          </a:prstGeom>
          <a:ln>
            <a:solidFill>
              <a:schemeClr val="accent2">
                <a:lumMod val="75000"/>
              </a:schemeClr>
            </a:solidFill>
          </a:ln>
        </p:spPr>
      </p:pic>
    </p:spTree>
    <p:extLst>
      <p:ext uri="{BB962C8B-B14F-4D97-AF65-F5344CB8AC3E}">
        <p14:creationId xmlns:p14="http://schemas.microsoft.com/office/powerpoint/2010/main" val="2048352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Single Audit (</a:t>
            </a:r>
            <a:r>
              <a:rPr lang="en-US" dirty="0" smtClean="0"/>
              <a:t>continued)</a:t>
            </a:r>
            <a:endParaRPr lang="en-US" dirty="0"/>
          </a:p>
        </p:txBody>
      </p:sp>
      <p:sp>
        <p:nvSpPr>
          <p:cNvPr id="3" name="Content Placeholder 2"/>
          <p:cNvSpPr>
            <a:spLocks noGrp="1"/>
          </p:cNvSpPr>
          <p:nvPr>
            <p:ph idx="1"/>
          </p:nvPr>
        </p:nvSpPr>
        <p:spPr>
          <a:xfrm>
            <a:off x="1104900" y="1443177"/>
            <a:ext cx="6583787" cy="4996260"/>
          </a:xfrm>
        </p:spPr>
        <p:txBody>
          <a:bodyPr>
            <a:normAutofit/>
          </a:bodyPr>
          <a:lstStyle/>
          <a:p>
            <a:pPr marL="0" indent="0">
              <a:buNone/>
            </a:pPr>
            <a:r>
              <a:rPr lang="en-US" sz="1700" b="1" u="sng" dirty="0"/>
              <a:t>Single Audit Work-Papers:</a:t>
            </a:r>
          </a:p>
          <a:p>
            <a:r>
              <a:rPr lang="en-US" sz="1700" dirty="0"/>
              <a:t>Use Single audit work-papers that were provided to you.</a:t>
            </a:r>
          </a:p>
          <a:p>
            <a:r>
              <a:rPr lang="en-US" sz="1700" b="1" i="1" u="sng" dirty="0"/>
              <a:t>Make sure to include a copy of the grant agreement indicating the contract number and CFDA or CSFA number.</a:t>
            </a:r>
          </a:p>
          <a:p>
            <a:r>
              <a:rPr lang="en-US" sz="1700" dirty="0"/>
              <a:t>The Single Audit Grant Understanding Questionnaire was already sent out and is due to the Finance Department by November 22,2021. </a:t>
            </a:r>
            <a:r>
              <a:rPr lang="en-US" sz="1700" b="1" dirty="0"/>
              <a:t>Scan and email </a:t>
            </a:r>
            <a:r>
              <a:rPr lang="en-US" sz="1700" dirty="0"/>
              <a:t>questionnaires to Aliane Casaus.</a:t>
            </a:r>
          </a:p>
          <a:p>
            <a:r>
              <a:rPr lang="en-US" sz="1700" dirty="0"/>
              <a:t>This year there is a new end-of-year form for the grant liaisons; we will use this contact information for the Single Audit and provide it to the auditors for any Single Audit inquiries. </a:t>
            </a:r>
          </a:p>
          <a:p>
            <a:r>
              <a:rPr lang="en-US" sz="1700" dirty="0"/>
              <a:t>Single Audit contact:  Aliane Casaus or Maria Hernandez.</a:t>
            </a:r>
          </a:p>
        </p:txBody>
      </p:sp>
      <p:sp>
        <p:nvSpPr>
          <p:cNvPr id="5" name="Slide Number Placeholder 4"/>
          <p:cNvSpPr>
            <a:spLocks noGrp="1"/>
          </p:cNvSpPr>
          <p:nvPr>
            <p:ph type="sldNum" sz="quarter" idx="12"/>
          </p:nvPr>
        </p:nvSpPr>
        <p:spPr/>
        <p:txBody>
          <a:bodyPr/>
          <a:lstStyle/>
          <a:p>
            <a:fld id="{0FF54DE5-C571-48E8-A5BC-B369434E2F44}" type="slidenum">
              <a:rPr lang="en-US" smtClean="0"/>
              <a:t>42</a:t>
            </a:fld>
            <a:endParaRPr lang="en-US" dirty="0"/>
          </a:p>
        </p:txBody>
      </p:sp>
      <p:pic>
        <p:nvPicPr>
          <p:cNvPr id="7" name="Picture 6"/>
          <p:cNvPicPr>
            <a:picLocks noChangeAspect="1"/>
          </p:cNvPicPr>
          <p:nvPr/>
        </p:nvPicPr>
        <p:blipFill>
          <a:blip r:embed="rId2"/>
          <a:stretch>
            <a:fillRect/>
          </a:stretch>
        </p:blipFill>
        <p:spPr>
          <a:xfrm>
            <a:off x="7810695" y="1814205"/>
            <a:ext cx="4172862" cy="4254204"/>
          </a:xfrm>
          <a:prstGeom prst="rect">
            <a:avLst/>
          </a:prstGeom>
          <a:ln>
            <a:solidFill>
              <a:schemeClr val="accent4">
                <a:lumMod val="50000"/>
              </a:schemeClr>
            </a:solidFill>
          </a:ln>
        </p:spPr>
      </p:pic>
    </p:spTree>
    <p:extLst>
      <p:ext uri="{BB962C8B-B14F-4D97-AF65-F5344CB8AC3E}">
        <p14:creationId xmlns:p14="http://schemas.microsoft.com/office/powerpoint/2010/main" val="1014867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FEMA</a:t>
            </a:r>
          </a:p>
        </p:txBody>
      </p:sp>
      <p:sp>
        <p:nvSpPr>
          <p:cNvPr id="3" name="Content Placeholder 2"/>
          <p:cNvSpPr>
            <a:spLocks noGrp="1"/>
          </p:cNvSpPr>
          <p:nvPr>
            <p:ph idx="1"/>
          </p:nvPr>
        </p:nvSpPr>
        <p:spPr>
          <a:xfrm>
            <a:off x="1104901" y="1600200"/>
            <a:ext cx="6068632" cy="4572000"/>
          </a:xfrm>
        </p:spPr>
        <p:txBody>
          <a:bodyPr/>
          <a:lstStyle/>
          <a:p>
            <a:pPr marL="0" indent="0">
              <a:buNone/>
            </a:pPr>
            <a:r>
              <a:rPr lang="en-US" sz="1700" b="1" dirty="0"/>
              <a:t>Hurricane Irma:</a:t>
            </a:r>
          </a:p>
          <a:p>
            <a:r>
              <a:rPr lang="en-US" sz="1700" dirty="0"/>
              <a:t>During this fiscal year, the FEMA unit has been working closely with departments as new projects are obligated.</a:t>
            </a:r>
          </a:p>
          <a:p>
            <a:r>
              <a:rPr lang="en-US" sz="1700" dirty="0"/>
              <a:t>Currently, we are working with departments that require local match entries.</a:t>
            </a:r>
          </a:p>
          <a:p>
            <a:r>
              <a:rPr lang="en-US" sz="1700" dirty="0"/>
              <a:t>All departments with pending entries have been contacted, however, more projects may be obligated prior to September 30</a:t>
            </a:r>
            <a:r>
              <a:rPr lang="en-US" sz="1700" baseline="30000" dirty="0"/>
              <a:t>th</a:t>
            </a:r>
            <a:r>
              <a:rPr lang="en-US" sz="1700" dirty="0"/>
              <a:t>. We request your continued timely response to our requests. </a:t>
            </a:r>
          </a:p>
          <a:p>
            <a:r>
              <a:rPr lang="en-US" sz="1700" dirty="0"/>
              <a:t>All journal entries must be completed no later than October 26,2021.</a:t>
            </a:r>
          </a:p>
          <a:p>
            <a:endParaRPr lang="en-US" dirty="0"/>
          </a:p>
        </p:txBody>
      </p:sp>
      <p:sp>
        <p:nvSpPr>
          <p:cNvPr id="5" name="Slide Number Placeholder 4"/>
          <p:cNvSpPr>
            <a:spLocks noGrp="1"/>
          </p:cNvSpPr>
          <p:nvPr>
            <p:ph type="sldNum" sz="quarter" idx="12"/>
          </p:nvPr>
        </p:nvSpPr>
        <p:spPr/>
        <p:txBody>
          <a:bodyPr/>
          <a:lstStyle/>
          <a:p>
            <a:fld id="{0FF54DE5-C571-48E8-A5BC-B369434E2F44}" type="slidenum">
              <a:rPr lang="en-US" smtClean="0"/>
              <a:t>43</a:t>
            </a:fld>
            <a:endParaRPr lang="en-US" dirty="0"/>
          </a:p>
        </p:txBody>
      </p:sp>
      <p:pic>
        <p:nvPicPr>
          <p:cNvPr id="7" name="Picture 6"/>
          <p:cNvPicPr>
            <a:picLocks noChangeAspect="1"/>
          </p:cNvPicPr>
          <p:nvPr/>
        </p:nvPicPr>
        <p:blipFill>
          <a:blip r:embed="rId2"/>
          <a:stretch>
            <a:fillRect/>
          </a:stretch>
        </p:blipFill>
        <p:spPr>
          <a:xfrm>
            <a:off x="7406306" y="2935786"/>
            <a:ext cx="3418124" cy="1565978"/>
          </a:xfrm>
          <a:prstGeom prst="rect">
            <a:avLst/>
          </a:prstGeom>
        </p:spPr>
      </p:pic>
      <p:pic>
        <p:nvPicPr>
          <p:cNvPr id="8" name="Picture 7"/>
          <p:cNvPicPr>
            <a:picLocks noChangeAspect="1"/>
          </p:cNvPicPr>
          <p:nvPr/>
        </p:nvPicPr>
        <p:blipFill>
          <a:blip r:embed="rId3"/>
          <a:stretch>
            <a:fillRect/>
          </a:stretch>
        </p:blipFill>
        <p:spPr>
          <a:xfrm>
            <a:off x="8552526" y="1283188"/>
            <a:ext cx="3470787" cy="1542572"/>
          </a:xfrm>
          <a:prstGeom prst="rect">
            <a:avLst/>
          </a:prstGeom>
        </p:spPr>
      </p:pic>
    </p:spTree>
    <p:extLst>
      <p:ext uri="{BB962C8B-B14F-4D97-AF65-F5344CB8AC3E}">
        <p14:creationId xmlns:p14="http://schemas.microsoft.com/office/powerpoint/2010/main" val="214320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FEMA</a:t>
            </a:r>
          </a:p>
        </p:txBody>
      </p:sp>
      <p:sp>
        <p:nvSpPr>
          <p:cNvPr id="3" name="Content Placeholder 2"/>
          <p:cNvSpPr>
            <a:spLocks noGrp="1"/>
          </p:cNvSpPr>
          <p:nvPr>
            <p:ph idx="1"/>
          </p:nvPr>
        </p:nvSpPr>
        <p:spPr/>
        <p:txBody>
          <a:bodyPr/>
          <a:lstStyle/>
          <a:p>
            <a:pPr marL="0" indent="0">
              <a:buNone/>
            </a:pPr>
            <a:r>
              <a:rPr lang="en-US" sz="1700" b="1" dirty="0"/>
              <a:t>Hurricane Irma Reminders:</a:t>
            </a:r>
          </a:p>
          <a:p>
            <a:r>
              <a:rPr lang="en-US" sz="1700" dirty="0"/>
              <a:t>Comply with Request for Information (RFI) for your projects. Failure to comply will lead to a determination memo which will require an appeal in order to recover those revenues.</a:t>
            </a:r>
          </a:p>
          <a:p>
            <a:r>
              <a:rPr lang="en-US" sz="1700" dirty="0"/>
              <a:t>Promptly complete the steps required by the State in order to receive payment once a project is obligated.</a:t>
            </a:r>
          </a:p>
          <a:p>
            <a:r>
              <a:rPr lang="en-US" sz="1700" dirty="0"/>
              <a:t>As of 7/31/21, 211 projects have been obligated totaling $230.5 million; 201 projects have been paid totaling $192.1 million; and 11 projects are pending obligation totaling $18.4 million.  </a:t>
            </a:r>
          </a:p>
          <a:p>
            <a:r>
              <a:rPr lang="en-US" sz="1700" dirty="0"/>
              <a:t>If you have any questions, you may reach out to your FEMA liaison in the Finance Department or Norma Roig.</a:t>
            </a:r>
          </a:p>
          <a:p>
            <a:pPr marL="0" indent="0">
              <a:buNone/>
            </a:pPr>
            <a:endParaRPr lang="en-US" b="1" dirty="0"/>
          </a:p>
        </p:txBody>
      </p:sp>
      <p:sp>
        <p:nvSpPr>
          <p:cNvPr id="5" name="Slide Number Placeholder 4"/>
          <p:cNvSpPr>
            <a:spLocks noGrp="1"/>
          </p:cNvSpPr>
          <p:nvPr>
            <p:ph type="sldNum" sz="quarter" idx="12"/>
          </p:nvPr>
        </p:nvSpPr>
        <p:spPr/>
        <p:txBody>
          <a:bodyPr/>
          <a:lstStyle/>
          <a:p>
            <a:fld id="{0FF54DE5-C571-48E8-A5BC-B369434E2F44}" type="slidenum">
              <a:rPr lang="en-US" smtClean="0"/>
              <a:t>44</a:t>
            </a:fld>
            <a:endParaRPr lang="en-US" dirty="0"/>
          </a:p>
        </p:txBody>
      </p:sp>
    </p:spTree>
    <p:extLst>
      <p:ext uri="{BB962C8B-B14F-4D97-AF65-F5344CB8AC3E}">
        <p14:creationId xmlns:p14="http://schemas.microsoft.com/office/powerpoint/2010/main" val="22671854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FEMA</a:t>
            </a:r>
          </a:p>
        </p:txBody>
      </p:sp>
      <p:sp>
        <p:nvSpPr>
          <p:cNvPr id="3" name="Content Placeholder 2"/>
          <p:cNvSpPr>
            <a:spLocks noGrp="1"/>
          </p:cNvSpPr>
          <p:nvPr>
            <p:ph idx="1"/>
          </p:nvPr>
        </p:nvSpPr>
        <p:spPr>
          <a:xfrm>
            <a:off x="2589212" y="1296237"/>
            <a:ext cx="8915400" cy="4614985"/>
          </a:xfrm>
        </p:spPr>
        <p:txBody>
          <a:bodyPr>
            <a:noAutofit/>
          </a:bodyPr>
          <a:lstStyle/>
          <a:p>
            <a:pPr marL="0" indent="0">
              <a:buNone/>
            </a:pPr>
            <a:r>
              <a:rPr lang="en-US" sz="1700" b="1" dirty="0"/>
              <a:t>COVID-19:</a:t>
            </a:r>
          </a:p>
          <a:p>
            <a:r>
              <a:rPr lang="en-US" sz="1700" dirty="0"/>
              <a:t>The County continues to work with Hargerty Consulting on COVID-19 disaster relief.</a:t>
            </a:r>
          </a:p>
          <a:p>
            <a:r>
              <a:rPr lang="en-US" sz="1700" dirty="0"/>
              <a:t>Hagerty is reviewing expenditures charged to your COVID index code in FAMIS and your COVID project in INFORMS in order identifying which expenditures are covered by FEMA PA and which expenditures are covered by CRF.  </a:t>
            </a:r>
          </a:p>
          <a:p>
            <a:r>
              <a:rPr lang="en-US" sz="1700" dirty="0"/>
              <a:t>I sent an email asking departments to review expenditures in their COVID projects by September 24th so Hagerty has time to review and allocate to the appropriate grant. </a:t>
            </a:r>
          </a:p>
          <a:p>
            <a:r>
              <a:rPr lang="en-US" sz="1700" dirty="0"/>
              <a:t>Hargerty is also reviewing DARs for eligibility and allocation. Remember to only use preapproved activities on your DARs.  </a:t>
            </a:r>
          </a:p>
          <a:p>
            <a:r>
              <a:rPr lang="en-US" sz="1700" dirty="0"/>
              <a:t>Some expenditures will be transferred to the Special Revenue fund prior to year end. Finance is working with OMB and Hagerty to determine which expenditures will be moved.</a:t>
            </a:r>
          </a:p>
          <a:p>
            <a:r>
              <a:rPr lang="en-US" sz="1700" dirty="0"/>
              <a:t>Once this is determined, we will inform you which expenditures will be moved.</a:t>
            </a:r>
          </a:p>
          <a:p>
            <a:pPr marL="0" indent="0">
              <a:buNone/>
            </a:pPr>
            <a:endParaRPr lang="en-US" sz="1700" dirty="0"/>
          </a:p>
          <a:p>
            <a:endParaRPr lang="en-US" sz="1700" dirty="0"/>
          </a:p>
        </p:txBody>
      </p:sp>
      <p:sp>
        <p:nvSpPr>
          <p:cNvPr id="5" name="Slide Number Placeholder 4"/>
          <p:cNvSpPr>
            <a:spLocks noGrp="1"/>
          </p:cNvSpPr>
          <p:nvPr>
            <p:ph type="sldNum" sz="quarter" idx="12"/>
          </p:nvPr>
        </p:nvSpPr>
        <p:spPr/>
        <p:txBody>
          <a:bodyPr/>
          <a:lstStyle/>
          <a:p>
            <a:fld id="{0FF54DE5-C571-48E8-A5BC-B369434E2F44}" type="slidenum">
              <a:rPr lang="en-US" smtClean="0"/>
              <a:t>45</a:t>
            </a:fld>
            <a:endParaRPr lang="en-US" dirty="0"/>
          </a:p>
        </p:txBody>
      </p:sp>
    </p:spTree>
    <p:extLst>
      <p:ext uri="{BB962C8B-B14F-4D97-AF65-F5344CB8AC3E}">
        <p14:creationId xmlns:p14="http://schemas.microsoft.com/office/powerpoint/2010/main" val="2947799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FEMA</a:t>
            </a:r>
          </a:p>
        </p:txBody>
      </p:sp>
      <p:sp>
        <p:nvSpPr>
          <p:cNvPr id="3" name="Content Placeholder 2"/>
          <p:cNvSpPr>
            <a:spLocks noGrp="1"/>
          </p:cNvSpPr>
          <p:nvPr>
            <p:ph idx="1"/>
          </p:nvPr>
        </p:nvSpPr>
        <p:spPr/>
        <p:txBody>
          <a:bodyPr>
            <a:normAutofit fontScale="85000" lnSpcReduction="10000"/>
          </a:bodyPr>
          <a:lstStyle/>
          <a:p>
            <a:pPr marL="0" indent="0">
              <a:buNone/>
            </a:pPr>
            <a:r>
              <a:rPr lang="en-US" sz="1700" b="1" dirty="0"/>
              <a:t>COVID-19:</a:t>
            </a:r>
          </a:p>
          <a:p>
            <a:r>
              <a:rPr lang="en-US" sz="1700" dirty="0"/>
              <a:t>Hagerty continues to reached out to some departments with request for information. Please respond to these requests as soon as possible so that they can make the correct determination and we can record the expenditures in the correct grant. </a:t>
            </a:r>
          </a:p>
          <a:p>
            <a:r>
              <a:rPr lang="en-US" sz="1700" dirty="0"/>
              <a:t>It is very important that we record the expenditures in the corresponding grant. If we are unable to identify the grant, the expenditure may remain in your department’s fund and affect your budget.</a:t>
            </a:r>
          </a:p>
          <a:p>
            <a:r>
              <a:rPr lang="en-US" sz="1700" dirty="0"/>
              <a:t>The County continues to submit projects to FEMA and to date has received $198.3 million FEMA PA reimbursements for COVID-19 eligible expenditures.  </a:t>
            </a:r>
          </a:p>
          <a:p>
            <a:r>
              <a:rPr lang="en-US" sz="1700" dirty="0"/>
              <a:t>In February of this year, FEMA declared 100% federal funding for eligible COVID-19 costs through September 30, 2021.  No local match is required. </a:t>
            </a:r>
          </a:p>
          <a:p>
            <a:r>
              <a:rPr lang="en-US" sz="1700" dirty="0"/>
              <a:t>In Fiscal year 2020, the County spent $163.4 million of the CRF funds received.  The remainder will be spent by 12/31/21 on various County Programs and departmental expenses.</a:t>
            </a:r>
          </a:p>
          <a:p>
            <a:r>
              <a:rPr lang="en-US" sz="1700" dirty="0"/>
              <a:t>If you have any questions please contact Norma Roig or Maria Hernandez.</a:t>
            </a:r>
          </a:p>
        </p:txBody>
      </p:sp>
      <p:sp>
        <p:nvSpPr>
          <p:cNvPr id="5" name="Slide Number Placeholder 4"/>
          <p:cNvSpPr>
            <a:spLocks noGrp="1"/>
          </p:cNvSpPr>
          <p:nvPr>
            <p:ph type="sldNum" sz="quarter" idx="12"/>
          </p:nvPr>
        </p:nvSpPr>
        <p:spPr/>
        <p:txBody>
          <a:bodyPr/>
          <a:lstStyle/>
          <a:p>
            <a:fld id="{0FF54DE5-C571-48E8-A5BC-B369434E2F44}" type="slidenum">
              <a:rPr lang="en-US" smtClean="0"/>
              <a:t>46</a:t>
            </a:fld>
            <a:endParaRPr lang="en-US" dirty="0"/>
          </a:p>
        </p:txBody>
      </p:sp>
    </p:spTree>
    <p:extLst>
      <p:ext uri="{BB962C8B-B14F-4D97-AF65-F5344CB8AC3E}">
        <p14:creationId xmlns:p14="http://schemas.microsoft.com/office/powerpoint/2010/main" val="2284515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CONCLUSION</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47</a:t>
            </a:fld>
            <a:endParaRPr lang="en-US" dirty="0"/>
          </a:p>
        </p:txBody>
      </p:sp>
    </p:spTree>
    <p:extLst>
      <p:ext uri="{BB962C8B-B14F-4D97-AF65-F5344CB8AC3E}">
        <p14:creationId xmlns:p14="http://schemas.microsoft.com/office/powerpoint/2010/main" val="369423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684395" y="5365996"/>
            <a:ext cx="2412789" cy="787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2589212" y="70115"/>
            <a:ext cx="8911687" cy="1280890"/>
          </a:xfrm>
        </p:spPr>
        <p:txBody>
          <a:bodyPr/>
          <a:lstStyle/>
          <a:p>
            <a:r>
              <a:rPr lang="en-US" dirty="0"/>
              <a:t>Introduction/Opening Remarks</a:t>
            </a:r>
          </a:p>
        </p:txBody>
      </p:sp>
      <p:sp>
        <p:nvSpPr>
          <p:cNvPr id="3" name="Content Placeholder 2"/>
          <p:cNvSpPr>
            <a:spLocks noGrp="1"/>
          </p:cNvSpPr>
          <p:nvPr>
            <p:ph idx="1"/>
          </p:nvPr>
        </p:nvSpPr>
        <p:spPr>
          <a:xfrm>
            <a:off x="1487257" y="755733"/>
            <a:ext cx="8270788" cy="5758248"/>
          </a:xfrm>
        </p:spPr>
        <p:txBody>
          <a:bodyPr>
            <a:normAutofit fontScale="92500" lnSpcReduction="20000"/>
          </a:bodyPr>
          <a:lstStyle/>
          <a:p>
            <a:r>
              <a:rPr lang="en-US" dirty="0"/>
              <a:t>Finance Team Changes</a:t>
            </a:r>
          </a:p>
          <a:p>
            <a:pPr lvl="1"/>
            <a:r>
              <a:rPr lang="en-US" dirty="0"/>
              <a:t>New Management, Staff and Roles</a:t>
            </a:r>
          </a:p>
          <a:p>
            <a:pPr lvl="2"/>
            <a:r>
              <a:rPr lang="en-US" dirty="0"/>
              <a:t>Madelin Rizzo, Controller</a:t>
            </a:r>
          </a:p>
          <a:p>
            <a:pPr lvl="2"/>
            <a:r>
              <a:rPr lang="en-US" dirty="0"/>
              <a:t>Eric Herrera, Financial Reporting Manager</a:t>
            </a:r>
          </a:p>
          <a:p>
            <a:pPr lvl="2"/>
            <a:r>
              <a:rPr lang="en-US" dirty="0"/>
              <a:t>Joanne Paul, Finance Auditing and Reporting Administrator</a:t>
            </a:r>
          </a:p>
          <a:p>
            <a:pPr marL="914400" lvl="2" indent="0">
              <a:buNone/>
            </a:pPr>
            <a:endParaRPr lang="en-US" dirty="0"/>
          </a:p>
          <a:p>
            <a:r>
              <a:rPr lang="en-US" dirty="0"/>
              <a:t>RSM US, LLP (External Audit) Team Change</a:t>
            </a:r>
          </a:p>
          <a:p>
            <a:pPr lvl="1"/>
            <a:r>
              <a:rPr lang="en-US" dirty="0"/>
              <a:t>New Lead Auditors</a:t>
            </a:r>
          </a:p>
          <a:p>
            <a:pPr lvl="2"/>
            <a:r>
              <a:rPr lang="en-US" dirty="0"/>
              <a:t>Chantelle Knowles, Manager</a:t>
            </a:r>
          </a:p>
          <a:p>
            <a:pPr lvl="2"/>
            <a:r>
              <a:rPr lang="en-US" dirty="0"/>
              <a:t>Michelle Diaz, Audit Supervisor </a:t>
            </a:r>
          </a:p>
          <a:p>
            <a:endParaRPr lang="en-US" dirty="0"/>
          </a:p>
          <a:p>
            <a:r>
              <a:rPr lang="en-US" dirty="0"/>
              <a:t>Key External Audit Dates</a:t>
            </a:r>
          </a:p>
          <a:p>
            <a:pPr lvl="1"/>
            <a:r>
              <a:rPr lang="en-US" dirty="0"/>
              <a:t>RSM Interim Audit Fieldwork (Approximately: September 7, 2021 – September 30, 2021)</a:t>
            </a:r>
          </a:p>
          <a:p>
            <a:pPr lvl="1"/>
            <a:r>
              <a:rPr lang="en-US" dirty="0"/>
              <a:t>RSM Year-End Audit Fieldwork (Approximately: December 1, 2021 – June 30, 2022)</a:t>
            </a:r>
          </a:p>
          <a:p>
            <a:pPr lvl="2"/>
            <a:endParaRPr lang="en-US" dirty="0"/>
          </a:p>
          <a:p>
            <a:r>
              <a:rPr lang="en-US" dirty="0"/>
              <a:t>INFORMS Impact – working with 2 systems for this audit (6 months in FAMIS)</a:t>
            </a:r>
          </a:p>
          <a:p>
            <a:pPr lvl="2"/>
            <a:r>
              <a:rPr lang="en-US" dirty="0"/>
              <a:t>Inquiry access will be provided to external auditors in INFORMS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5" name="Picture 4"/>
          <p:cNvPicPr>
            <a:picLocks noChangeAspect="1"/>
          </p:cNvPicPr>
          <p:nvPr/>
        </p:nvPicPr>
        <p:blipFill>
          <a:blip r:embed="rId3"/>
          <a:stretch>
            <a:fillRect/>
          </a:stretch>
        </p:blipFill>
        <p:spPr>
          <a:xfrm>
            <a:off x="8656089" y="752688"/>
            <a:ext cx="2711503" cy="14303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8656090" y="2655264"/>
            <a:ext cx="2390852" cy="15910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173701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Year Audit Results</a:t>
            </a:r>
          </a:p>
        </p:txBody>
      </p:sp>
      <p:pic>
        <p:nvPicPr>
          <p:cNvPr id="5" name="Content Placeholder 4"/>
          <p:cNvPicPr>
            <a:picLocks noGrp="1" noChangeAspect="1"/>
          </p:cNvPicPr>
          <p:nvPr>
            <p:ph idx="1"/>
          </p:nvPr>
        </p:nvPicPr>
        <p:blipFill>
          <a:blip r:embed="rId2"/>
          <a:stretch>
            <a:fillRect/>
          </a:stretch>
        </p:blipFill>
        <p:spPr>
          <a:xfrm>
            <a:off x="2592925" y="1347718"/>
            <a:ext cx="6265862" cy="3295680"/>
          </a:xfrm>
          <a:prstGeom prst="rect">
            <a:avLst/>
          </a:prstGeom>
          <a:ln>
            <a:solidFill>
              <a:schemeClr val="tx1"/>
            </a:solidFill>
          </a:ln>
        </p:spPr>
      </p:pic>
      <p:pic>
        <p:nvPicPr>
          <p:cNvPr id="4" name="Picture 3"/>
          <p:cNvPicPr>
            <a:picLocks noChangeAspect="1"/>
          </p:cNvPicPr>
          <p:nvPr/>
        </p:nvPicPr>
        <p:blipFill>
          <a:blip r:embed="rId3"/>
          <a:stretch>
            <a:fillRect/>
          </a:stretch>
        </p:blipFill>
        <p:spPr>
          <a:xfrm>
            <a:off x="9079100" y="2995558"/>
            <a:ext cx="2934367" cy="16505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style>
          <a:lnRef idx="0">
            <a:schemeClr val="accent6"/>
          </a:lnRef>
          <a:fillRef idx="3">
            <a:schemeClr val="accent6"/>
          </a:fillRef>
          <a:effectRef idx="3">
            <a:schemeClr val="accent6"/>
          </a:effectRef>
          <a:fontRef idx="minor">
            <a:schemeClr val="lt1"/>
          </a:fontRef>
        </p:style>
      </p:pic>
      <p:pic>
        <p:nvPicPr>
          <p:cNvPr id="6" name="Picture 5"/>
          <p:cNvPicPr>
            <a:picLocks noChangeAspect="1"/>
          </p:cNvPicPr>
          <p:nvPr/>
        </p:nvPicPr>
        <p:blipFill>
          <a:blip r:embed="rId4"/>
          <a:stretch>
            <a:fillRect/>
          </a:stretch>
        </p:blipFill>
        <p:spPr>
          <a:xfrm>
            <a:off x="2592925" y="4643398"/>
            <a:ext cx="6265862" cy="1793532"/>
          </a:xfrm>
          <a:prstGeom prst="rect">
            <a:avLst/>
          </a:prstGeom>
          <a:ln>
            <a:solidFill>
              <a:schemeClr val="tx1"/>
            </a:solidFill>
          </a:ln>
        </p:spPr>
      </p:pic>
      <p:sp>
        <p:nvSpPr>
          <p:cNvPr id="3" name="Slide Number Placeholder 2"/>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30495650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2092" y="96634"/>
            <a:ext cx="8911687" cy="1280890"/>
          </a:xfrm>
        </p:spPr>
        <p:txBody>
          <a:bodyPr/>
          <a:lstStyle/>
          <a:p>
            <a:r>
              <a:rPr lang="en-US" dirty="0"/>
              <a:t>Prior Year Audit Lessons Learned</a:t>
            </a:r>
          </a:p>
        </p:txBody>
      </p:sp>
      <p:sp>
        <p:nvSpPr>
          <p:cNvPr id="3" name="Content Placeholder 2"/>
          <p:cNvSpPr>
            <a:spLocks noGrp="1"/>
          </p:cNvSpPr>
          <p:nvPr>
            <p:ph idx="1"/>
          </p:nvPr>
        </p:nvSpPr>
        <p:spPr>
          <a:xfrm>
            <a:off x="1477616" y="724517"/>
            <a:ext cx="8341888" cy="5924273"/>
          </a:xfrm>
        </p:spPr>
        <p:txBody>
          <a:bodyPr>
            <a:normAutofit fontScale="85000" lnSpcReduction="10000"/>
          </a:bodyPr>
          <a:lstStyle/>
          <a:p>
            <a:r>
              <a:rPr lang="en-US" dirty="0"/>
              <a:t>Departmental Audit Liaisons</a:t>
            </a:r>
          </a:p>
          <a:p>
            <a:pPr lvl="1"/>
            <a:r>
              <a:rPr lang="en-US" dirty="0"/>
              <a:t>Provide name of 1 or 2 department lead who will act as departmental audit liaisons for purposes of providing supporting documents and answering auditors’ follow up questions</a:t>
            </a:r>
          </a:p>
          <a:p>
            <a:pPr lvl="2"/>
            <a:r>
              <a:rPr lang="en-US" dirty="0">
                <a:solidFill>
                  <a:schemeClr val="tx1"/>
                </a:solidFill>
              </a:rPr>
              <a:t>FY 2020 List of contacts will be sent for your review, provide changes by September 30, 2021</a:t>
            </a:r>
          </a:p>
          <a:p>
            <a:pPr marL="457200" lvl="1" indent="0">
              <a:buNone/>
            </a:pPr>
            <a:endParaRPr lang="en-US" dirty="0"/>
          </a:p>
          <a:p>
            <a:r>
              <a:rPr lang="en-US" dirty="0"/>
              <a:t>Timing of Audit Deliverables</a:t>
            </a:r>
          </a:p>
          <a:p>
            <a:pPr lvl="1"/>
            <a:r>
              <a:rPr lang="en-US" dirty="0"/>
              <a:t>Provide supporting documentation in a timely manner in order to avoid auditors’ follow up emails</a:t>
            </a:r>
          </a:p>
          <a:p>
            <a:pPr marL="457200" lvl="1" indent="0">
              <a:buNone/>
            </a:pPr>
            <a:endParaRPr lang="en-US" dirty="0"/>
          </a:p>
          <a:p>
            <a:r>
              <a:rPr lang="en-US" dirty="0"/>
              <a:t>Review of Audit Supporting Documentation</a:t>
            </a:r>
          </a:p>
          <a:p>
            <a:pPr lvl="1"/>
            <a:r>
              <a:rPr lang="en-US" dirty="0"/>
              <a:t>Review of departmental supporting documents (e.g. </a:t>
            </a:r>
            <a:r>
              <a:rPr lang="en-US" b="1" dirty="0"/>
              <a:t>journal entries;</a:t>
            </a:r>
            <a:r>
              <a:rPr lang="en-US" dirty="0"/>
              <a:t> </a:t>
            </a:r>
            <a:r>
              <a:rPr lang="en-US" b="1" dirty="0"/>
              <a:t>purchase orders; invoices</a:t>
            </a:r>
            <a:r>
              <a:rPr lang="en-US" dirty="0"/>
              <a:t>; </a:t>
            </a:r>
            <a:r>
              <a:rPr lang="en-US" b="1" dirty="0"/>
              <a:t>proof of payments (ACH/direct deposit, copy of check, lockbox transaction detail); bank statements; grant award documents; adopted budget ordinance; resolution/ordinance</a:t>
            </a:r>
            <a:r>
              <a:rPr lang="en-US" dirty="0"/>
              <a:t>) should be performed prior to being uploaded</a:t>
            </a:r>
          </a:p>
          <a:p>
            <a:pPr lvl="1"/>
            <a:r>
              <a:rPr lang="en-US" b="1" dirty="0"/>
              <a:t>**</a:t>
            </a:r>
            <a:r>
              <a:rPr lang="en-US" b="1" u="sng" dirty="0"/>
              <a:t>IMPORTANT</a:t>
            </a:r>
            <a:r>
              <a:rPr lang="en-US" b="1" dirty="0"/>
              <a:t>** </a:t>
            </a:r>
            <a:r>
              <a:rPr lang="en-US" dirty="0"/>
              <a:t>- Redact all </a:t>
            </a:r>
            <a:r>
              <a:rPr lang="en-US" u="sng" dirty="0"/>
              <a:t>personal</a:t>
            </a:r>
            <a:r>
              <a:rPr lang="en-US" dirty="0"/>
              <a:t> and/or </a:t>
            </a:r>
            <a:r>
              <a:rPr lang="en-US" u="sng" dirty="0"/>
              <a:t>sensitive</a:t>
            </a:r>
            <a:r>
              <a:rPr lang="en-US" dirty="0"/>
              <a:t> information (e.g. </a:t>
            </a:r>
            <a:r>
              <a:rPr lang="en-US" b="1" dirty="0"/>
              <a:t>SSN, Credit Card Numbers, Health Information, Bank Account Numbers, Other Types of Protected Personal Information</a:t>
            </a:r>
            <a:r>
              <a:rPr lang="en-US" dirty="0"/>
              <a:t>)</a:t>
            </a:r>
          </a:p>
          <a:p>
            <a:endParaRPr lang="en-US" dirty="0"/>
          </a:p>
          <a:p>
            <a:r>
              <a:rPr lang="en-US" dirty="0"/>
              <a:t>Submittal of Supporting Documentation</a:t>
            </a:r>
          </a:p>
          <a:p>
            <a:pPr lvl="1"/>
            <a:r>
              <a:rPr lang="en-US" dirty="0"/>
              <a:t>Please upload supporting documents directly to the auditors’ website and avoid emailing supports</a:t>
            </a:r>
          </a:p>
          <a:p>
            <a:pPr marL="457200" lvl="1" indent="0">
              <a:buNone/>
            </a:pP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7" name="Picture 6"/>
          <p:cNvPicPr>
            <a:picLocks noChangeAspect="1"/>
          </p:cNvPicPr>
          <p:nvPr/>
        </p:nvPicPr>
        <p:blipFill>
          <a:blip r:embed="rId2"/>
          <a:stretch>
            <a:fillRect/>
          </a:stretch>
        </p:blipFill>
        <p:spPr>
          <a:xfrm>
            <a:off x="9588191" y="98806"/>
            <a:ext cx="2513063" cy="16723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442416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5892" y="329899"/>
            <a:ext cx="10050161" cy="1280890"/>
          </a:xfrm>
        </p:spPr>
        <p:txBody>
          <a:bodyPr/>
          <a:lstStyle/>
          <a:p>
            <a:r>
              <a:rPr lang="en-US" dirty="0"/>
              <a:t>Prior Year Audit Lessons Learned (continued)</a:t>
            </a:r>
          </a:p>
        </p:txBody>
      </p:sp>
      <p:sp>
        <p:nvSpPr>
          <p:cNvPr id="3" name="Content Placeholder 2"/>
          <p:cNvSpPr>
            <a:spLocks noGrp="1"/>
          </p:cNvSpPr>
          <p:nvPr>
            <p:ph idx="1"/>
          </p:nvPr>
        </p:nvSpPr>
        <p:spPr>
          <a:xfrm>
            <a:off x="1935892" y="970344"/>
            <a:ext cx="8915400" cy="3777622"/>
          </a:xfrm>
        </p:spPr>
        <p:txBody>
          <a:bodyPr>
            <a:normAutofit lnSpcReduction="10000"/>
          </a:bodyPr>
          <a:lstStyle/>
          <a:p>
            <a:r>
              <a:rPr lang="en-US" dirty="0"/>
              <a:t>Accounts Receivable (AR)</a:t>
            </a:r>
          </a:p>
          <a:p>
            <a:pPr lvl="1"/>
            <a:r>
              <a:rPr lang="en-US" dirty="0"/>
              <a:t>GASB 65 requirement - Revenues related to AR’s not expected to be collected within our ‘period of availability’ must be reversed and recorded as Unavailable Revenue. </a:t>
            </a:r>
          </a:p>
          <a:p>
            <a:pPr lvl="1"/>
            <a:r>
              <a:rPr lang="en-US" dirty="0"/>
              <a:t>The County’s period of availability is 90 days for non-grant related AR and 1 year for grant related AR</a:t>
            </a:r>
          </a:p>
          <a:p>
            <a:pPr lvl="1"/>
            <a:r>
              <a:rPr lang="en-US" dirty="0"/>
              <a:t>Improvements noted - prior year audit finding was dropped, but we must continue to monitor to prevent future findings </a:t>
            </a:r>
          </a:p>
          <a:p>
            <a:pPr lvl="1"/>
            <a:r>
              <a:rPr lang="en-US" dirty="0"/>
              <a:t>Adjustments should be made as part of the </a:t>
            </a:r>
            <a:r>
              <a:rPr lang="en-US" u="sng" dirty="0"/>
              <a:t>year-end close process</a:t>
            </a:r>
          </a:p>
          <a:p>
            <a:pPr lvl="1"/>
            <a:r>
              <a:rPr lang="en-US" dirty="0"/>
              <a:t>Departments must analyze and record unavailable revenue for revenue accounts that they </a:t>
            </a:r>
            <a:r>
              <a:rPr lang="en-US" u="sng" dirty="0"/>
              <a:t>do not expect</a:t>
            </a:r>
            <a:r>
              <a:rPr lang="en-US" dirty="0"/>
              <a:t> to collect within the County’s availability period of 90 days (e.g. by December 31</a:t>
            </a:r>
            <a:r>
              <a:rPr lang="en-US" baseline="30000" dirty="0"/>
              <a:t>st</a:t>
            </a:r>
            <a:r>
              <a:rPr lang="en-US" dirty="0"/>
              <a:t>) and 1 year for expenditure driven (reimbursement) grants and intergovernmental revenues.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5" name="Picture 4"/>
          <p:cNvPicPr>
            <a:picLocks noChangeAspect="1"/>
          </p:cNvPicPr>
          <p:nvPr/>
        </p:nvPicPr>
        <p:blipFill>
          <a:blip r:embed="rId2"/>
          <a:stretch>
            <a:fillRect/>
          </a:stretch>
        </p:blipFill>
        <p:spPr>
          <a:xfrm>
            <a:off x="8943384" y="4341341"/>
            <a:ext cx="2875605" cy="18576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304878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625445" y="5367624"/>
            <a:ext cx="3566469" cy="11400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a:stretch>
            <a:fillRect/>
          </a:stretch>
        </p:blipFill>
        <p:spPr>
          <a:xfrm>
            <a:off x="9690539" y="4284443"/>
            <a:ext cx="2328874" cy="19691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5"/>
          <a:stretch>
            <a:fillRect/>
          </a:stretch>
        </p:blipFill>
        <p:spPr>
          <a:xfrm>
            <a:off x="8563964" y="2360308"/>
            <a:ext cx="2859272" cy="1603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2576450" y="310040"/>
            <a:ext cx="8911687" cy="1280890"/>
          </a:xfrm>
        </p:spPr>
        <p:txBody>
          <a:bodyPr/>
          <a:lstStyle/>
          <a:p>
            <a:r>
              <a:rPr lang="en-US" dirty="0"/>
              <a:t>Management Representation Letters</a:t>
            </a:r>
          </a:p>
        </p:txBody>
      </p:sp>
      <p:sp>
        <p:nvSpPr>
          <p:cNvPr id="3" name="Content Placeholder 2"/>
          <p:cNvSpPr>
            <a:spLocks noGrp="1"/>
          </p:cNvSpPr>
          <p:nvPr>
            <p:ph idx="1"/>
          </p:nvPr>
        </p:nvSpPr>
        <p:spPr>
          <a:xfrm>
            <a:off x="1772529" y="1406769"/>
            <a:ext cx="6069893" cy="5147917"/>
          </a:xfrm>
        </p:spPr>
        <p:txBody>
          <a:bodyPr>
            <a:normAutofit/>
          </a:bodyPr>
          <a:lstStyle/>
          <a:p>
            <a:r>
              <a:rPr lang="en-US" dirty="0"/>
              <a:t>Continuing last year’s approach:</a:t>
            </a:r>
          </a:p>
          <a:p>
            <a:pPr lvl="1"/>
            <a:r>
              <a:rPr lang="en-US" sz="1700" dirty="0"/>
              <a:t>FY 2021: Audited departments attest to the accuracy of the following:</a:t>
            </a:r>
          </a:p>
          <a:p>
            <a:pPr lvl="2"/>
            <a:r>
              <a:rPr lang="en-US" sz="1500" dirty="0"/>
              <a:t>Financial Statements</a:t>
            </a:r>
          </a:p>
          <a:p>
            <a:pPr lvl="1"/>
            <a:endParaRPr lang="en-US" sz="1700" dirty="0"/>
          </a:p>
          <a:p>
            <a:pPr lvl="2"/>
            <a:r>
              <a:rPr lang="en-US" sz="1500" dirty="0"/>
              <a:t>Completeness of Information</a:t>
            </a:r>
          </a:p>
          <a:p>
            <a:pPr lvl="1"/>
            <a:endParaRPr lang="en-US" sz="1700" dirty="0"/>
          </a:p>
          <a:p>
            <a:pPr lvl="2"/>
            <a:r>
              <a:rPr lang="en-US" sz="1500" dirty="0"/>
              <a:t>Recognition, Measurement and Disclosure</a:t>
            </a:r>
          </a:p>
          <a:p>
            <a:pPr lvl="1"/>
            <a:endParaRPr lang="en-US" sz="1700" dirty="0"/>
          </a:p>
          <a:p>
            <a:pPr lvl="2"/>
            <a:r>
              <a:rPr lang="en-US" sz="1500" dirty="0"/>
              <a:t>Subsequent Events</a:t>
            </a:r>
          </a:p>
          <a:p>
            <a:r>
              <a:rPr lang="en-US" dirty="0"/>
              <a:t>Expected Due Date: January 14, 2022</a:t>
            </a:r>
          </a:p>
        </p:txBody>
      </p:sp>
      <p:pic>
        <p:nvPicPr>
          <p:cNvPr id="4" name="Picture 3"/>
          <p:cNvPicPr>
            <a:picLocks noChangeAspect="1"/>
          </p:cNvPicPr>
          <p:nvPr/>
        </p:nvPicPr>
        <p:blipFill>
          <a:blip r:embed="rId6"/>
          <a:stretch>
            <a:fillRect/>
          </a:stretch>
        </p:blipFill>
        <p:spPr>
          <a:xfrm>
            <a:off x="7292838" y="1027715"/>
            <a:ext cx="2542252" cy="1402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7"/>
          <a:stretch>
            <a:fillRect/>
          </a:stretch>
        </p:blipFill>
        <p:spPr>
          <a:xfrm>
            <a:off x="7079459" y="3833846"/>
            <a:ext cx="2914141" cy="13912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Slide Number Placeholder 8"/>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353927527"/>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2.xml><?xml version="1.0" encoding="utf-8"?>
<ds:datastoreItem xmlns:ds="http://schemas.openxmlformats.org/officeDocument/2006/customXml" ds:itemID="{8CDDBB83-77C1-4099-A0AA-289882E745E2}">
  <ds:schemaRefs>
    <ds:schemaRef ds:uri="http://purl.org/dc/dcmityp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4873beb7-5857-4685-be1f-d57550cc96cc"/>
    <ds:schemaRef ds:uri="http://www.w3.org/XML/1998/namespace"/>
  </ds:schemaRefs>
</ds:datastoreItem>
</file>

<file path=customXml/itemProps3.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5359</TotalTime>
  <Words>3516</Words>
  <Application>Microsoft Office PowerPoint</Application>
  <PresentationFormat>Widescreen</PresentationFormat>
  <Paragraphs>450</Paragraphs>
  <Slides>47</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Calibri</vt:lpstr>
      <vt:lpstr>Century Gothic</vt:lpstr>
      <vt:lpstr>Euphemia</vt:lpstr>
      <vt:lpstr>Plantagenet Cherokee</vt:lpstr>
      <vt:lpstr>Vivaldi</vt:lpstr>
      <vt:lpstr>Wingdings</vt:lpstr>
      <vt:lpstr>Wingdings 3</vt:lpstr>
      <vt:lpstr>Wisp</vt:lpstr>
      <vt:lpstr>Finance Department Year-End Presentation  FY 2021</vt:lpstr>
      <vt:lpstr>AGENDA</vt:lpstr>
      <vt:lpstr>Financial Reporting  </vt:lpstr>
      <vt:lpstr>PowerPoint Presentation</vt:lpstr>
      <vt:lpstr>Introduction/Opening Remarks</vt:lpstr>
      <vt:lpstr>Prior Year Audit Results</vt:lpstr>
      <vt:lpstr>Prior Year Audit Lessons Learned</vt:lpstr>
      <vt:lpstr>Prior Year Audit Lessons Learned (continued)</vt:lpstr>
      <vt:lpstr>Management Representation Letters</vt:lpstr>
      <vt:lpstr>Current GASB Statements</vt:lpstr>
      <vt:lpstr>New GASB Exposure Draft</vt:lpstr>
      <vt:lpstr>New GASB Pronouncement</vt:lpstr>
      <vt:lpstr>New GASB Pronouncement (continued)</vt:lpstr>
      <vt:lpstr>New GASB Pronouncement (continued)</vt:lpstr>
      <vt:lpstr>New GASB Pronouncement (continued)</vt:lpstr>
      <vt:lpstr>New GASB Pronouncement (continued)</vt:lpstr>
      <vt:lpstr>New GASB Pronouncement (continued)</vt:lpstr>
      <vt:lpstr>New GASB Pronouncement (continued)</vt:lpstr>
      <vt:lpstr>New GASB Pronouncement (continued)</vt:lpstr>
      <vt:lpstr>New GASB Pronouncement (continued)</vt:lpstr>
      <vt:lpstr>New GASB Pronouncement (continued)</vt:lpstr>
      <vt:lpstr>New GASB Pronouncement (continued)</vt:lpstr>
      <vt:lpstr>Internal Control Review Project</vt:lpstr>
      <vt:lpstr>Fund Folders</vt:lpstr>
      <vt:lpstr>Fund Folders, continued</vt:lpstr>
      <vt:lpstr>Storage Tanks</vt:lpstr>
      <vt:lpstr>General Accounting</vt:lpstr>
      <vt:lpstr>PowerPoint Presentation</vt:lpstr>
      <vt:lpstr>INFORMS Operational Changes</vt:lpstr>
      <vt:lpstr>Important Dates (Deadlines and Cut-Offs)</vt:lpstr>
      <vt:lpstr>Important Dates (Billing and Reports)</vt:lpstr>
      <vt:lpstr>Reports and Queries </vt:lpstr>
      <vt:lpstr>Start of System Entries (Post Closing Entries)</vt:lpstr>
      <vt:lpstr>Year End Accruals</vt:lpstr>
      <vt:lpstr>Vehicle Capital Leases</vt:lpstr>
      <vt:lpstr>Accounts Receivable (A/R) (non-grant related)</vt:lpstr>
      <vt:lpstr>Bank Reconciliations</vt:lpstr>
      <vt:lpstr> Petty Cash (Administrative Order No. 3-6)</vt:lpstr>
      <vt:lpstr>End of Year Package</vt:lpstr>
      <vt:lpstr>Single Audit and FEMA</vt:lpstr>
      <vt:lpstr>Single Audit</vt:lpstr>
      <vt:lpstr>Single Audit (continued)</vt:lpstr>
      <vt:lpstr>FEMA</vt:lpstr>
      <vt:lpstr>FEMA</vt:lpstr>
      <vt:lpstr>FEMA</vt:lpstr>
      <vt:lpstr>FEMA</vt:lpstr>
      <vt:lpstr>CONCLUSION</vt:lpstr>
    </vt:vector>
  </TitlesOfParts>
  <Company>Miami-Dade County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Finance Department  Year-End Presentation  FY 2020</dc:title>
  <dc:creator>Herrera, Eric (FIN)</dc:creator>
  <cp:lastModifiedBy>Herrera, Eric (FIN)</cp:lastModifiedBy>
  <cp:revision>274</cp:revision>
  <dcterms:created xsi:type="dcterms:W3CDTF">2020-08-15T16:32:44Z</dcterms:created>
  <dcterms:modified xsi:type="dcterms:W3CDTF">2021-09-16T20:09:11Z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