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4"/>
  </p:sldMasterIdLst>
  <p:notesMasterIdLst>
    <p:notesMasterId r:id="rId105"/>
  </p:notesMasterIdLst>
  <p:handoutMasterIdLst>
    <p:handoutMasterId r:id="rId106"/>
  </p:handoutMasterIdLst>
  <p:sldIdLst>
    <p:sldId id="318" r:id="rId5"/>
    <p:sldId id="341" r:id="rId6"/>
    <p:sldId id="373" r:id="rId7"/>
    <p:sldId id="464" r:id="rId8"/>
    <p:sldId id="465" r:id="rId9"/>
    <p:sldId id="498" r:id="rId10"/>
    <p:sldId id="499" r:id="rId11"/>
    <p:sldId id="519" r:id="rId12"/>
    <p:sldId id="522" r:id="rId13"/>
    <p:sldId id="520" r:id="rId14"/>
    <p:sldId id="521" r:id="rId15"/>
    <p:sldId id="523" r:id="rId16"/>
    <p:sldId id="529" r:id="rId17"/>
    <p:sldId id="524" r:id="rId18"/>
    <p:sldId id="425" r:id="rId19"/>
    <p:sldId id="515" r:id="rId20"/>
    <p:sldId id="427" r:id="rId21"/>
    <p:sldId id="492" r:id="rId22"/>
    <p:sldId id="493" r:id="rId23"/>
    <p:sldId id="423" r:id="rId24"/>
    <p:sldId id="494" r:id="rId25"/>
    <p:sldId id="533" r:id="rId26"/>
    <p:sldId id="495" r:id="rId27"/>
    <p:sldId id="497" r:id="rId28"/>
    <p:sldId id="502" r:id="rId29"/>
    <p:sldId id="422" r:id="rId30"/>
    <p:sldId id="504" r:id="rId31"/>
    <p:sldId id="534" r:id="rId32"/>
    <p:sldId id="505" r:id="rId33"/>
    <p:sldId id="527" r:id="rId34"/>
    <p:sldId id="528" r:id="rId35"/>
    <p:sldId id="506" r:id="rId36"/>
    <p:sldId id="477" r:id="rId37"/>
    <p:sldId id="470" r:id="rId38"/>
    <p:sldId id="472" r:id="rId39"/>
    <p:sldId id="468" r:id="rId40"/>
    <p:sldId id="535" r:id="rId41"/>
    <p:sldId id="536" r:id="rId42"/>
    <p:sldId id="537" r:id="rId43"/>
    <p:sldId id="538" r:id="rId44"/>
    <p:sldId id="514" r:id="rId45"/>
    <p:sldId id="473" r:id="rId46"/>
    <p:sldId id="474" r:id="rId47"/>
    <p:sldId id="460" r:id="rId48"/>
    <p:sldId id="475" r:id="rId49"/>
    <p:sldId id="453" r:id="rId50"/>
    <p:sldId id="511" r:id="rId51"/>
    <p:sldId id="512" r:id="rId52"/>
    <p:sldId id="379" r:id="rId53"/>
    <p:sldId id="283" r:id="rId54"/>
    <p:sldId id="284" r:id="rId55"/>
    <p:sldId id="314" r:id="rId56"/>
    <p:sldId id="315" r:id="rId57"/>
    <p:sldId id="285" r:id="rId58"/>
    <p:sldId id="303" r:id="rId59"/>
    <p:sldId id="304" r:id="rId60"/>
    <p:sldId id="302" r:id="rId61"/>
    <p:sldId id="288" r:id="rId62"/>
    <p:sldId id="516" r:id="rId63"/>
    <p:sldId id="531" r:id="rId64"/>
    <p:sldId id="509" r:id="rId65"/>
    <p:sldId id="446" r:id="rId66"/>
    <p:sldId id="488" r:id="rId67"/>
    <p:sldId id="485" r:id="rId68"/>
    <p:sldId id="443" r:id="rId69"/>
    <p:sldId id="483" r:id="rId70"/>
    <p:sldId id="456" r:id="rId71"/>
    <p:sldId id="454" r:id="rId72"/>
    <p:sldId id="399" r:id="rId73"/>
    <p:sldId id="448" r:id="rId74"/>
    <p:sldId id="518" r:id="rId75"/>
    <p:sldId id="292" r:id="rId76"/>
    <p:sldId id="294" r:id="rId77"/>
    <p:sldId id="295" r:id="rId78"/>
    <p:sldId id="398" r:id="rId79"/>
    <p:sldId id="530" r:id="rId80"/>
    <p:sldId id="525" r:id="rId81"/>
    <p:sldId id="480" r:id="rId82"/>
    <p:sldId id="479" r:id="rId83"/>
    <p:sldId id="459" r:id="rId84"/>
    <p:sldId id="481" r:id="rId85"/>
    <p:sldId id="482" r:id="rId86"/>
    <p:sldId id="478" r:id="rId87"/>
    <p:sldId id="462" r:id="rId88"/>
    <p:sldId id="463" r:id="rId89"/>
    <p:sldId id="500" r:id="rId90"/>
    <p:sldId id="375" r:id="rId91"/>
    <p:sldId id="378" r:id="rId92"/>
    <p:sldId id="501" r:id="rId93"/>
    <p:sldId id="539" r:id="rId94"/>
    <p:sldId id="380" r:id="rId95"/>
    <p:sldId id="461" r:id="rId96"/>
    <p:sldId id="386" r:id="rId97"/>
    <p:sldId id="384" r:id="rId98"/>
    <p:sldId id="387" r:id="rId99"/>
    <p:sldId id="385" r:id="rId100"/>
    <p:sldId id="383" r:id="rId101"/>
    <p:sldId id="457" r:id="rId102"/>
    <p:sldId id="355" r:id="rId103"/>
    <p:sldId id="347" r:id="rId10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D78"/>
    <a:srgbClr val="68818E"/>
    <a:srgbClr val="738C99"/>
    <a:srgbClr val="879CA7"/>
    <a:srgbClr val="8EA2AC"/>
    <a:srgbClr val="98ABB4"/>
    <a:srgbClr val="96AAB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0" autoAdjust="0"/>
    <p:restoredTop sz="86522" autoAdjust="0"/>
  </p:normalViewPr>
  <p:slideViewPr>
    <p:cSldViewPr>
      <p:cViewPr varScale="1">
        <p:scale>
          <a:sx n="87" d="100"/>
          <a:sy n="87" d="100"/>
        </p:scale>
        <p:origin x="2214" y="84"/>
      </p:cViewPr>
      <p:guideLst>
        <p:guide orient="horz" pos="2160"/>
        <p:guide pos="2880"/>
      </p:guideLst>
    </p:cSldViewPr>
  </p:slideViewPr>
  <p:outlineViewPr>
    <p:cViewPr>
      <p:scale>
        <a:sx n="33" d="100"/>
        <a:sy n="33" d="100"/>
      </p:scale>
      <p:origin x="0" y="7074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presProps" Target="pres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7A4122-7B3C-6568-7E5D-1BBA6F45A066}"/>
              </a:ext>
            </a:extLst>
          </p:cNvPr>
          <p:cNvSpPr>
            <a:spLocks noGrp="1"/>
          </p:cNvSpPr>
          <p:nvPr>
            <p:ph type="hdr" sz="quarter"/>
          </p:nvPr>
        </p:nvSpPr>
        <p:spPr>
          <a:xfrm>
            <a:off x="0" y="0"/>
            <a:ext cx="3038475" cy="463550"/>
          </a:xfrm>
          <a:prstGeom prst="rect">
            <a:avLst/>
          </a:prstGeom>
        </p:spPr>
        <p:txBody>
          <a:bodyPr vert="horz" lIns="92492" tIns="46246" rIns="92492" bIns="46246"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8704621A-EB17-3CA3-9A3A-ABCD7219F73C}"/>
              </a:ext>
            </a:extLst>
          </p:cNvPr>
          <p:cNvSpPr>
            <a:spLocks noGrp="1"/>
          </p:cNvSpPr>
          <p:nvPr>
            <p:ph type="dt" sz="quarter" idx="1"/>
          </p:nvPr>
        </p:nvSpPr>
        <p:spPr>
          <a:xfrm>
            <a:off x="3970338" y="0"/>
            <a:ext cx="3038475" cy="463550"/>
          </a:xfrm>
          <a:prstGeom prst="rect">
            <a:avLst/>
          </a:prstGeom>
        </p:spPr>
        <p:txBody>
          <a:bodyPr vert="horz" lIns="92492" tIns="46246" rIns="92492" bIns="46246" rtlCol="0"/>
          <a:lstStyle>
            <a:lvl1pPr algn="r" eaLnBrk="1" hangingPunct="1">
              <a:defRPr sz="1200">
                <a:latin typeface="Arial" charset="0"/>
              </a:defRPr>
            </a:lvl1pPr>
          </a:lstStyle>
          <a:p>
            <a:pPr>
              <a:defRPr/>
            </a:pPr>
            <a:r>
              <a:rPr lang="en-US"/>
              <a:t>3/2016</a:t>
            </a:r>
          </a:p>
        </p:txBody>
      </p:sp>
      <p:sp>
        <p:nvSpPr>
          <p:cNvPr id="4" name="Footer Placeholder 3">
            <a:extLst>
              <a:ext uri="{FF2B5EF4-FFF2-40B4-BE49-F238E27FC236}">
                <a16:creationId xmlns:a16="http://schemas.microsoft.com/office/drawing/2014/main" id="{96101995-E63C-7FEE-3D3F-A5AFBB056B6F}"/>
              </a:ext>
            </a:extLst>
          </p:cNvPr>
          <p:cNvSpPr>
            <a:spLocks noGrp="1"/>
          </p:cNvSpPr>
          <p:nvPr>
            <p:ph type="ftr" sz="quarter" idx="2"/>
          </p:nvPr>
        </p:nvSpPr>
        <p:spPr>
          <a:xfrm>
            <a:off x="0" y="8831263"/>
            <a:ext cx="3038475" cy="463550"/>
          </a:xfrm>
          <a:prstGeom prst="rect">
            <a:avLst/>
          </a:prstGeom>
        </p:spPr>
        <p:txBody>
          <a:bodyPr vert="horz" lIns="92492" tIns="46246" rIns="92492" bIns="46246"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A49C6A64-95FE-3220-AA47-E6D2BEB49538}"/>
              </a:ext>
            </a:extLst>
          </p:cNvPr>
          <p:cNvSpPr>
            <a:spLocks noGrp="1"/>
          </p:cNvSpPr>
          <p:nvPr>
            <p:ph type="sldNum" sz="quarter" idx="3"/>
          </p:nvPr>
        </p:nvSpPr>
        <p:spPr>
          <a:xfrm>
            <a:off x="3970338" y="8831263"/>
            <a:ext cx="3038475" cy="463550"/>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vl1pPr>
          </a:lstStyle>
          <a:p>
            <a:pPr>
              <a:defRPr/>
            </a:pPr>
            <a:fld id="{4EEEF8A7-9B4B-4ED8-B0DC-9F9C6A98957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1E3F2B-223A-FB45-8199-14229B075A44}"/>
              </a:ext>
            </a:extLst>
          </p:cNvPr>
          <p:cNvSpPr>
            <a:spLocks noGrp="1"/>
          </p:cNvSpPr>
          <p:nvPr>
            <p:ph type="hdr" sz="quarter"/>
          </p:nvPr>
        </p:nvSpPr>
        <p:spPr>
          <a:xfrm>
            <a:off x="0" y="0"/>
            <a:ext cx="3038475" cy="46355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060BCCE2-1F8E-6AFF-26A4-CC843760B343}"/>
              </a:ext>
            </a:extLst>
          </p:cNvPr>
          <p:cNvSpPr>
            <a:spLocks noGrp="1"/>
          </p:cNvSpPr>
          <p:nvPr>
            <p:ph type="dt" idx="1"/>
          </p:nvPr>
        </p:nvSpPr>
        <p:spPr>
          <a:xfrm>
            <a:off x="3970338" y="0"/>
            <a:ext cx="3038475" cy="463550"/>
          </a:xfrm>
          <a:prstGeom prst="rect">
            <a:avLst/>
          </a:prstGeom>
        </p:spPr>
        <p:txBody>
          <a:bodyPr vert="horz" lIns="91440" tIns="45720" rIns="91440" bIns="45720" rtlCol="0"/>
          <a:lstStyle>
            <a:lvl1pPr algn="r" eaLnBrk="1" hangingPunct="1">
              <a:defRPr sz="1200">
                <a:latin typeface="Arial" charset="0"/>
              </a:defRPr>
            </a:lvl1pPr>
          </a:lstStyle>
          <a:p>
            <a:pPr>
              <a:defRPr/>
            </a:pPr>
            <a:r>
              <a:rPr lang="en-US"/>
              <a:t>3/2016</a:t>
            </a:r>
          </a:p>
        </p:txBody>
      </p:sp>
      <p:sp>
        <p:nvSpPr>
          <p:cNvPr id="4" name="Slide Image Placeholder 3">
            <a:extLst>
              <a:ext uri="{FF2B5EF4-FFF2-40B4-BE49-F238E27FC236}">
                <a16:creationId xmlns:a16="http://schemas.microsoft.com/office/drawing/2014/main" id="{C70C4DE7-80EA-AE0D-6DCC-12F0150B912E}"/>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9441425-B452-79FA-377E-87CABDF8CBDF}"/>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927CED6-3802-C246-F6A6-4B2B0CDF78CF}"/>
              </a:ext>
            </a:extLst>
          </p:cNvPr>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0960756-29F8-AB53-806D-FA9147CEE148}"/>
              </a:ext>
            </a:extLst>
          </p:cNvPr>
          <p:cNvSpPr>
            <a:spLocks noGrp="1"/>
          </p:cNvSpPr>
          <p:nvPr>
            <p:ph type="sldNum" sz="quarter" idx="5"/>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0FF70F-CD71-4519-8EC6-4AFB9FD983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4EE7C0E-C3DD-F3B6-A8E6-9066601E07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DF3B5EF-7757-11B1-51D8-06FA1AF135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F0116B84-B5A8-727F-200B-EB53865C3A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2F39E40-FB63-B772-5FBB-30F97EF49C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96FE990C-17C0-A449-8403-D7E26200F5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7FE482B3-72EF-1054-B4E1-657C48E066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3EE3B8B-A203-8B48-D216-C03872FD10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309384CF-AE5F-DC82-AD9D-9FF7C59A7A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37272BE2-08D9-E860-41BA-D4254BE079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85CDA131-72A5-E37A-1844-2DA5BE8288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5DB89D31-5DA5-BDD0-A2F8-3458DFE027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1197B7FC-6106-DAA1-5EB3-81B04C46B5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86AAFD25-F893-F9A6-EA7E-3490BD1A7D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D27CEE00-BA7E-7AA0-98BD-95A9099691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0E41D96-29E9-EA70-4BA5-78F6395BD5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7EF46ED-17D8-DB06-C4C1-A981970B57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Employee who is mentally well… why is that important? Impact and Engagement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0ED52B0-EAF8-767A-F482-8447B54458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A08EEEB-54FD-DDBD-3221-B3CC4E3E13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Interfere with daily life, home and work, Depression, Anxiety, serious Mental Illness like psychotic disorders schizophrenia or bipolar disorder, or trauma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88E792E-5E45-6846-0619-83D59600C2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D7F5DCC-DFD1-199D-C249-10E2E86A8D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9174F79-9830-F2AC-FF45-F39BDA855D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D908FB9-9CDE-F2E1-B1A3-2AC918B682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9FEF406-C871-D804-282A-A5A6181EAC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6D8605B8-E15B-6A68-81AA-7710CCE14F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422CF99-B68A-97C1-64DF-0A8C0B7FC7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7931C8-AA43-6CBE-0653-DDEF279310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BDFD7F7-389D-3D44-2632-312C63EAE5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46A15B13-9B84-0409-B670-06FCDD0E38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EAF7D35-B184-3B0A-9EF8-FBEA7216AF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3BFCE533-1E48-154B-8609-42DB4DBC10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A0753F32-69D0-F389-60FA-4965C73F3877}"/>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3" name="Date Placeholder 29">
            <a:extLst>
              <a:ext uri="{FF2B5EF4-FFF2-40B4-BE49-F238E27FC236}">
                <a16:creationId xmlns:a16="http://schemas.microsoft.com/office/drawing/2014/main" id="{6F4EA0F6-4065-509B-42BD-0AE863CCEDE5}"/>
              </a:ext>
            </a:extLst>
          </p:cNvPr>
          <p:cNvSpPr>
            <a:spLocks noGrp="1"/>
          </p:cNvSpPr>
          <p:nvPr>
            <p:ph type="dt" sz="half" idx="10"/>
          </p:nvPr>
        </p:nvSpPr>
        <p:spPr/>
        <p:txBody>
          <a:bodyPr/>
          <a:lstStyle>
            <a:lvl1pPr>
              <a:defRPr>
                <a:solidFill>
                  <a:srgbClr val="FFFFFF"/>
                </a:solidFill>
              </a:defRPr>
            </a:lvl1pPr>
            <a:extLst/>
          </a:lstStyle>
          <a:p>
            <a:pPr>
              <a:defRPr/>
            </a:pPr>
            <a:r>
              <a:rPr lang="en-US"/>
              <a:t>March 2016</a:t>
            </a:r>
          </a:p>
        </p:txBody>
      </p:sp>
      <p:sp>
        <p:nvSpPr>
          <p:cNvPr id="4" name="Footer Placeholder 18">
            <a:extLst>
              <a:ext uri="{FF2B5EF4-FFF2-40B4-BE49-F238E27FC236}">
                <a16:creationId xmlns:a16="http://schemas.microsoft.com/office/drawing/2014/main" id="{347AB22C-86FF-28DB-A036-1A7A6AACB2FD}"/>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5" name="Slide Number Placeholder 26">
            <a:extLst>
              <a:ext uri="{FF2B5EF4-FFF2-40B4-BE49-F238E27FC236}">
                <a16:creationId xmlns:a16="http://schemas.microsoft.com/office/drawing/2014/main" id="{CF75655F-2AFE-F04F-930A-C20F29087210}"/>
              </a:ext>
            </a:extLst>
          </p:cNvPr>
          <p:cNvSpPr>
            <a:spLocks noGrp="1"/>
          </p:cNvSpPr>
          <p:nvPr>
            <p:ph type="sldNum" sz="quarter" idx="12"/>
          </p:nvPr>
        </p:nvSpPr>
        <p:spPr/>
        <p:txBody>
          <a:bodyPr/>
          <a:lstStyle>
            <a:lvl1pPr>
              <a:defRPr>
                <a:solidFill>
                  <a:srgbClr val="FFFFFF"/>
                </a:solidFill>
              </a:defRPr>
            </a:lvl1pPr>
          </a:lstStyle>
          <a:p>
            <a:pPr>
              <a:defRPr/>
            </a:pPr>
            <a:fld id="{F10F83C4-2EC0-48BD-A1E1-88430C9F4680}" type="slidenum">
              <a:rPr lang="en-US" altLang="en-US"/>
              <a:pPr>
                <a:defRPr/>
              </a:pPr>
              <a:t>‹#›</a:t>
            </a:fld>
            <a:endParaRPr lang="en-US" altLang="en-US"/>
          </a:p>
        </p:txBody>
      </p:sp>
    </p:spTree>
    <p:extLst>
      <p:ext uri="{BB962C8B-B14F-4D97-AF65-F5344CB8AC3E}">
        <p14:creationId xmlns:p14="http://schemas.microsoft.com/office/powerpoint/2010/main" val="1821956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AF89D5AE-D729-D90E-3553-EC7F433BB547}"/>
              </a:ext>
            </a:extLst>
          </p:cNvPr>
          <p:cNvSpPr>
            <a:spLocks noGrp="1"/>
          </p:cNvSpPr>
          <p:nvPr>
            <p:ph type="dt" sz="half" idx="10"/>
          </p:nvPr>
        </p:nvSpPr>
        <p:spPr/>
        <p:txBody>
          <a:bodyPr/>
          <a:lstStyle>
            <a:lvl1pPr>
              <a:defRPr/>
            </a:lvl1pPr>
          </a:lstStyle>
          <a:p>
            <a:pPr>
              <a:defRPr/>
            </a:pPr>
            <a:r>
              <a:rPr lang="en-US"/>
              <a:t>March 2016</a:t>
            </a:r>
          </a:p>
        </p:txBody>
      </p:sp>
      <p:sp>
        <p:nvSpPr>
          <p:cNvPr id="5" name="Footer Placeholder 21">
            <a:extLst>
              <a:ext uri="{FF2B5EF4-FFF2-40B4-BE49-F238E27FC236}">
                <a16:creationId xmlns:a16="http://schemas.microsoft.com/office/drawing/2014/main" id="{FD2A63D6-8966-2ACD-6129-350E93A499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57FD435C-B102-1EE4-C7A8-0B78DB8CAE14}"/>
              </a:ext>
            </a:extLst>
          </p:cNvPr>
          <p:cNvSpPr>
            <a:spLocks noGrp="1"/>
          </p:cNvSpPr>
          <p:nvPr>
            <p:ph type="sldNum" sz="quarter" idx="12"/>
          </p:nvPr>
        </p:nvSpPr>
        <p:spPr/>
        <p:txBody>
          <a:bodyPr/>
          <a:lstStyle>
            <a:lvl1pPr>
              <a:defRPr/>
            </a:lvl1pPr>
          </a:lstStyle>
          <a:p>
            <a:pPr>
              <a:defRPr/>
            </a:pPr>
            <a:fld id="{08B10C8A-2043-45E0-A6E9-918456E49725}" type="slidenum">
              <a:rPr lang="en-US" altLang="en-US"/>
              <a:pPr>
                <a:defRPr/>
              </a:pPr>
              <a:t>‹#›</a:t>
            </a:fld>
            <a:endParaRPr lang="en-US" altLang="en-US"/>
          </a:p>
        </p:txBody>
      </p:sp>
    </p:spTree>
    <p:extLst>
      <p:ext uri="{BB962C8B-B14F-4D97-AF65-F5344CB8AC3E}">
        <p14:creationId xmlns:p14="http://schemas.microsoft.com/office/powerpoint/2010/main" val="285042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800C016-B1D8-D4D6-297D-79652C39CF21}"/>
              </a:ext>
            </a:extLst>
          </p:cNvPr>
          <p:cNvSpPr>
            <a:spLocks noGrp="1"/>
          </p:cNvSpPr>
          <p:nvPr>
            <p:ph type="dt" sz="half" idx="10"/>
          </p:nvPr>
        </p:nvSpPr>
        <p:spPr/>
        <p:txBody>
          <a:bodyPr/>
          <a:lstStyle>
            <a:lvl1pPr>
              <a:defRPr/>
            </a:lvl1pPr>
          </a:lstStyle>
          <a:p>
            <a:pPr>
              <a:defRPr/>
            </a:pPr>
            <a:r>
              <a:rPr lang="en-US"/>
              <a:t>March 2016</a:t>
            </a:r>
          </a:p>
        </p:txBody>
      </p:sp>
      <p:sp>
        <p:nvSpPr>
          <p:cNvPr id="5" name="Footer Placeholder 21">
            <a:extLst>
              <a:ext uri="{FF2B5EF4-FFF2-40B4-BE49-F238E27FC236}">
                <a16:creationId xmlns:a16="http://schemas.microsoft.com/office/drawing/2014/main" id="{6783BA9E-D349-064B-11D2-80882B47A7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1C117C86-ECAF-E59C-6359-BBB64EAA4167}"/>
              </a:ext>
            </a:extLst>
          </p:cNvPr>
          <p:cNvSpPr>
            <a:spLocks noGrp="1"/>
          </p:cNvSpPr>
          <p:nvPr>
            <p:ph type="sldNum" sz="quarter" idx="12"/>
          </p:nvPr>
        </p:nvSpPr>
        <p:spPr/>
        <p:txBody>
          <a:bodyPr/>
          <a:lstStyle>
            <a:lvl1pPr>
              <a:defRPr/>
            </a:lvl1pPr>
          </a:lstStyle>
          <a:p>
            <a:pPr>
              <a:defRPr/>
            </a:pPr>
            <a:fld id="{797A51FF-8648-4737-9173-1F3AF261D840}" type="slidenum">
              <a:rPr lang="en-US" altLang="en-US"/>
              <a:pPr>
                <a:defRPr/>
              </a:pPr>
              <a:t>‹#›</a:t>
            </a:fld>
            <a:endParaRPr lang="en-US" altLang="en-US"/>
          </a:p>
        </p:txBody>
      </p:sp>
    </p:spTree>
    <p:extLst>
      <p:ext uri="{BB962C8B-B14F-4D97-AF65-F5344CB8AC3E}">
        <p14:creationId xmlns:p14="http://schemas.microsoft.com/office/powerpoint/2010/main" val="55297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2" name="Date Placeholder 9">
            <a:extLst>
              <a:ext uri="{FF2B5EF4-FFF2-40B4-BE49-F238E27FC236}">
                <a16:creationId xmlns:a16="http://schemas.microsoft.com/office/drawing/2014/main" id="{0ECAF4F3-76E8-A63A-2C0D-A8E6A870EAAB}"/>
              </a:ext>
            </a:extLst>
          </p:cNvPr>
          <p:cNvSpPr>
            <a:spLocks noGrp="1"/>
          </p:cNvSpPr>
          <p:nvPr>
            <p:ph type="dt" sz="half" idx="10"/>
          </p:nvPr>
        </p:nvSpPr>
        <p:spPr/>
        <p:txBody>
          <a:bodyPr/>
          <a:lstStyle>
            <a:lvl1pPr>
              <a:defRPr/>
            </a:lvl1pPr>
          </a:lstStyle>
          <a:p>
            <a:pPr>
              <a:defRPr/>
            </a:pPr>
            <a:r>
              <a:rPr lang="en-US"/>
              <a:t>March 2016</a:t>
            </a:r>
          </a:p>
        </p:txBody>
      </p:sp>
      <p:sp>
        <p:nvSpPr>
          <p:cNvPr id="4" name="Footer Placeholder 21">
            <a:extLst>
              <a:ext uri="{FF2B5EF4-FFF2-40B4-BE49-F238E27FC236}">
                <a16:creationId xmlns:a16="http://schemas.microsoft.com/office/drawing/2014/main" id="{5941EF47-DED3-1A06-34B1-1247C6373A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05F36E5D-19D9-630A-06F5-416A1104F99E}"/>
              </a:ext>
            </a:extLst>
          </p:cNvPr>
          <p:cNvSpPr>
            <a:spLocks noGrp="1"/>
          </p:cNvSpPr>
          <p:nvPr>
            <p:ph type="sldNum" sz="quarter" idx="12"/>
          </p:nvPr>
        </p:nvSpPr>
        <p:spPr/>
        <p:txBody>
          <a:bodyPr/>
          <a:lstStyle>
            <a:lvl1pPr>
              <a:defRPr/>
            </a:lvl1pPr>
          </a:lstStyle>
          <a:p>
            <a:pPr>
              <a:defRPr/>
            </a:pPr>
            <a:fld id="{E515191B-A9F3-4C88-93CD-4E25ADD499DE}" type="slidenum">
              <a:rPr lang="en-US" altLang="en-US"/>
              <a:pPr>
                <a:defRPr/>
              </a:pPr>
              <a:t>‹#›</a:t>
            </a:fld>
            <a:endParaRPr lang="en-US" altLang="en-US"/>
          </a:p>
        </p:txBody>
      </p:sp>
    </p:spTree>
    <p:extLst>
      <p:ext uri="{BB962C8B-B14F-4D97-AF65-F5344CB8AC3E}">
        <p14:creationId xmlns:p14="http://schemas.microsoft.com/office/powerpoint/2010/main" val="75639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D2DC67D6-F4E1-46B8-AB9F-EBAB13309581}"/>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5" name="Chevron 11">
            <a:extLst>
              <a:ext uri="{FF2B5EF4-FFF2-40B4-BE49-F238E27FC236}">
                <a16:creationId xmlns:a16="http://schemas.microsoft.com/office/drawing/2014/main" id="{830BBF97-93BD-3468-E2F0-3B13456BAB36}"/>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45718F18-6BE3-7DE1-3A73-9032B6F88174}"/>
              </a:ext>
            </a:extLst>
          </p:cNvPr>
          <p:cNvSpPr>
            <a:spLocks noGrp="1"/>
          </p:cNvSpPr>
          <p:nvPr>
            <p:ph type="dt" sz="half" idx="10"/>
          </p:nvPr>
        </p:nvSpPr>
        <p:spPr/>
        <p:txBody>
          <a:bodyPr/>
          <a:lstStyle>
            <a:lvl1pPr>
              <a:defRPr/>
            </a:lvl1pPr>
            <a:extLst/>
          </a:lstStyle>
          <a:p>
            <a:pPr>
              <a:defRPr/>
            </a:pPr>
            <a:r>
              <a:rPr lang="en-US"/>
              <a:t>March 2016</a:t>
            </a:r>
          </a:p>
        </p:txBody>
      </p:sp>
      <p:sp>
        <p:nvSpPr>
          <p:cNvPr id="7" name="Footer Placeholder 4">
            <a:extLst>
              <a:ext uri="{FF2B5EF4-FFF2-40B4-BE49-F238E27FC236}">
                <a16:creationId xmlns:a16="http://schemas.microsoft.com/office/drawing/2014/main" id="{85BE8EB1-3763-DD54-3C7D-21C55C9FD98F}"/>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2BC805B3-FE7A-466F-7473-F6FBDB487025}"/>
              </a:ext>
            </a:extLst>
          </p:cNvPr>
          <p:cNvSpPr>
            <a:spLocks noGrp="1"/>
          </p:cNvSpPr>
          <p:nvPr>
            <p:ph type="sldNum" sz="quarter" idx="12"/>
          </p:nvPr>
        </p:nvSpPr>
        <p:spPr/>
        <p:txBody>
          <a:bodyPr/>
          <a:lstStyle>
            <a:lvl1pPr>
              <a:defRPr/>
            </a:lvl1pPr>
          </a:lstStyle>
          <a:p>
            <a:pPr>
              <a:defRPr/>
            </a:pPr>
            <a:fld id="{044A8DE8-495B-403A-B3E0-AA295DC751D8}" type="slidenum">
              <a:rPr lang="en-US" altLang="en-US"/>
              <a:pPr>
                <a:defRPr/>
              </a:pPr>
              <a:t>‹#›</a:t>
            </a:fld>
            <a:endParaRPr lang="en-US" altLang="en-US"/>
          </a:p>
        </p:txBody>
      </p:sp>
    </p:spTree>
    <p:extLst>
      <p:ext uri="{BB962C8B-B14F-4D97-AF65-F5344CB8AC3E}">
        <p14:creationId xmlns:p14="http://schemas.microsoft.com/office/powerpoint/2010/main" val="16330191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2" name="Date Placeholder 4">
            <a:extLst>
              <a:ext uri="{FF2B5EF4-FFF2-40B4-BE49-F238E27FC236}">
                <a16:creationId xmlns:a16="http://schemas.microsoft.com/office/drawing/2014/main" id="{B82FF7E3-148F-CFD1-53AB-46A91AD79815}"/>
              </a:ext>
            </a:extLst>
          </p:cNvPr>
          <p:cNvSpPr>
            <a:spLocks noGrp="1"/>
          </p:cNvSpPr>
          <p:nvPr>
            <p:ph type="dt" sz="half" idx="10"/>
          </p:nvPr>
        </p:nvSpPr>
        <p:spPr/>
        <p:txBody>
          <a:bodyPr/>
          <a:lstStyle>
            <a:lvl1pPr>
              <a:defRPr/>
            </a:lvl1pPr>
            <a:extLst/>
          </a:lstStyle>
          <a:p>
            <a:pPr>
              <a:defRPr/>
            </a:pPr>
            <a:r>
              <a:rPr lang="en-US"/>
              <a:t>March 2016</a:t>
            </a:r>
          </a:p>
        </p:txBody>
      </p:sp>
      <p:sp>
        <p:nvSpPr>
          <p:cNvPr id="5" name="Footer Placeholder 5">
            <a:extLst>
              <a:ext uri="{FF2B5EF4-FFF2-40B4-BE49-F238E27FC236}">
                <a16:creationId xmlns:a16="http://schemas.microsoft.com/office/drawing/2014/main" id="{8704A4CB-0F3A-75D2-AE26-AD671B8F1245}"/>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6">
            <a:extLst>
              <a:ext uri="{FF2B5EF4-FFF2-40B4-BE49-F238E27FC236}">
                <a16:creationId xmlns:a16="http://schemas.microsoft.com/office/drawing/2014/main" id="{CEDB1245-BAE6-7783-3915-CA9C3E85F84E}"/>
              </a:ext>
            </a:extLst>
          </p:cNvPr>
          <p:cNvSpPr>
            <a:spLocks noGrp="1"/>
          </p:cNvSpPr>
          <p:nvPr>
            <p:ph type="sldNum" sz="quarter" idx="12"/>
          </p:nvPr>
        </p:nvSpPr>
        <p:spPr/>
        <p:txBody>
          <a:bodyPr/>
          <a:lstStyle>
            <a:lvl1pPr>
              <a:defRPr/>
            </a:lvl1pPr>
          </a:lstStyle>
          <a:p>
            <a:pPr>
              <a:defRPr/>
            </a:pPr>
            <a:fld id="{774D656D-13E9-41A8-9E95-B383F7422E41}" type="slidenum">
              <a:rPr lang="en-US" altLang="en-US"/>
              <a:pPr>
                <a:defRPr/>
              </a:pPr>
              <a:t>‹#›</a:t>
            </a:fld>
            <a:endParaRPr lang="en-US" altLang="en-US"/>
          </a:p>
        </p:txBody>
      </p:sp>
    </p:spTree>
    <p:extLst>
      <p:ext uri="{BB962C8B-B14F-4D97-AF65-F5344CB8AC3E}">
        <p14:creationId xmlns:p14="http://schemas.microsoft.com/office/powerpoint/2010/main" val="400222321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7C11E2-60FD-81BA-104B-FEF32871A4DB}"/>
              </a:ext>
            </a:extLst>
          </p:cNvPr>
          <p:cNvSpPr>
            <a:spLocks noGrp="1"/>
          </p:cNvSpPr>
          <p:nvPr>
            <p:ph type="dt" sz="half" idx="10"/>
          </p:nvPr>
        </p:nvSpPr>
        <p:spPr/>
        <p:txBody>
          <a:bodyPr/>
          <a:lstStyle>
            <a:lvl1pPr>
              <a:defRPr/>
            </a:lvl1pPr>
            <a:extLst/>
          </a:lstStyle>
          <a:p>
            <a:pPr>
              <a:defRPr/>
            </a:pPr>
            <a:r>
              <a:rPr lang="en-US"/>
              <a:t>March 2016</a:t>
            </a:r>
          </a:p>
        </p:txBody>
      </p:sp>
      <p:sp>
        <p:nvSpPr>
          <p:cNvPr id="8" name="Footer Placeholder 7">
            <a:extLst>
              <a:ext uri="{FF2B5EF4-FFF2-40B4-BE49-F238E27FC236}">
                <a16:creationId xmlns:a16="http://schemas.microsoft.com/office/drawing/2014/main" id="{63DBBB59-6AFC-0154-02A6-8F9486CA2EDB}"/>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AB4AC691-5AB7-CFB3-D982-6CAF325A9E0B}"/>
              </a:ext>
            </a:extLst>
          </p:cNvPr>
          <p:cNvSpPr>
            <a:spLocks noGrp="1"/>
          </p:cNvSpPr>
          <p:nvPr>
            <p:ph type="sldNum" sz="quarter" idx="12"/>
          </p:nvPr>
        </p:nvSpPr>
        <p:spPr/>
        <p:txBody>
          <a:bodyPr/>
          <a:lstStyle>
            <a:lvl1pPr>
              <a:defRPr/>
            </a:lvl1pPr>
          </a:lstStyle>
          <a:p>
            <a:pPr>
              <a:defRPr/>
            </a:pPr>
            <a:fld id="{0EC1D43C-92C1-4918-B4C7-1C12396C12C2}" type="slidenum">
              <a:rPr lang="en-US" altLang="en-US"/>
              <a:pPr>
                <a:defRPr/>
              </a:pPr>
              <a:t>‹#›</a:t>
            </a:fld>
            <a:endParaRPr lang="en-US" altLang="en-US"/>
          </a:p>
        </p:txBody>
      </p:sp>
    </p:spTree>
    <p:extLst>
      <p:ext uri="{BB962C8B-B14F-4D97-AF65-F5344CB8AC3E}">
        <p14:creationId xmlns:p14="http://schemas.microsoft.com/office/powerpoint/2010/main" val="75074876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2" name="Date Placeholder 2">
            <a:extLst>
              <a:ext uri="{FF2B5EF4-FFF2-40B4-BE49-F238E27FC236}">
                <a16:creationId xmlns:a16="http://schemas.microsoft.com/office/drawing/2014/main" id="{8B92A26E-3C09-BCF6-AAE5-0A45C9A046D0}"/>
              </a:ext>
            </a:extLst>
          </p:cNvPr>
          <p:cNvSpPr>
            <a:spLocks noGrp="1"/>
          </p:cNvSpPr>
          <p:nvPr>
            <p:ph type="dt" sz="half" idx="10"/>
          </p:nvPr>
        </p:nvSpPr>
        <p:spPr/>
        <p:txBody>
          <a:bodyPr/>
          <a:lstStyle>
            <a:lvl1pPr>
              <a:defRPr/>
            </a:lvl1pPr>
            <a:extLst/>
          </a:lstStyle>
          <a:p>
            <a:pPr>
              <a:defRPr/>
            </a:pPr>
            <a:r>
              <a:rPr lang="en-US"/>
              <a:t>March 2016</a:t>
            </a:r>
          </a:p>
        </p:txBody>
      </p:sp>
      <p:sp>
        <p:nvSpPr>
          <p:cNvPr id="3" name="Footer Placeholder 3">
            <a:extLst>
              <a:ext uri="{FF2B5EF4-FFF2-40B4-BE49-F238E27FC236}">
                <a16:creationId xmlns:a16="http://schemas.microsoft.com/office/drawing/2014/main" id="{6F2F145E-877C-8C2A-AA36-FE85B59AD3BC}"/>
              </a:ext>
            </a:extLst>
          </p:cNvPr>
          <p:cNvSpPr>
            <a:spLocks noGrp="1"/>
          </p:cNvSpPr>
          <p:nvPr>
            <p:ph type="ftr" sz="quarter" idx="11"/>
          </p:nvPr>
        </p:nvSpPr>
        <p:spPr/>
        <p:txBody>
          <a:bodyPr/>
          <a:lstStyle>
            <a:lvl1pPr>
              <a:defRPr/>
            </a:lvl1pPr>
            <a:extLst/>
          </a:lstStyle>
          <a:p>
            <a:pPr>
              <a:defRPr/>
            </a:pPr>
            <a:endParaRPr lang="en-US"/>
          </a:p>
        </p:txBody>
      </p:sp>
      <p:sp>
        <p:nvSpPr>
          <p:cNvPr id="4" name="Slide Number Placeholder 4">
            <a:extLst>
              <a:ext uri="{FF2B5EF4-FFF2-40B4-BE49-F238E27FC236}">
                <a16:creationId xmlns:a16="http://schemas.microsoft.com/office/drawing/2014/main" id="{A29009CB-7FB7-9E96-7CE5-F23730C86557}"/>
              </a:ext>
            </a:extLst>
          </p:cNvPr>
          <p:cNvSpPr>
            <a:spLocks noGrp="1"/>
          </p:cNvSpPr>
          <p:nvPr>
            <p:ph type="sldNum" sz="quarter" idx="12"/>
          </p:nvPr>
        </p:nvSpPr>
        <p:spPr/>
        <p:txBody>
          <a:bodyPr/>
          <a:lstStyle>
            <a:lvl1pPr>
              <a:defRPr/>
            </a:lvl1pPr>
          </a:lstStyle>
          <a:p>
            <a:pPr>
              <a:defRPr/>
            </a:pPr>
            <a:fld id="{468C6170-A287-4D8E-A8AF-937C45E9C965}" type="slidenum">
              <a:rPr lang="en-US" altLang="en-US"/>
              <a:pPr>
                <a:defRPr/>
              </a:pPr>
              <a:t>‹#›</a:t>
            </a:fld>
            <a:endParaRPr lang="en-US" altLang="en-US"/>
          </a:p>
        </p:txBody>
      </p:sp>
    </p:spTree>
    <p:extLst>
      <p:ext uri="{BB962C8B-B14F-4D97-AF65-F5344CB8AC3E}">
        <p14:creationId xmlns:p14="http://schemas.microsoft.com/office/powerpoint/2010/main" val="129606016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2CE29F01-5756-6F2B-AA62-44300A7AD983}"/>
              </a:ext>
            </a:extLst>
          </p:cNvPr>
          <p:cNvSpPr>
            <a:spLocks noGrp="1"/>
          </p:cNvSpPr>
          <p:nvPr>
            <p:ph type="dt" sz="half" idx="10"/>
          </p:nvPr>
        </p:nvSpPr>
        <p:spPr/>
        <p:txBody>
          <a:bodyPr/>
          <a:lstStyle>
            <a:lvl1pPr>
              <a:defRPr/>
            </a:lvl1pPr>
          </a:lstStyle>
          <a:p>
            <a:pPr>
              <a:defRPr/>
            </a:pPr>
            <a:r>
              <a:rPr lang="en-US"/>
              <a:t>March 2016</a:t>
            </a:r>
          </a:p>
        </p:txBody>
      </p:sp>
      <p:sp>
        <p:nvSpPr>
          <p:cNvPr id="3" name="Footer Placeholder 21">
            <a:extLst>
              <a:ext uri="{FF2B5EF4-FFF2-40B4-BE49-F238E27FC236}">
                <a16:creationId xmlns:a16="http://schemas.microsoft.com/office/drawing/2014/main" id="{07B67914-0566-35FA-66F5-A332244FB4D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ADEB637F-0A86-55ED-3E8D-B798DBFC44F0}"/>
              </a:ext>
            </a:extLst>
          </p:cNvPr>
          <p:cNvSpPr>
            <a:spLocks noGrp="1"/>
          </p:cNvSpPr>
          <p:nvPr>
            <p:ph type="sldNum" sz="quarter" idx="12"/>
          </p:nvPr>
        </p:nvSpPr>
        <p:spPr/>
        <p:txBody>
          <a:bodyPr/>
          <a:lstStyle>
            <a:lvl1pPr>
              <a:defRPr/>
            </a:lvl1pPr>
          </a:lstStyle>
          <a:p>
            <a:pPr>
              <a:defRPr/>
            </a:pPr>
            <a:fld id="{769DDE2C-D6F8-4BB4-A8A1-CE897F3FD598}" type="slidenum">
              <a:rPr lang="en-US" altLang="en-US"/>
              <a:pPr>
                <a:defRPr/>
              </a:pPr>
              <a:t>‹#›</a:t>
            </a:fld>
            <a:endParaRPr lang="en-US" altLang="en-US"/>
          </a:p>
        </p:txBody>
      </p:sp>
    </p:spTree>
    <p:extLst>
      <p:ext uri="{BB962C8B-B14F-4D97-AF65-F5344CB8AC3E}">
        <p14:creationId xmlns:p14="http://schemas.microsoft.com/office/powerpoint/2010/main" val="50523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D4A5F4-2B61-BD35-D0F2-D759F615BB1E}"/>
              </a:ext>
            </a:extLst>
          </p:cNvPr>
          <p:cNvSpPr>
            <a:spLocks noGrp="1"/>
          </p:cNvSpPr>
          <p:nvPr>
            <p:ph type="dt" sz="half" idx="10"/>
          </p:nvPr>
        </p:nvSpPr>
        <p:spPr/>
        <p:txBody>
          <a:bodyPr/>
          <a:lstStyle>
            <a:lvl1pPr>
              <a:defRPr/>
            </a:lvl1pPr>
            <a:extLst/>
          </a:lstStyle>
          <a:p>
            <a:pPr>
              <a:defRPr/>
            </a:pPr>
            <a:r>
              <a:rPr lang="en-US"/>
              <a:t>March 2016</a:t>
            </a:r>
          </a:p>
        </p:txBody>
      </p:sp>
      <p:sp>
        <p:nvSpPr>
          <p:cNvPr id="6" name="Footer Placeholder 5">
            <a:extLst>
              <a:ext uri="{FF2B5EF4-FFF2-40B4-BE49-F238E27FC236}">
                <a16:creationId xmlns:a16="http://schemas.microsoft.com/office/drawing/2014/main" id="{EDEBBB9B-7CC7-4E33-567C-780137CC5178}"/>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3B2A9878-CAD3-797C-496E-1B6FE96B2A75}"/>
              </a:ext>
            </a:extLst>
          </p:cNvPr>
          <p:cNvSpPr>
            <a:spLocks noGrp="1"/>
          </p:cNvSpPr>
          <p:nvPr>
            <p:ph type="sldNum" sz="quarter" idx="12"/>
          </p:nvPr>
        </p:nvSpPr>
        <p:spPr/>
        <p:txBody>
          <a:bodyPr/>
          <a:lstStyle>
            <a:lvl1pPr>
              <a:defRPr/>
            </a:lvl1pPr>
          </a:lstStyle>
          <a:p>
            <a:pPr>
              <a:defRPr/>
            </a:pPr>
            <a:fld id="{461B0715-E343-4F60-91B9-E7362AD40A41}" type="slidenum">
              <a:rPr lang="en-US" altLang="en-US"/>
              <a:pPr>
                <a:defRPr/>
              </a:pPr>
              <a:t>‹#›</a:t>
            </a:fld>
            <a:endParaRPr lang="en-US" altLang="en-US"/>
          </a:p>
        </p:txBody>
      </p:sp>
    </p:spTree>
    <p:extLst>
      <p:ext uri="{BB962C8B-B14F-4D97-AF65-F5344CB8AC3E}">
        <p14:creationId xmlns:p14="http://schemas.microsoft.com/office/powerpoint/2010/main" val="4014817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20606A0C-3DE6-0327-EBC9-F3D78D3DCDF8}"/>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6" name="Freeform 15">
            <a:extLst>
              <a:ext uri="{FF2B5EF4-FFF2-40B4-BE49-F238E27FC236}">
                <a16:creationId xmlns:a16="http://schemas.microsoft.com/office/drawing/2014/main" id="{EB6B0B3F-9900-7996-69D4-F296588D65EF}"/>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id="{95E2A032-375B-E9C5-2188-45B20372C25C}"/>
              </a:ext>
            </a:extLst>
          </p:cNvPr>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8" name="Straight Connector 7">
            <a:extLst>
              <a:ext uri="{FF2B5EF4-FFF2-40B4-BE49-F238E27FC236}">
                <a16:creationId xmlns:a16="http://schemas.microsoft.com/office/drawing/2014/main" id="{18216993-11B7-F793-B15B-CF33D102E66C}"/>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a:extLst>
              <a:ext uri="{FF2B5EF4-FFF2-40B4-BE49-F238E27FC236}">
                <a16:creationId xmlns:a16="http://schemas.microsoft.com/office/drawing/2014/main" id="{B393D477-F473-DC04-75ED-06C935B36269}"/>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10" name="Chevron 19">
            <a:extLst>
              <a:ext uri="{FF2B5EF4-FFF2-40B4-BE49-F238E27FC236}">
                <a16:creationId xmlns:a16="http://schemas.microsoft.com/office/drawing/2014/main" id="{C0E3D645-5269-E3CC-82C7-A83B7850EE1B}"/>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5B6C2E4D-09D6-92EF-F80F-AD9A7440747B}"/>
              </a:ext>
            </a:extLst>
          </p:cNvPr>
          <p:cNvSpPr>
            <a:spLocks noGrp="1"/>
          </p:cNvSpPr>
          <p:nvPr>
            <p:ph type="dt" sz="half" idx="10"/>
          </p:nvPr>
        </p:nvSpPr>
        <p:spPr/>
        <p:txBody>
          <a:bodyPr/>
          <a:lstStyle>
            <a:lvl1pPr>
              <a:defRPr>
                <a:solidFill>
                  <a:schemeClr val="tx1"/>
                </a:solidFill>
              </a:defRPr>
            </a:lvl1pPr>
            <a:extLst/>
          </a:lstStyle>
          <a:p>
            <a:pPr>
              <a:defRPr/>
            </a:pPr>
            <a:r>
              <a:rPr lang="en-US"/>
              <a:t>March 2016</a:t>
            </a:r>
          </a:p>
        </p:txBody>
      </p:sp>
      <p:sp>
        <p:nvSpPr>
          <p:cNvPr id="12" name="Footer Placeholder 5">
            <a:extLst>
              <a:ext uri="{FF2B5EF4-FFF2-40B4-BE49-F238E27FC236}">
                <a16:creationId xmlns:a16="http://schemas.microsoft.com/office/drawing/2014/main" id="{C02837C4-97DE-1FE0-56CD-87CC1045FE80}"/>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1E8D3CBF-7C6C-A4B4-348A-5CB073FAF722}"/>
              </a:ext>
            </a:extLst>
          </p:cNvPr>
          <p:cNvSpPr>
            <a:spLocks noGrp="1"/>
          </p:cNvSpPr>
          <p:nvPr>
            <p:ph type="sldNum" sz="quarter" idx="12"/>
          </p:nvPr>
        </p:nvSpPr>
        <p:spPr/>
        <p:txBody>
          <a:bodyPr/>
          <a:lstStyle>
            <a:lvl1pPr>
              <a:defRPr/>
            </a:lvl1pPr>
          </a:lstStyle>
          <a:p>
            <a:pPr>
              <a:defRPr/>
            </a:pPr>
            <a:fld id="{C7C1B29D-E2B1-470A-B94B-4E4941A78C4A}" type="slidenum">
              <a:rPr lang="en-US" altLang="en-US"/>
              <a:pPr>
                <a:defRPr/>
              </a:pPr>
              <a:t>‹#›</a:t>
            </a:fld>
            <a:endParaRPr lang="en-US" altLang="en-US"/>
          </a:p>
        </p:txBody>
      </p:sp>
    </p:spTree>
    <p:extLst>
      <p:ext uri="{BB962C8B-B14F-4D97-AF65-F5344CB8AC3E}">
        <p14:creationId xmlns:p14="http://schemas.microsoft.com/office/powerpoint/2010/main" val="43564941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17BFE5F-45BF-2EE1-4A7C-BAC1753F5E3B}"/>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27" name="Text Placeholder 29">
            <a:extLst>
              <a:ext uri="{FF2B5EF4-FFF2-40B4-BE49-F238E27FC236}">
                <a16:creationId xmlns:a16="http://schemas.microsoft.com/office/drawing/2014/main" id="{C7BCD20D-F1D3-EB59-9F3E-7652FA0575E4}"/>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C7C1B6C9-0993-37F4-F438-3538F912326F}"/>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a:defRPr/>
            </a:pPr>
            <a:r>
              <a:rPr lang="en-US"/>
              <a:t>March 2016</a:t>
            </a:r>
          </a:p>
        </p:txBody>
      </p:sp>
      <p:sp>
        <p:nvSpPr>
          <p:cNvPr id="22" name="Footer Placeholder 21">
            <a:extLst>
              <a:ext uri="{FF2B5EF4-FFF2-40B4-BE49-F238E27FC236}">
                <a16:creationId xmlns:a16="http://schemas.microsoft.com/office/drawing/2014/main" id="{09383B02-F0A0-7C6E-77F1-6332E0597544}"/>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endParaRPr lang="en-US"/>
          </a:p>
        </p:txBody>
      </p:sp>
      <p:sp>
        <p:nvSpPr>
          <p:cNvPr id="18" name="Slide Number Placeholder 17">
            <a:extLst>
              <a:ext uri="{FF2B5EF4-FFF2-40B4-BE49-F238E27FC236}">
                <a16:creationId xmlns:a16="http://schemas.microsoft.com/office/drawing/2014/main" id="{CB7623AF-273E-9020-1015-0A3DEB1D1AFD}"/>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E15E561C-5A97-4408-AE76-D07B85A732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87" r:id="rId1"/>
    <p:sldLayoutId id="2147484483" r:id="rId2"/>
    <p:sldLayoutId id="2147484488" r:id="rId3"/>
    <p:sldLayoutId id="2147484489" r:id="rId4"/>
    <p:sldLayoutId id="2147484490" r:id="rId5"/>
    <p:sldLayoutId id="2147484491" r:id="rId6"/>
    <p:sldLayoutId id="2147484484" r:id="rId7"/>
    <p:sldLayoutId id="2147484492" r:id="rId8"/>
    <p:sldLayoutId id="2147484493" r:id="rId9"/>
    <p:sldLayoutId id="2147484485" r:id="rId10"/>
    <p:sldLayoutId id="2147484486" r:id="rId11"/>
  </p:sldLayoutIdLst>
  <p:hf sldNum="0"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ldenstepsaba.com/resources/ptsd-statistic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hyperlink" Target="https://www.samhsa.gov/data/release/2021-national-survey-drug-use-and-health-nsduh-releas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pmc.ncbi.nlm.nih.gov/articles/PMC9925363/#:~:text=The%20high%20disease%20burden%20further,trillion%20by%202030%20%5B2%5D."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nami.org/support-education/publications-reports/survey-reports/the-2024-nami-workplace-mental-health-poll/" TargetMode="External"/><Relationship Id="rId2" Type="http://schemas.openxmlformats.org/officeDocument/2006/relationships/hyperlink" Target="https://www.mckinsey.com/industries/healthcare/our-insights/mental-health-in-the-workplace-the-coming-revolutio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c.gov/pcd/issues/2016/15_0503.htm" TargetMode="External"/><Relationship Id="rId2" Type="http://schemas.openxmlformats.org/officeDocument/2006/relationships/hyperlink" Target="https://www.gallup.com/workplace/236927/employee-engagement-drives-growth.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miamidade.gov/employee-support"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A0240BA1-36CB-E4A7-CEA3-B15286DE6D55}"/>
              </a:ext>
            </a:extLst>
          </p:cNvPr>
          <p:cNvSpPr>
            <a:spLocks noGrp="1"/>
          </p:cNvSpPr>
          <p:nvPr>
            <p:ph type="ctrTitle"/>
          </p:nvPr>
        </p:nvSpPr>
        <p:spPr>
          <a:xfrm>
            <a:off x="266700" y="2133600"/>
            <a:ext cx="8610600" cy="2301240"/>
          </a:xfrm>
          <a:ln>
            <a:solidFill>
              <a:schemeClr val="bg1"/>
            </a:solidFill>
          </a:ln>
        </p:spPr>
        <p:txBody>
          <a:bodyPr>
            <a:normAutofit fontScale="90000"/>
          </a:bodyPr>
          <a:lstStyle/>
          <a:p>
            <a:pPr algn="ctr" eaLnBrk="1" fontAlgn="auto" hangingPunct="1">
              <a:spcAft>
                <a:spcPts val="0"/>
              </a:spcAft>
              <a:defRPr/>
            </a:pPr>
            <a:br>
              <a:rPr lang="en-US" sz="2800" dirty="0">
                <a:solidFill>
                  <a:srgbClr val="586D78"/>
                </a:solidFill>
                <a:latin typeface="Arial Black" pitchFamily="34" charset="0"/>
              </a:rPr>
            </a:br>
            <a:br>
              <a:rPr lang="en-US" sz="2800" dirty="0">
                <a:solidFill>
                  <a:srgbClr val="586D78"/>
                </a:solidFill>
                <a:latin typeface="Arial Black" pitchFamily="34" charset="0"/>
              </a:rPr>
            </a:br>
            <a:br>
              <a:rPr lang="en-US" sz="2800" dirty="0">
                <a:solidFill>
                  <a:srgbClr val="586D78"/>
                </a:solidFill>
                <a:latin typeface="Arial Black" pitchFamily="34" charset="0"/>
              </a:rPr>
            </a:br>
            <a:br>
              <a:rPr lang="en-US" sz="2800" dirty="0">
                <a:solidFill>
                  <a:srgbClr val="586D78"/>
                </a:solidFill>
                <a:latin typeface="Arial Black" pitchFamily="34" charset="0"/>
              </a:rPr>
            </a:br>
            <a:br>
              <a:rPr lang="en-US" sz="2800" dirty="0">
                <a:solidFill>
                  <a:srgbClr val="586D78"/>
                </a:solidFill>
                <a:latin typeface="Arial Black" pitchFamily="34" charset="0"/>
              </a:rPr>
            </a:br>
            <a:br>
              <a:rPr lang="en-US" sz="2800" dirty="0">
                <a:solidFill>
                  <a:srgbClr val="586D78"/>
                </a:solidFill>
                <a:latin typeface="Arial Black" pitchFamily="34" charset="0"/>
              </a:rPr>
            </a:br>
            <a:br>
              <a:rPr lang="en-US" sz="2800" dirty="0">
                <a:solidFill>
                  <a:srgbClr val="586D78"/>
                </a:solidFill>
                <a:latin typeface="Arial Black" pitchFamily="34" charset="0"/>
              </a:rPr>
            </a:br>
            <a:br>
              <a:rPr lang="en-US" sz="2800" dirty="0">
                <a:solidFill>
                  <a:srgbClr val="586D78"/>
                </a:solidFill>
                <a:latin typeface="Arial Black" pitchFamily="34" charset="0"/>
              </a:rPr>
            </a:br>
            <a:r>
              <a:rPr lang="en-US" sz="4000" dirty="0">
                <a:solidFill>
                  <a:srgbClr val="586D78"/>
                </a:solidFill>
              </a:rPr>
              <a:t>SUPERVISORY TRAINING:</a:t>
            </a:r>
            <a:br>
              <a:rPr lang="en-US" sz="4000" dirty="0">
                <a:solidFill>
                  <a:srgbClr val="586D78"/>
                </a:solidFill>
              </a:rPr>
            </a:br>
            <a:br>
              <a:rPr lang="en-US" sz="4000" dirty="0">
                <a:solidFill>
                  <a:srgbClr val="586D78"/>
                </a:solidFill>
              </a:rPr>
            </a:br>
            <a:r>
              <a:rPr lang="en-US" sz="4000" dirty="0">
                <a:solidFill>
                  <a:srgbClr val="586D78"/>
                </a:solidFill>
              </a:rPr>
              <a:t>Addressing and Supporting Employee Mental Health in the Workplace</a:t>
            </a:r>
            <a:br>
              <a:rPr sz="4000" dirty="0">
                <a:solidFill>
                  <a:srgbClr val="586D78"/>
                </a:solidFill>
              </a:rPr>
            </a:br>
            <a:br>
              <a:rPr lang="en-US" sz="2800" dirty="0">
                <a:solidFill>
                  <a:srgbClr val="586D78"/>
                </a:solidFill>
                <a:latin typeface="Arial Black" pitchFamily="34" charset="0"/>
              </a:rPr>
            </a:br>
            <a:endParaRPr sz="2800" dirty="0">
              <a:solidFill>
                <a:srgbClr val="586D78"/>
              </a:solidFill>
              <a:latin typeface="Arial Black" pitchFamily="34" charset="0"/>
            </a:endParaRPr>
          </a:p>
        </p:txBody>
      </p:sp>
      <p:sp>
        <p:nvSpPr>
          <p:cNvPr id="11267" name="Subtitle 2">
            <a:extLst>
              <a:ext uri="{FF2B5EF4-FFF2-40B4-BE49-F238E27FC236}">
                <a16:creationId xmlns:a16="http://schemas.microsoft.com/office/drawing/2014/main" id="{9E26047E-F3B3-D68F-CC07-2A46336F33D7}"/>
              </a:ext>
            </a:extLst>
          </p:cNvPr>
          <p:cNvSpPr>
            <a:spLocks noGrp="1"/>
          </p:cNvSpPr>
          <p:nvPr>
            <p:ph type="subTitle" idx="1"/>
          </p:nvPr>
        </p:nvSpPr>
        <p:spPr>
          <a:xfrm>
            <a:off x="457200" y="3505200"/>
            <a:ext cx="7772400" cy="2179638"/>
          </a:xfrm>
        </p:spPr>
        <p:txBody>
          <a:bodyPr/>
          <a:lstStyle/>
          <a:p>
            <a:pPr marR="0" eaLnBrk="1" hangingPunct="1">
              <a:lnSpc>
                <a:spcPct val="90000"/>
              </a:lnSpc>
              <a:buFont typeface="Arial" panose="020B0604020202020204" pitchFamily="34" charset="0"/>
              <a:buNone/>
            </a:pPr>
            <a:endParaRPr lang="en-US" altLang="en-US" sz="2800"/>
          </a:p>
          <a:p>
            <a:pPr marR="0" eaLnBrk="1" hangingPunct="1">
              <a:lnSpc>
                <a:spcPct val="90000"/>
              </a:lnSpc>
              <a:buFont typeface="Arial" panose="020B0604020202020204" pitchFamily="34" charset="0"/>
              <a:buNone/>
            </a:pPr>
            <a:endParaRPr lang="en-US" altLang="en-US" sz="2800"/>
          </a:p>
          <a:p>
            <a:pPr marR="0" eaLnBrk="1" hangingPunct="1">
              <a:lnSpc>
                <a:spcPct val="90000"/>
              </a:lnSpc>
              <a:buFont typeface="Arial" panose="020B0604020202020204" pitchFamily="34" charset="0"/>
              <a:buNone/>
            </a:pPr>
            <a:r>
              <a:rPr lang="en-US" altLang="en-US" sz="1700" b="1">
                <a:solidFill>
                  <a:schemeClr val="tx1"/>
                </a:solidFill>
              </a:rPr>
              <a:t>Presented by:</a:t>
            </a:r>
          </a:p>
          <a:p>
            <a:pPr marR="0" eaLnBrk="1" hangingPunct="1">
              <a:lnSpc>
                <a:spcPct val="90000"/>
              </a:lnSpc>
              <a:buFont typeface="Arial" panose="020B0604020202020204" pitchFamily="34" charset="0"/>
              <a:buNone/>
            </a:pPr>
            <a:endParaRPr lang="en-US" altLang="en-US" sz="200" b="1">
              <a:solidFill>
                <a:schemeClr val="tx1"/>
              </a:solidFill>
            </a:endParaRPr>
          </a:p>
          <a:p>
            <a:pPr marR="0" eaLnBrk="1" hangingPunct="1">
              <a:lnSpc>
                <a:spcPct val="90000"/>
              </a:lnSpc>
              <a:buFont typeface="Arial" panose="020B0604020202020204" pitchFamily="34" charset="0"/>
              <a:buNone/>
            </a:pPr>
            <a:r>
              <a:rPr lang="en-US" altLang="en-US" sz="1700" b="1">
                <a:solidFill>
                  <a:schemeClr val="tx1"/>
                </a:solidFill>
              </a:rPr>
              <a:t>The Employee Assistance Program</a:t>
            </a:r>
          </a:p>
          <a:p>
            <a:pPr marR="0" eaLnBrk="1" hangingPunct="1">
              <a:lnSpc>
                <a:spcPct val="90000"/>
              </a:lnSpc>
              <a:buFont typeface="Arial" panose="020B0604020202020204" pitchFamily="34" charset="0"/>
              <a:buNone/>
            </a:pPr>
            <a:r>
              <a:rPr lang="en-US" altLang="en-US" sz="1700" b="1">
                <a:solidFill>
                  <a:schemeClr val="tx1"/>
                </a:solidFill>
              </a:rPr>
              <a:t>Employee Support Services Section</a:t>
            </a:r>
          </a:p>
          <a:p>
            <a:pPr marR="0" eaLnBrk="1" hangingPunct="1">
              <a:lnSpc>
                <a:spcPct val="90000"/>
              </a:lnSpc>
              <a:buFont typeface="Arial" panose="020B0604020202020204" pitchFamily="34" charset="0"/>
              <a:buNone/>
            </a:pPr>
            <a:r>
              <a:rPr lang="en-US" altLang="en-US" sz="1700" b="1">
                <a:solidFill>
                  <a:schemeClr val="tx1"/>
                </a:solidFill>
              </a:rPr>
              <a:t>Benefits and Employee Support Services Division</a:t>
            </a:r>
          </a:p>
          <a:p>
            <a:pPr marR="0" eaLnBrk="1" hangingPunct="1">
              <a:lnSpc>
                <a:spcPct val="90000"/>
              </a:lnSpc>
              <a:buFont typeface="Arial" panose="020B0604020202020204" pitchFamily="34" charset="0"/>
              <a:buNone/>
            </a:pPr>
            <a:r>
              <a:rPr lang="en-US" altLang="en-US" sz="1700" b="1">
                <a:solidFill>
                  <a:schemeClr val="tx1"/>
                </a:solidFill>
              </a:rPr>
              <a:t>Human Resources Department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FACA90-F081-7635-3215-586B6EB6E24C}"/>
              </a:ext>
            </a:extLst>
          </p:cNvPr>
          <p:cNvSpPr>
            <a:spLocks noGrp="1"/>
          </p:cNvSpPr>
          <p:nvPr>
            <p:ph idx="1"/>
          </p:nvPr>
        </p:nvSpPr>
        <p:spPr>
          <a:xfrm>
            <a:off x="360363" y="1600200"/>
            <a:ext cx="7366000" cy="4525963"/>
          </a:xfrm>
        </p:spPr>
        <p:txBody>
          <a:bodyPr/>
          <a:lstStyle/>
          <a:p>
            <a:pPr>
              <a:defRPr/>
            </a:pPr>
            <a:r>
              <a:rPr lang="en-US" sz="2000" dirty="0">
                <a:solidFill>
                  <a:srgbClr val="222222"/>
                </a:solidFill>
              </a:rPr>
              <a:t>Depression impacts 16% of adults during </a:t>
            </a:r>
          </a:p>
          <a:p>
            <a:pPr marL="109537" indent="0">
              <a:buFont typeface="Wingdings 3" panose="05040102010807070707" pitchFamily="18" charset="2"/>
              <a:buNone/>
              <a:defRPr/>
            </a:pPr>
            <a:r>
              <a:rPr lang="en-US" sz="2000" dirty="0">
                <a:solidFill>
                  <a:srgbClr val="222222"/>
                </a:solidFill>
              </a:rPr>
              <a:t>   their lifetime. </a:t>
            </a:r>
          </a:p>
          <a:p>
            <a:pPr>
              <a:defRPr/>
            </a:pPr>
            <a:endParaRPr lang="en-US" sz="2000" dirty="0">
              <a:solidFill>
                <a:srgbClr val="222222"/>
              </a:solidFill>
            </a:endParaRPr>
          </a:p>
          <a:p>
            <a:pPr marL="109537" indent="0">
              <a:buFont typeface="Wingdings 3" panose="05040102010807070707" pitchFamily="18" charset="2"/>
              <a:buNone/>
              <a:defRPr/>
            </a:pPr>
            <a:r>
              <a:rPr lang="en-US" sz="2000" dirty="0">
                <a:solidFill>
                  <a:srgbClr val="222222"/>
                </a:solidFill>
              </a:rPr>
              <a:t>    </a:t>
            </a:r>
            <a:r>
              <a:rPr lang="en-US" sz="2400" dirty="0">
                <a:solidFill>
                  <a:srgbClr val="222222"/>
                </a:solidFill>
              </a:rPr>
              <a:t>Warning signs include</a:t>
            </a:r>
            <a:r>
              <a:rPr lang="en-US" sz="2000" dirty="0">
                <a:solidFill>
                  <a:srgbClr val="222222"/>
                </a:solidFill>
              </a:rPr>
              <a:t>:</a:t>
            </a:r>
          </a:p>
          <a:p>
            <a:pPr lvl="2">
              <a:defRPr/>
            </a:pPr>
            <a:r>
              <a:rPr lang="en-US" sz="1800" dirty="0">
                <a:solidFill>
                  <a:srgbClr val="222222"/>
                </a:solidFill>
              </a:rPr>
              <a:t>Trouble sleeping, or sleeping too much</a:t>
            </a:r>
          </a:p>
          <a:p>
            <a:pPr lvl="2">
              <a:defRPr/>
            </a:pPr>
            <a:r>
              <a:rPr lang="en-US" sz="1800" dirty="0">
                <a:solidFill>
                  <a:srgbClr val="222222"/>
                </a:solidFill>
              </a:rPr>
              <a:t>Feeling sad</a:t>
            </a:r>
          </a:p>
          <a:p>
            <a:pPr lvl="2">
              <a:defRPr/>
            </a:pPr>
            <a:r>
              <a:rPr lang="en-US" sz="1800" dirty="0">
                <a:solidFill>
                  <a:srgbClr val="222222"/>
                </a:solidFill>
              </a:rPr>
              <a:t>Loss of interest in activities previously enjoyed, </a:t>
            </a:r>
          </a:p>
          <a:p>
            <a:pPr marL="630238" lvl="2" indent="0">
              <a:buFont typeface="Wingdings 2" panose="05020102010507070707" pitchFamily="18" charset="2"/>
              <a:buNone/>
              <a:defRPr/>
            </a:pPr>
            <a:r>
              <a:rPr lang="en-US" sz="1800" dirty="0">
                <a:solidFill>
                  <a:srgbClr val="222222"/>
                </a:solidFill>
              </a:rPr>
              <a:t>   social withdrawal</a:t>
            </a:r>
          </a:p>
          <a:p>
            <a:pPr lvl="2">
              <a:defRPr/>
            </a:pPr>
            <a:r>
              <a:rPr lang="en-US" sz="1800" dirty="0">
                <a:solidFill>
                  <a:srgbClr val="222222"/>
                </a:solidFill>
              </a:rPr>
              <a:t>Difficulty concentrating and making decisions</a:t>
            </a:r>
          </a:p>
          <a:p>
            <a:pPr lvl="2">
              <a:defRPr/>
            </a:pPr>
            <a:r>
              <a:rPr lang="en-US" sz="1800" dirty="0">
                <a:solidFill>
                  <a:srgbClr val="222222"/>
                </a:solidFill>
              </a:rPr>
              <a:t>Changes in appetite, overeating or not eating </a:t>
            </a:r>
          </a:p>
          <a:p>
            <a:pPr marL="630238" lvl="2" indent="0">
              <a:buFont typeface="Wingdings 2" panose="05020102010507070707" pitchFamily="18" charset="2"/>
              <a:buNone/>
              <a:defRPr/>
            </a:pPr>
            <a:r>
              <a:rPr lang="en-US" sz="1800" dirty="0">
                <a:solidFill>
                  <a:srgbClr val="222222"/>
                </a:solidFill>
              </a:rPr>
              <a:t>   enough</a:t>
            </a:r>
          </a:p>
          <a:p>
            <a:pPr lvl="2">
              <a:defRPr/>
            </a:pPr>
            <a:r>
              <a:rPr lang="en-US" sz="1800" dirty="0">
                <a:solidFill>
                  <a:srgbClr val="222222"/>
                </a:solidFill>
              </a:rPr>
              <a:t>Fatigue</a:t>
            </a:r>
          </a:p>
          <a:p>
            <a:pPr lvl="2">
              <a:defRPr/>
            </a:pPr>
            <a:r>
              <a:rPr lang="en-US" sz="1800" dirty="0">
                <a:solidFill>
                  <a:srgbClr val="222222"/>
                </a:solidFill>
              </a:rPr>
              <a:t>Restless activity or slowed movements and speech</a:t>
            </a:r>
          </a:p>
          <a:p>
            <a:pPr lvl="2">
              <a:defRPr/>
            </a:pPr>
            <a:r>
              <a:rPr lang="en-US" sz="1800" dirty="0">
                <a:solidFill>
                  <a:srgbClr val="222222"/>
                </a:solidFill>
              </a:rPr>
              <a:t>Feelings of worthlessness or guilt</a:t>
            </a:r>
          </a:p>
          <a:p>
            <a:pPr lvl="2">
              <a:defRPr/>
            </a:pPr>
            <a:r>
              <a:rPr lang="en-US" sz="1800" dirty="0">
                <a:solidFill>
                  <a:srgbClr val="222222"/>
                </a:solidFill>
              </a:rPr>
              <a:t>Thoughts of suicide or self-harm</a:t>
            </a:r>
          </a:p>
          <a:p>
            <a:pPr>
              <a:defRPr/>
            </a:pPr>
            <a:endParaRPr lang="en-US" dirty="0"/>
          </a:p>
        </p:txBody>
      </p:sp>
      <p:sp>
        <p:nvSpPr>
          <p:cNvPr id="3" name="Title 2">
            <a:extLst>
              <a:ext uri="{FF2B5EF4-FFF2-40B4-BE49-F238E27FC236}">
                <a16:creationId xmlns:a16="http://schemas.microsoft.com/office/drawing/2014/main" id="{5FDC00A6-F960-0AE1-31DA-9E795275F33C}"/>
              </a:ext>
            </a:extLst>
          </p:cNvPr>
          <p:cNvSpPr>
            <a:spLocks noGrp="1"/>
          </p:cNvSpPr>
          <p:nvPr>
            <p:ph type="title"/>
          </p:nvPr>
        </p:nvSpPr>
        <p:spPr>
          <a:xfrm>
            <a:off x="1219200" y="642937"/>
            <a:ext cx="8229600" cy="1143000"/>
          </a:xfrm>
        </p:spPr>
        <p:txBody>
          <a:bodyPr>
            <a:normAutofit fontScale="90000"/>
          </a:bodyPr>
          <a:lstStyle/>
          <a:p>
            <a:pPr>
              <a:defRPr/>
            </a:pPr>
            <a:r>
              <a:rPr lang="en-US" dirty="0">
                <a:solidFill>
                  <a:srgbClr val="586D78"/>
                </a:solidFill>
              </a:rPr>
              <a:t>Signs and Symptoms: Depression</a:t>
            </a:r>
          </a:p>
        </p:txBody>
      </p:sp>
      <p:pic>
        <p:nvPicPr>
          <p:cNvPr id="23556" name="Picture 6" descr="A person leaning against a wall&#10;&#10;Description automatically generated">
            <a:extLst>
              <a:ext uri="{FF2B5EF4-FFF2-40B4-BE49-F238E27FC236}">
                <a16:creationId xmlns:a16="http://schemas.microsoft.com/office/drawing/2014/main" id="{2D2B973F-972F-B2F1-6BAF-A213B2EA9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0" y="168592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2005B4C-0908-DE3B-A98E-638A33C64D29}"/>
              </a:ext>
            </a:extLst>
          </p:cNvPr>
          <p:cNvSpPr>
            <a:spLocks noGrp="1"/>
          </p:cNvSpPr>
          <p:nvPr>
            <p:ph type="title"/>
          </p:nvPr>
        </p:nvSpPr>
        <p:spPr>
          <a:xfrm>
            <a:off x="3124200" y="914400"/>
            <a:ext cx="8229600" cy="1143000"/>
          </a:xfrm>
        </p:spPr>
        <p:txBody>
          <a:bodyPr/>
          <a:lstStyle/>
          <a:p>
            <a:pPr eaLnBrk="1" fontAlgn="auto" hangingPunct="1">
              <a:spcAft>
                <a:spcPts val="0"/>
              </a:spcAft>
              <a:defRPr/>
            </a:pPr>
            <a:r>
              <a:rPr lang="en-US" dirty="0">
                <a:solidFill>
                  <a:schemeClr val="bg1">
                    <a:lumMod val="65000"/>
                    <a:lumOff val="35000"/>
                  </a:schemeClr>
                </a:solidFill>
              </a:rPr>
              <a:t>Questions</a:t>
            </a:r>
          </a:p>
        </p:txBody>
      </p:sp>
      <p:pic>
        <p:nvPicPr>
          <p:cNvPr id="128003" name="Picture 5" descr="C:\Users\shieldsl\AppData\Local\Microsoft\Windows\Temporary Internet Files\Content.IE5\WZID0Q4Z\purzen-Icon-with-question-mark[1].png">
            <a:extLst>
              <a:ext uri="{FF2B5EF4-FFF2-40B4-BE49-F238E27FC236}">
                <a16:creationId xmlns:a16="http://schemas.microsoft.com/office/drawing/2014/main" id="{7DC5248C-102C-6B59-78CB-1E4E241A7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013" y="2132013"/>
            <a:ext cx="25939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C76ECD-BF3D-2F9B-7D32-BB0B24F991E2}"/>
              </a:ext>
            </a:extLst>
          </p:cNvPr>
          <p:cNvSpPr>
            <a:spLocks noGrp="1"/>
          </p:cNvSpPr>
          <p:nvPr>
            <p:ph idx="1"/>
          </p:nvPr>
        </p:nvSpPr>
        <p:spPr>
          <a:xfrm>
            <a:off x="261938" y="1905000"/>
            <a:ext cx="7427912" cy="4524375"/>
          </a:xfrm>
        </p:spPr>
        <p:txBody>
          <a:bodyPr/>
          <a:lstStyle/>
          <a:p>
            <a:pPr>
              <a:defRPr/>
            </a:pPr>
            <a:r>
              <a:rPr lang="en-US" sz="2000" dirty="0">
                <a:solidFill>
                  <a:srgbClr val="222222"/>
                </a:solidFill>
              </a:rPr>
              <a:t>Anxiety impacts 30% of adults during their lifetime. </a:t>
            </a:r>
          </a:p>
          <a:p>
            <a:pPr>
              <a:defRPr/>
            </a:pPr>
            <a:endParaRPr lang="en-US" sz="2400" dirty="0">
              <a:solidFill>
                <a:srgbClr val="222222"/>
              </a:solidFill>
              <a:latin typeface="roboto" panose="02000000000000000000" pitchFamily="2" charset="0"/>
            </a:endParaRPr>
          </a:p>
          <a:p>
            <a:pPr marL="109537" indent="0">
              <a:buFont typeface="Wingdings 3" panose="05040102010807070707" pitchFamily="18" charset="2"/>
              <a:buNone/>
              <a:defRPr/>
            </a:pPr>
            <a:r>
              <a:rPr lang="en-US" sz="2400" dirty="0">
                <a:solidFill>
                  <a:srgbClr val="222222"/>
                </a:solidFill>
              </a:rPr>
              <a:t>  Warning signs include:</a:t>
            </a:r>
          </a:p>
          <a:p>
            <a:pPr lvl="2">
              <a:buFont typeface="Arial" panose="020B0604020202020204" pitchFamily="34" charset="0"/>
              <a:buChar char="•"/>
              <a:defRPr/>
            </a:pPr>
            <a:r>
              <a:rPr lang="en-US" sz="2000" dirty="0">
                <a:solidFill>
                  <a:srgbClr val="222222"/>
                </a:solidFill>
              </a:rPr>
              <a:t>Excessive worry</a:t>
            </a:r>
          </a:p>
          <a:p>
            <a:pPr lvl="2">
              <a:buFont typeface="Arial" panose="020B0604020202020204" pitchFamily="34" charset="0"/>
              <a:buChar char="•"/>
              <a:defRPr/>
            </a:pPr>
            <a:r>
              <a:rPr lang="en-US" sz="2000" dirty="0">
                <a:solidFill>
                  <a:srgbClr val="222222"/>
                </a:solidFill>
              </a:rPr>
              <a:t>Feeling nervous, irritable or on edge</a:t>
            </a:r>
          </a:p>
          <a:p>
            <a:pPr lvl="2">
              <a:buFont typeface="Arial" panose="020B0604020202020204" pitchFamily="34" charset="0"/>
              <a:buChar char="•"/>
              <a:defRPr/>
            </a:pPr>
            <a:r>
              <a:rPr lang="en-US" sz="2000" dirty="0">
                <a:solidFill>
                  <a:srgbClr val="222222"/>
                </a:solidFill>
              </a:rPr>
              <a:t>Sense of impending danger, panic or doom</a:t>
            </a:r>
          </a:p>
          <a:p>
            <a:pPr lvl="2">
              <a:buFont typeface="Arial" panose="020B0604020202020204" pitchFamily="34" charset="0"/>
              <a:buChar char="•"/>
              <a:defRPr/>
            </a:pPr>
            <a:r>
              <a:rPr lang="en-US" sz="2000" dirty="0">
                <a:solidFill>
                  <a:srgbClr val="222222"/>
                </a:solidFill>
              </a:rPr>
              <a:t>Increased heart rate</a:t>
            </a:r>
          </a:p>
          <a:p>
            <a:pPr lvl="2">
              <a:buFont typeface="Arial" panose="020B0604020202020204" pitchFamily="34" charset="0"/>
              <a:buChar char="•"/>
              <a:defRPr/>
            </a:pPr>
            <a:r>
              <a:rPr lang="en-US" sz="2000" dirty="0">
                <a:solidFill>
                  <a:srgbClr val="222222"/>
                </a:solidFill>
              </a:rPr>
              <a:t>Panic attacks, Breathing rapidly (hyperventilation), sweating, and/or trembling</a:t>
            </a:r>
          </a:p>
          <a:p>
            <a:pPr lvl="2">
              <a:buFont typeface="Arial" panose="020B0604020202020204" pitchFamily="34" charset="0"/>
              <a:buChar char="•"/>
              <a:defRPr/>
            </a:pPr>
            <a:r>
              <a:rPr lang="en-US" sz="2000" dirty="0">
                <a:solidFill>
                  <a:srgbClr val="222222"/>
                </a:solidFill>
              </a:rPr>
              <a:t>Feeling weak or tired</a:t>
            </a:r>
          </a:p>
          <a:p>
            <a:pPr lvl="2">
              <a:buFont typeface="Arial" panose="020B0604020202020204" pitchFamily="34" charset="0"/>
              <a:buChar char="•"/>
              <a:defRPr/>
            </a:pPr>
            <a:r>
              <a:rPr lang="en-US" sz="2000" dirty="0">
                <a:solidFill>
                  <a:srgbClr val="222222"/>
                </a:solidFill>
              </a:rPr>
              <a:t>Difficulty concentrating</a:t>
            </a:r>
          </a:p>
          <a:p>
            <a:pPr lvl="2">
              <a:buFont typeface="Arial" panose="020B0604020202020204" pitchFamily="34" charset="0"/>
              <a:buChar char="•"/>
              <a:defRPr/>
            </a:pPr>
            <a:r>
              <a:rPr lang="en-US" sz="2000" dirty="0">
                <a:solidFill>
                  <a:srgbClr val="222222"/>
                </a:solidFill>
              </a:rPr>
              <a:t>Trouble sleeping</a:t>
            </a:r>
          </a:p>
          <a:p>
            <a:pPr lvl="2">
              <a:buFont typeface="Arial" panose="020B0604020202020204" pitchFamily="34" charset="0"/>
              <a:buChar char="•"/>
              <a:defRPr/>
            </a:pPr>
            <a:r>
              <a:rPr lang="en-US" sz="2000" dirty="0">
                <a:solidFill>
                  <a:srgbClr val="222222"/>
                </a:solidFill>
              </a:rPr>
              <a:t>Gastrointestinal (GI) problems</a:t>
            </a:r>
          </a:p>
          <a:p>
            <a:pPr marL="109537" indent="0">
              <a:buFont typeface="Wingdings 3" panose="05040102010807070707" pitchFamily="18" charset="2"/>
              <a:buNone/>
              <a:defRPr/>
            </a:pPr>
            <a:endParaRPr lang="en-US" dirty="0"/>
          </a:p>
        </p:txBody>
      </p:sp>
      <p:sp>
        <p:nvSpPr>
          <p:cNvPr id="3" name="Title 2">
            <a:extLst>
              <a:ext uri="{FF2B5EF4-FFF2-40B4-BE49-F238E27FC236}">
                <a16:creationId xmlns:a16="http://schemas.microsoft.com/office/drawing/2014/main" id="{D42F2536-FAEA-9795-135B-3CF413A0AB45}"/>
              </a:ext>
            </a:extLst>
          </p:cNvPr>
          <p:cNvSpPr>
            <a:spLocks noGrp="1"/>
          </p:cNvSpPr>
          <p:nvPr>
            <p:ph type="title"/>
          </p:nvPr>
        </p:nvSpPr>
        <p:spPr>
          <a:xfrm>
            <a:off x="1295400" y="685800"/>
            <a:ext cx="8229600" cy="1143000"/>
          </a:xfrm>
        </p:spPr>
        <p:txBody>
          <a:bodyPr/>
          <a:lstStyle/>
          <a:p>
            <a:pPr>
              <a:defRPr/>
            </a:pPr>
            <a:r>
              <a:rPr lang="en-US" dirty="0">
                <a:solidFill>
                  <a:srgbClr val="586D78"/>
                </a:solidFill>
              </a:rPr>
              <a:t>Signs and Symptoms: Anxiety</a:t>
            </a:r>
          </a:p>
        </p:txBody>
      </p:sp>
      <p:pic>
        <p:nvPicPr>
          <p:cNvPr id="24580" name="Picture 6" descr="A person covering her face with her hands&#10;&#10;Description automatically generated">
            <a:extLst>
              <a:ext uri="{FF2B5EF4-FFF2-40B4-BE49-F238E27FC236}">
                <a16:creationId xmlns:a16="http://schemas.microsoft.com/office/drawing/2014/main" id="{62AC4475-8512-FE48-660E-3264CA988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443163"/>
            <a:ext cx="26765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a:extLst>
              <a:ext uri="{FF2B5EF4-FFF2-40B4-BE49-F238E27FC236}">
                <a16:creationId xmlns:a16="http://schemas.microsoft.com/office/drawing/2014/main" id="{78BBD9BF-2B51-77A4-DD9D-2E5EE9FD2C69}"/>
              </a:ext>
            </a:extLst>
          </p:cNvPr>
          <p:cNvSpPr>
            <a:spLocks noGrp="1"/>
          </p:cNvSpPr>
          <p:nvPr>
            <p:ph idx="1"/>
          </p:nvPr>
        </p:nvSpPr>
        <p:spPr>
          <a:xfrm>
            <a:off x="304800" y="2074863"/>
            <a:ext cx="8229600" cy="4525962"/>
          </a:xfrm>
        </p:spPr>
        <p:txBody>
          <a:bodyPr/>
          <a:lstStyle/>
          <a:p>
            <a:pPr>
              <a:buFont typeface="Arial" panose="020B0604020202020204" pitchFamily="34" charset="0"/>
              <a:buChar char="•"/>
            </a:pPr>
            <a:r>
              <a:rPr lang="en-US" altLang="en-US" sz="2000"/>
              <a:t>Research estimates that roughly 5 percent of the US population—</a:t>
            </a:r>
            <a:r>
              <a:rPr lang="en-US" altLang="en-US" sz="2000">
                <a:hlinkClick r:id="rId2"/>
              </a:rPr>
              <a:t>13 million adults</a:t>
            </a:r>
            <a:r>
              <a:rPr lang="en-US" altLang="en-US" sz="2000"/>
              <a:t>—have PTSD.</a:t>
            </a:r>
          </a:p>
          <a:p>
            <a:pPr>
              <a:buFont typeface="Arial" panose="020B0604020202020204" pitchFamily="34" charset="0"/>
              <a:buChar char="•"/>
            </a:pPr>
            <a:endParaRPr lang="en-US" altLang="en-US" sz="2000"/>
          </a:p>
          <a:p>
            <a:pPr>
              <a:buFont typeface="Arial" panose="020B0604020202020204" pitchFamily="34" charset="0"/>
              <a:buChar char="•"/>
            </a:pPr>
            <a:r>
              <a:rPr lang="en-US" altLang="en-US" sz="2000"/>
              <a:t>Some signs/symptoms you may see in the workplace: </a:t>
            </a:r>
          </a:p>
          <a:p>
            <a:pPr lvl="1">
              <a:buFont typeface="Arial" panose="020B0604020202020204" pitchFamily="34" charset="0"/>
              <a:buChar char="•"/>
            </a:pPr>
            <a:r>
              <a:rPr lang="en-US" altLang="en-US" sz="2000"/>
              <a:t>Difficulty concentrating due to thoughts, flashbacks, fear or traumatic responses</a:t>
            </a:r>
          </a:p>
          <a:p>
            <a:pPr lvl="1">
              <a:buFont typeface="Arial" panose="020B0604020202020204" pitchFamily="34" charset="0"/>
              <a:buChar char="•"/>
            </a:pPr>
            <a:r>
              <a:rPr lang="en-US" altLang="en-US" sz="2000"/>
              <a:t>Hypervigilance/Easily startled </a:t>
            </a:r>
          </a:p>
          <a:p>
            <a:pPr lvl="1">
              <a:buFont typeface="Arial" panose="020B0604020202020204" pitchFamily="34" charset="0"/>
              <a:buChar char="•"/>
            </a:pPr>
            <a:r>
              <a:rPr lang="en-US" altLang="en-US" sz="2000"/>
              <a:t>Anger and low frustration tolerance</a:t>
            </a:r>
          </a:p>
          <a:p>
            <a:pPr lvl="1">
              <a:buFont typeface="Arial" panose="020B0604020202020204" pitchFamily="34" charset="0"/>
              <a:buChar char="•"/>
            </a:pPr>
            <a:r>
              <a:rPr lang="en-US" altLang="en-US" sz="2000"/>
              <a:t>Poor concentration</a:t>
            </a:r>
          </a:p>
          <a:p>
            <a:pPr lvl="1">
              <a:buFont typeface="Arial" panose="020B0604020202020204" pitchFamily="34" charset="0"/>
              <a:buChar char="•"/>
            </a:pPr>
            <a:r>
              <a:rPr lang="en-US" altLang="en-US" sz="2000"/>
              <a:t>Mood swings</a:t>
            </a:r>
          </a:p>
          <a:p>
            <a:pPr lvl="1">
              <a:buFont typeface="Arial" panose="020B0604020202020204" pitchFamily="34" charset="0"/>
              <a:buChar char="•"/>
            </a:pPr>
            <a:r>
              <a:rPr lang="en-US" altLang="en-US" sz="2000"/>
              <a:t>Fatigue </a:t>
            </a:r>
          </a:p>
          <a:p>
            <a:pPr lvl="1">
              <a:buFont typeface="Arial" panose="020B0604020202020204" pitchFamily="34" charset="0"/>
              <a:buChar char="•"/>
            </a:pPr>
            <a:r>
              <a:rPr lang="en-US" altLang="en-US" sz="2000"/>
              <a:t>Avoidance, shame and guilt</a:t>
            </a:r>
          </a:p>
          <a:p>
            <a:pPr lvl="1">
              <a:buFont typeface="Arial" panose="020B0604020202020204" pitchFamily="34" charset="0"/>
              <a:buChar char="•"/>
            </a:pPr>
            <a:endParaRPr lang="en-US" altLang="en-US" sz="1600"/>
          </a:p>
          <a:p>
            <a:pPr lvl="1">
              <a:buFont typeface="Arial" panose="020B0604020202020204" pitchFamily="34" charset="0"/>
              <a:buChar char="•"/>
            </a:pPr>
            <a:endParaRPr lang="en-US" altLang="en-US"/>
          </a:p>
        </p:txBody>
      </p:sp>
      <p:sp>
        <p:nvSpPr>
          <p:cNvPr id="3" name="Title 2">
            <a:extLst>
              <a:ext uri="{FF2B5EF4-FFF2-40B4-BE49-F238E27FC236}">
                <a16:creationId xmlns:a16="http://schemas.microsoft.com/office/drawing/2014/main" id="{10371EA8-CF3A-2B42-0A74-037507A71782}"/>
              </a:ext>
            </a:extLst>
          </p:cNvPr>
          <p:cNvSpPr>
            <a:spLocks noGrp="1"/>
          </p:cNvSpPr>
          <p:nvPr>
            <p:ph type="title"/>
          </p:nvPr>
        </p:nvSpPr>
        <p:spPr>
          <a:xfrm>
            <a:off x="1295400" y="638175"/>
            <a:ext cx="8229600" cy="1143000"/>
          </a:xfrm>
        </p:spPr>
        <p:txBody>
          <a:bodyPr/>
          <a:lstStyle/>
          <a:p>
            <a:pPr>
              <a:defRPr/>
            </a:pPr>
            <a:r>
              <a:rPr lang="en-US" dirty="0">
                <a:solidFill>
                  <a:srgbClr val="586D78"/>
                </a:solidFill>
              </a:rPr>
              <a:t>Signs and Symptoms: Trauma</a:t>
            </a:r>
          </a:p>
        </p:txBody>
      </p:sp>
      <p:pic>
        <p:nvPicPr>
          <p:cNvPr id="25604" name="Picture 6" descr="A silhouette of two women&#10;&#10;Description automatically generated">
            <a:extLst>
              <a:ext uri="{FF2B5EF4-FFF2-40B4-BE49-F238E27FC236}">
                <a16:creationId xmlns:a16="http://schemas.microsoft.com/office/drawing/2014/main" id="{9BCD1D74-C668-9DAF-174D-63633AA9A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114800"/>
            <a:ext cx="29813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562C33-8B10-5398-AB4F-7A38820D11C4}"/>
              </a:ext>
            </a:extLst>
          </p:cNvPr>
          <p:cNvSpPr>
            <a:spLocks noGrp="1"/>
          </p:cNvSpPr>
          <p:nvPr>
            <p:ph idx="1"/>
          </p:nvPr>
        </p:nvSpPr>
        <p:spPr>
          <a:xfrm>
            <a:off x="228600" y="2332038"/>
            <a:ext cx="3962400" cy="4525962"/>
          </a:xfrm>
        </p:spPr>
        <p:txBody>
          <a:bodyPr/>
          <a:lstStyle/>
          <a:p>
            <a:pPr marL="109537" indent="0">
              <a:buFont typeface="Wingdings 3" panose="05040102010807070707" pitchFamily="18" charset="2"/>
              <a:buNone/>
              <a:defRPr/>
            </a:pPr>
            <a:r>
              <a:rPr lang="en-US" sz="1600" b="1" dirty="0">
                <a:solidFill>
                  <a:srgbClr val="1F1E18"/>
                </a:solidFill>
              </a:rPr>
              <a:t>Changes in performance</a:t>
            </a:r>
          </a:p>
          <a:p>
            <a:pPr>
              <a:buFont typeface="Arial" panose="020B0604020202020204" pitchFamily="34" charset="0"/>
              <a:buChar char="•"/>
              <a:defRPr/>
            </a:pPr>
            <a:r>
              <a:rPr lang="en-US" sz="1600" dirty="0">
                <a:solidFill>
                  <a:srgbClr val="000000"/>
                </a:solidFill>
              </a:rPr>
              <a:t>Frequent or patterned unplanned absences or tardiness (e.g., Mondays and Fridays, or immediately after payday)</a:t>
            </a:r>
          </a:p>
          <a:p>
            <a:pPr>
              <a:buFont typeface="Arial" panose="020B0604020202020204" pitchFamily="34" charset="0"/>
              <a:buChar char="•"/>
              <a:defRPr/>
            </a:pPr>
            <a:r>
              <a:rPr lang="en-US" sz="1600" dirty="0">
                <a:solidFill>
                  <a:srgbClr val="000000"/>
                </a:solidFill>
              </a:rPr>
              <a:t>Reduced job efficiency and productivity</a:t>
            </a:r>
          </a:p>
          <a:p>
            <a:pPr>
              <a:buFont typeface="Arial" panose="020B0604020202020204" pitchFamily="34" charset="0"/>
              <a:buChar char="•"/>
              <a:defRPr/>
            </a:pPr>
            <a:r>
              <a:rPr lang="en-US" sz="1600" dirty="0">
                <a:solidFill>
                  <a:srgbClr val="000000"/>
                </a:solidFill>
              </a:rPr>
              <a:t>Erratic or impulsive behavior</a:t>
            </a:r>
          </a:p>
          <a:p>
            <a:pPr>
              <a:buFont typeface="Arial" panose="020B0604020202020204" pitchFamily="34" charset="0"/>
              <a:buChar char="•"/>
              <a:defRPr/>
            </a:pPr>
            <a:r>
              <a:rPr lang="en-US" sz="1600" dirty="0">
                <a:solidFill>
                  <a:srgbClr val="000000"/>
                </a:solidFill>
              </a:rPr>
              <a:t>Poor judgment</a:t>
            </a:r>
          </a:p>
          <a:p>
            <a:pPr>
              <a:buFont typeface="Arial" panose="020B0604020202020204" pitchFamily="34" charset="0"/>
              <a:buChar char="•"/>
              <a:defRPr/>
            </a:pPr>
            <a:r>
              <a:rPr lang="en-US" sz="1600" dirty="0">
                <a:solidFill>
                  <a:srgbClr val="000000"/>
                </a:solidFill>
              </a:rPr>
              <a:t>Frequent accidents on the job</a:t>
            </a:r>
          </a:p>
          <a:p>
            <a:pPr>
              <a:buFont typeface="Arial" panose="020B0604020202020204" pitchFamily="34" charset="0"/>
              <a:buChar char="•"/>
              <a:defRPr/>
            </a:pPr>
            <a:r>
              <a:rPr lang="en-US" sz="1600" dirty="0">
                <a:solidFill>
                  <a:srgbClr val="000000"/>
                </a:solidFill>
              </a:rPr>
              <a:t>Mood swings, anger,  defensiveness, argumentative behavior</a:t>
            </a:r>
          </a:p>
          <a:p>
            <a:pPr>
              <a:buFont typeface="Arial" panose="020B0604020202020204" pitchFamily="34" charset="0"/>
              <a:buChar char="•"/>
              <a:defRPr/>
            </a:pPr>
            <a:r>
              <a:rPr lang="en-US" sz="1600" dirty="0">
                <a:solidFill>
                  <a:srgbClr val="000000"/>
                </a:solidFill>
              </a:rPr>
              <a:t>Excessive use of sick leave</a:t>
            </a:r>
          </a:p>
          <a:p>
            <a:pPr>
              <a:buFont typeface="Arial" panose="020B0604020202020204" pitchFamily="34" charset="0"/>
              <a:buChar char="•"/>
              <a:defRPr/>
            </a:pPr>
            <a:r>
              <a:rPr lang="en-US" sz="1600" dirty="0">
                <a:solidFill>
                  <a:srgbClr val="000000"/>
                </a:solidFill>
              </a:rPr>
              <a:t>Complaints from co-workers or customers</a:t>
            </a:r>
          </a:p>
          <a:p>
            <a:pPr>
              <a:defRPr/>
            </a:pPr>
            <a:endParaRPr lang="en-US" dirty="0"/>
          </a:p>
        </p:txBody>
      </p:sp>
      <p:sp>
        <p:nvSpPr>
          <p:cNvPr id="3" name="Title 2">
            <a:extLst>
              <a:ext uri="{FF2B5EF4-FFF2-40B4-BE49-F238E27FC236}">
                <a16:creationId xmlns:a16="http://schemas.microsoft.com/office/drawing/2014/main" id="{F00BFDB6-B1EF-F487-2FE9-F67400F91537}"/>
              </a:ext>
            </a:extLst>
          </p:cNvPr>
          <p:cNvSpPr>
            <a:spLocks noGrp="1"/>
          </p:cNvSpPr>
          <p:nvPr>
            <p:ph type="title"/>
          </p:nvPr>
        </p:nvSpPr>
        <p:spPr>
          <a:xfrm>
            <a:off x="1676400" y="533400"/>
            <a:ext cx="7543799" cy="1143000"/>
          </a:xfrm>
        </p:spPr>
        <p:txBody>
          <a:bodyPr>
            <a:noAutofit/>
          </a:bodyPr>
          <a:lstStyle/>
          <a:p>
            <a:pPr>
              <a:defRPr/>
            </a:pPr>
            <a:r>
              <a:rPr lang="en-US" sz="3200" dirty="0">
                <a:solidFill>
                  <a:srgbClr val="586D78"/>
                </a:solidFill>
              </a:rPr>
              <a:t>Signs and Symptoms: Substance Use Disorders (SUD)</a:t>
            </a:r>
          </a:p>
        </p:txBody>
      </p:sp>
      <p:sp>
        <p:nvSpPr>
          <p:cNvPr id="7" name="TextBox 6">
            <a:extLst>
              <a:ext uri="{FF2B5EF4-FFF2-40B4-BE49-F238E27FC236}">
                <a16:creationId xmlns:a16="http://schemas.microsoft.com/office/drawing/2014/main" id="{C22BE368-5EBC-704B-3BE7-1743F51FC180}"/>
              </a:ext>
            </a:extLst>
          </p:cNvPr>
          <p:cNvSpPr txBox="1"/>
          <p:nvPr/>
        </p:nvSpPr>
        <p:spPr>
          <a:xfrm>
            <a:off x="4267200" y="2286000"/>
            <a:ext cx="3505200" cy="5048250"/>
          </a:xfrm>
          <a:prstGeom prst="rect">
            <a:avLst/>
          </a:prstGeom>
          <a:noFill/>
        </p:spPr>
        <p:txBody>
          <a:bodyPr>
            <a:spAutoFit/>
          </a:bodyPr>
          <a:lstStyle/>
          <a:p>
            <a:pPr>
              <a:defRPr/>
            </a:pPr>
            <a:r>
              <a:rPr lang="en-US" sz="1600" b="1" dirty="0">
                <a:solidFill>
                  <a:srgbClr val="1F1E18"/>
                </a:solidFill>
                <a:latin typeface="+mn-lt"/>
              </a:rPr>
              <a:t>Changes in behavior</a:t>
            </a:r>
          </a:p>
          <a:p>
            <a:pPr marL="285750" indent="-285750">
              <a:buClr>
                <a:schemeClr val="accent1"/>
              </a:buClr>
              <a:buSzPct val="68000"/>
              <a:buFont typeface="Arial" panose="020B0604020202020204" pitchFamily="34" charset="0"/>
              <a:buChar char="•"/>
              <a:defRPr/>
            </a:pPr>
            <a:r>
              <a:rPr lang="en-US" sz="1550" dirty="0">
                <a:solidFill>
                  <a:srgbClr val="000000"/>
                </a:solidFill>
                <a:latin typeface="+mn-lt"/>
              </a:rPr>
              <a:t>Lack of coordination, staggering</a:t>
            </a:r>
          </a:p>
          <a:p>
            <a:pPr marL="285750" indent="-285750">
              <a:buClr>
                <a:schemeClr val="accent1"/>
              </a:buClr>
              <a:buSzPct val="68000"/>
              <a:buFont typeface="Arial" panose="020B0604020202020204" pitchFamily="34" charset="0"/>
              <a:buChar char="•"/>
              <a:defRPr/>
            </a:pPr>
            <a:r>
              <a:rPr lang="en-US" sz="1550" dirty="0">
                <a:solidFill>
                  <a:srgbClr val="000000"/>
                </a:solidFill>
                <a:latin typeface="+mn-lt"/>
              </a:rPr>
              <a:t>Appearing confused or forgetful</a:t>
            </a:r>
          </a:p>
          <a:p>
            <a:pPr marL="285750" indent="-285750">
              <a:buClr>
                <a:schemeClr val="accent1"/>
              </a:buClr>
              <a:buSzPct val="68000"/>
              <a:buFont typeface="Arial" panose="020B0604020202020204" pitchFamily="34" charset="0"/>
              <a:buChar char="•"/>
              <a:defRPr/>
            </a:pPr>
            <a:r>
              <a:rPr lang="en-US" sz="1550" dirty="0">
                <a:solidFill>
                  <a:srgbClr val="000000"/>
                </a:solidFill>
                <a:latin typeface="+mn-lt"/>
              </a:rPr>
              <a:t>Excessive use of mouthwash or breath mints</a:t>
            </a:r>
          </a:p>
          <a:p>
            <a:pPr marL="285750" indent="-285750">
              <a:buClr>
                <a:schemeClr val="accent1"/>
              </a:buClr>
              <a:buSzPct val="68000"/>
              <a:buFont typeface="Arial" panose="020B0604020202020204" pitchFamily="34" charset="0"/>
              <a:buChar char="•"/>
              <a:defRPr/>
            </a:pPr>
            <a:r>
              <a:rPr lang="en-US" sz="1550" dirty="0">
                <a:solidFill>
                  <a:srgbClr val="000000"/>
                </a:solidFill>
                <a:latin typeface="+mn-lt"/>
              </a:rPr>
              <a:t>Falling asleep while on duty</a:t>
            </a:r>
          </a:p>
          <a:p>
            <a:pPr marL="285750" indent="-285750">
              <a:buClr>
                <a:schemeClr val="accent1"/>
              </a:buClr>
              <a:buSzPct val="68000"/>
              <a:buFont typeface="Arial" panose="020B0604020202020204" pitchFamily="34" charset="0"/>
              <a:buChar char="•"/>
              <a:defRPr/>
            </a:pPr>
            <a:r>
              <a:rPr lang="en-US" sz="1550" dirty="0">
                <a:solidFill>
                  <a:srgbClr val="000000"/>
                </a:solidFill>
                <a:latin typeface="+mn-lt"/>
              </a:rPr>
              <a:t>Disheveled</a:t>
            </a:r>
          </a:p>
          <a:p>
            <a:pPr marL="285750" indent="-285750">
              <a:buClr>
                <a:schemeClr val="accent1"/>
              </a:buClr>
              <a:buSzPct val="68000"/>
              <a:buFont typeface="Arial" panose="020B0604020202020204" pitchFamily="34" charset="0"/>
              <a:buChar char="•"/>
              <a:defRPr/>
            </a:pPr>
            <a:r>
              <a:rPr lang="en-US" sz="1550" dirty="0">
                <a:solidFill>
                  <a:srgbClr val="000000"/>
                </a:solidFill>
                <a:latin typeface="+mn-lt"/>
              </a:rPr>
              <a:t>Trembling/shaking</a:t>
            </a:r>
          </a:p>
          <a:p>
            <a:pPr marL="285750" indent="-285750">
              <a:buClr>
                <a:schemeClr val="accent1"/>
              </a:buClr>
              <a:buSzPct val="68000"/>
              <a:buFont typeface="Arial" panose="020B0604020202020204" pitchFamily="34" charset="0"/>
              <a:buChar char="•"/>
              <a:defRPr/>
            </a:pPr>
            <a:r>
              <a:rPr lang="en-US" sz="1550" dirty="0">
                <a:solidFill>
                  <a:srgbClr val="000000"/>
                </a:solidFill>
                <a:latin typeface="+mn-lt"/>
              </a:rPr>
              <a:t>Restless/agitated</a:t>
            </a:r>
          </a:p>
          <a:p>
            <a:pPr marL="285750" indent="-285750">
              <a:buClr>
                <a:schemeClr val="accent1"/>
              </a:buClr>
              <a:buSzPct val="68000"/>
              <a:buFont typeface="Arial" panose="020B0604020202020204" pitchFamily="34" charset="0"/>
              <a:buChar char="•"/>
              <a:defRPr/>
            </a:pPr>
            <a:r>
              <a:rPr lang="en-US" sz="1550" dirty="0">
                <a:solidFill>
                  <a:srgbClr val="000000"/>
                </a:solidFill>
                <a:latin typeface="+mn-lt"/>
              </a:rPr>
              <a:t>Changes in speech pattern</a:t>
            </a:r>
          </a:p>
          <a:p>
            <a:pPr marL="285750" indent="-285750">
              <a:buClr>
                <a:schemeClr val="accent1"/>
              </a:buClr>
              <a:buSzPct val="68000"/>
              <a:buFont typeface="Arial" panose="020B0604020202020204" pitchFamily="34" charset="0"/>
              <a:buChar char="•"/>
              <a:defRPr/>
            </a:pPr>
            <a:r>
              <a:rPr lang="en-US" sz="1550" dirty="0">
                <a:solidFill>
                  <a:srgbClr val="000000"/>
                </a:solidFill>
                <a:latin typeface="+mn-lt"/>
              </a:rPr>
              <a:t>Strained relationships with co-workers</a:t>
            </a:r>
          </a:p>
          <a:p>
            <a:pPr marL="285750" indent="-285750">
              <a:buClr>
                <a:schemeClr val="accent1"/>
              </a:buClr>
              <a:buSzPct val="68000"/>
              <a:buFont typeface="Arial" panose="020B0604020202020204" pitchFamily="34" charset="0"/>
              <a:buChar char="•"/>
              <a:defRPr/>
            </a:pPr>
            <a:r>
              <a:rPr lang="en-US" sz="1550" dirty="0">
                <a:solidFill>
                  <a:srgbClr val="000000"/>
                </a:solidFill>
                <a:latin typeface="+mn-lt"/>
              </a:rPr>
              <a:t>Belligerent, argumentative, or short-tempered, especially in the mornings or after weekends or holidays</a:t>
            </a:r>
          </a:p>
          <a:p>
            <a:pPr marL="285750" indent="-285750">
              <a:buClr>
                <a:schemeClr val="accent1"/>
              </a:buClr>
              <a:buSzPct val="68000"/>
              <a:buFont typeface="Arial" panose="020B0604020202020204" pitchFamily="34" charset="0"/>
              <a:buChar char="•"/>
              <a:defRPr/>
            </a:pPr>
            <a:r>
              <a:rPr lang="en-US" sz="1550" dirty="0">
                <a:solidFill>
                  <a:srgbClr val="000000"/>
                </a:solidFill>
                <a:latin typeface="+mn-lt"/>
              </a:rPr>
              <a:t>Becoming a “loner”</a:t>
            </a:r>
          </a:p>
          <a:p>
            <a:pPr>
              <a:defRPr/>
            </a:pPr>
            <a:endParaRPr lang="en-US" dirty="0"/>
          </a:p>
        </p:txBody>
      </p:sp>
      <p:sp>
        <p:nvSpPr>
          <p:cNvPr id="9" name="TextBox 8">
            <a:extLst>
              <a:ext uri="{FF2B5EF4-FFF2-40B4-BE49-F238E27FC236}">
                <a16:creationId xmlns:a16="http://schemas.microsoft.com/office/drawing/2014/main" id="{C53B96F1-057F-DCB8-803B-ABFEC258C466}"/>
              </a:ext>
            </a:extLst>
          </p:cNvPr>
          <p:cNvSpPr txBox="1"/>
          <p:nvPr/>
        </p:nvSpPr>
        <p:spPr>
          <a:xfrm>
            <a:off x="609600" y="1636713"/>
            <a:ext cx="8153400" cy="646112"/>
          </a:xfrm>
          <a:prstGeom prst="rect">
            <a:avLst/>
          </a:prstGeom>
          <a:noFill/>
        </p:spPr>
        <p:txBody>
          <a:bodyPr>
            <a:spAutoFit/>
          </a:bodyPr>
          <a:lstStyle/>
          <a:p>
            <a:pPr>
              <a:defRPr/>
            </a:pPr>
            <a:r>
              <a:rPr lang="en-US" dirty="0">
                <a:latin typeface="+mn-lt"/>
              </a:rPr>
              <a:t>Over 44 million Adults in the US meet the criteria for a substance use disorder.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25CE04-D207-DD6D-3C63-8DE74A846C60}"/>
              </a:ext>
            </a:extLst>
          </p:cNvPr>
          <p:cNvSpPr>
            <a:spLocks noGrp="1"/>
          </p:cNvSpPr>
          <p:nvPr>
            <p:ph idx="1"/>
          </p:nvPr>
        </p:nvSpPr>
        <p:spPr>
          <a:xfrm>
            <a:off x="396875" y="1600200"/>
            <a:ext cx="8458200" cy="4525963"/>
          </a:xfrm>
        </p:spPr>
        <p:txBody>
          <a:bodyPr/>
          <a:lstStyle/>
          <a:p>
            <a:pPr marL="109537" indent="0">
              <a:buFont typeface="Wingdings 3" panose="05040102010807070707" pitchFamily="18" charset="2"/>
              <a:buNone/>
              <a:defRPr/>
            </a:pPr>
            <a:r>
              <a:rPr lang="en-US" sz="2000" dirty="0">
                <a:solidFill>
                  <a:srgbClr val="333333"/>
                </a:solidFill>
              </a:rPr>
              <a:t>We can classify symptoms into three levels of severity. An individual may be experiencing differing levels of severity for different symptoms simultaneously. </a:t>
            </a:r>
          </a:p>
          <a:p>
            <a:pPr marL="109537" indent="0">
              <a:buFont typeface="Wingdings 3" panose="05040102010807070707" pitchFamily="18" charset="2"/>
              <a:buNone/>
              <a:defRPr/>
            </a:pPr>
            <a:endParaRPr lang="en-US" sz="800" dirty="0">
              <a:solidFill>
                <a:srgbClr val="333333"/>
              </a:solidFill>
            </a:endParaRPr>
          </a:p>
          <a:p>
            <a:pPr marL="630238" lvl="2" indent="0">
              <a:buClr>
                <a:schemeClr val="accent4"/>
              </a:buClr>
              <a:buFont typeface="Wingdings 2" panose="05020102010507070707" pitchFamily="18" charset="2"/>
              <a:buNone/>
              <a:defRPr/>
            </a:pPr>
            <a:endParaRPr lang="en-US" dirty="0">
              <a:solidFill>
                <a:srgbClr val="333333"/>
              </a:solidFill>
            </a:endParaRPr>
          </a:p>
          <a:p>
            <a:pPr marL="630238" lvl="2" indent="0">
              <a:buClr>
                <a:schemeClr val="accent4"/>
              </a:buClr>
              <a:buFont typeface="Wingdings 2" panose="05020102010507070707" pitchFamily="18" charset="2"/>
              <a:buNone/>
              <a:defRPr/>
            </a:pPr>
            <a:endParaRPr lang="en-US" dirty="0">
              <a:solidFill>
                <a:srgbClr val="333333"/>
              </a:solidFill>
            </a:endParaRPr>
          </a:p>
          <a:p>
            <a:pPr marL="630238" lvl="2" indent="0">
              <a:buClr>
                <a:schemeClr val="accent4"/>
              </a:buClr>
              <a:buFont typeface="Wingdings 2" panose="05020102010507070707" pitchFamily="18" charset="2"/>
              <a:buNone/>
              <a:defRPr/>
            </a:pPr>
            <a:endParaRPr lang="en-US" dirty="0">
              <a:solidFill>
                <a:srgbClr val="333333"/>
              </a:solidFill>
            </a:endParaRPr>
          </a:p>
          <a:p>
            <a:pPr marL="630238" lvl="2" indent="0">
              <a:buClr>
                <a:schemeClr val="accent4"/>
              </a:buClr>
              <a:buFont typeface="Wingdings 2" panose="05020102010507070707" pitchFamily="18" charset="2"/>
              <a:buNone/>
              <a:defRPr/>
            </a:pPr>
            <a:endParaRPr lang="en-US" dirty="0">
              <a:solidFill>
                <a:srgbClr val="333333"/>
              </a:solidFill>
            </a:endParaRPr>
          </a:p>
          <a:p>
            <a:pPr marL="630238" lvl="2" indent="0">
              <a:buClr>
                <a:schemeClr val="accent4"/>
              </a:buClr>
              <a:buFont typeface="Wingdings 2" panose="05020102010507070707" pitchFamily="18" charset="2"/>
              <a:buNone/>
              <a:defRPr/>
            </a:pPr>
            <a:endParaRPr lang="en-US" dirty="0">
              <a:solidFill>
                <a:srgbClr val="333333"/>
              </a:solidFill>
            </a:endParaRPr>
          </a:p>
          <a:p>
            <a:pPr marL="630238" lvl="2" indent="0">
              <a:buClr>
                <a:schemeClr val="accent4"/>
              </a:buClr>
              <a:buFont typeface="Wingdings 2" panose="05020102010507070707" pitchFamily="18" charset="2"/>
              <a:buNone/>
              <a:defRPr/>
            </a:pPr>
            <a:endParaRPr lang="en-US" dirty="0">
              <a:solidFill>
                <a:srgbClr val="333333"/>
              </a:solidFill>
            </a:endParaRPr>
          </a:p>
          <a:p>
            <a:pPr marL="630238" lvl="2" indent="0">
              <a:buClr>
                <a:schemeClr val="accent4"/>
              </a:buClr>
              <a:buFont typeface="Wingdings 2" panose="05020102010507070707" pitchFamily="18" charset="2"/>
              <a:buNone/>
              <a:defRPr/>
            </a:pPr>
            <a:endParaRPr lang="en-US" dirty="0">
              <a:solidFill>
                <a:srgbClr val="333333"/>
              </a:solidFill>
            </a:endParaRPr>
          </a:p>
          <a:p>
            <a:pPr marL="109537" indent="0">
              <a:buFont typeface="Wingdings 3" panose="05040102010807070707" pitchFamily="18" charset="2"/>
              <a:buNone/>
              <a:defRPr/>
            </a:pPr>
            <a:endParaRPr lang="en-US" sz="800" dirty="0">
              <a:solidFill>
                <a:srgbClr val="333333"/>
              </a:solidFill>
            </a:endParaRPr>
          </a:p>
          <a:p>
            <a:pPr marL="109537" indent="0">
              <a:buFont typeface="Wingdings 3" panose="05040102010807070707" pitchFamily="18" charset="2"/>
              <a:buNone/>
              <a:defRPr/>
            </a:pPr>
            <a:r>
              <a:rPr lang="en-US" sz="2000" dirty="0">
                <a:solidFill>
                  <a:srgbClr val="333333"/>
                </a:solidFill>
              </a:rPr>
              <a:t>By identifying these signs before they reach a severe state and providing support, you can allow your employee to manage </a:t>
            </a:r>
          </a:p>
          <a:p>
            <a:pPr marL="109537" indent="0">
              <a:buFont typeface="Wingdings 3" panose="05040102010807070707" pitchFamily="18" charset="2"/>
              <a:buNone/>
              <a:defRPr/>
            </a:pPr>
            <a:r>
              <a:rPr lang="en-US" sz="2000" dirty="0">
                <a:solidFill>
                  <a:srgbClr val="333333"/>
                </a:solidFill>
              </a:rPr>
              <a:t>their work life and personal life together effectively.</a:t>
            </a:r>
          </a:p>
          <a:p>
            <a:pPr>
              <a:defRPr/>
            </a:pPr>
            <a:endParaRPr lang="en-US" dirty="0"/>
          </a:p>
        </p:txBody>
      </p:sp>
      <p:sp>
        <p:nvSpPr>
          <p:cNvPr id="3" name="Title 2">
            <a:extLst>
              <a:ext uri="{FF2B5EF4-FFF2-40B4-BE49-F238E27FC236}">
                <a16:creationId xmlns:a16="http://schemas.microsoft.com/office/drawing/2014/main" id="{BF613768-D1F0-53B9-5244-8231D377B962}"/>
              </a:ext>
            </a:extLst>
          </p:cNvPr>
          <p:cNvSpPr>
            <a:spLocks noGrp="1"/>
          </p:cNvSpPr>
          <p:nvPr>
            <p:ph type="title"/>
          </p:nvPr>
        </p:nvSpPr>
        <p:spPr>
          <a:xfrm>
            <a:off x="1828800" y="443061"/>
            <a:ext cx="8229600" cy="1143000"/>
          </a:xfrm>
        </p:spPr>
        <p:txBody>
          <a:bodyPr/>
          <a:lstStyle/>
          <a:p>
            <a:pPr>
              <a:defRPr/>
            </a:pPr>
            <a:r>
              <a:rPr lang="en-US" sz="3600" dirty="0">
                <a:solidFill>
                  <a:srgbClr val="586D78"/>
                </a:solidFill>
              </a:rPr>
              <a:t>Signs and Symptoms: Severity</a:t>
            </a:r>
          </a:p>
        </p:txBody>
      </p:sp>
      <p:sp>
        <p:nvSpPr>
          <p:cNvPr id="4" name="TextBox 3">
            <a:extLst>
              <a:ext uri="{FF2B5EF4-FFF2-40B4-BE49-F238E27FC236}">
                <a16:creationId xmlns:a16="http://schemas.microsoft.com/office/drawing/2014/main" id="{4FB4BA90-6AA0-83DD-30B3-6DAD0FB00A0C}"/>
              </a:ext>
            </a:extLst>
          </p:cNvPr>
          <p:cNvSpPr txBox="1"/>
          <p:nvPr/>
        </p:nvSpPr>
        <p:spPr>
          <a:xfrm>
            <a:off x="530225" y="2667000"/>
            <a:ext cx="5189538" cy="2754313"/>
          </a:xfrm>
          <a:prstGeom prst="rect">
            <a:avLst/>
          </a:prstGeom>
          <a:noFill/>
        </p:spPr>
        <p:txBody>
          <a:bodyPr>
            <a:spAutoFit/>
          </a:bodyPr>
          <a:lstStyle/>
          <a:p>
            <a:pPr marL="109537">
              <a:buFont typeface="Wingdings 3" panose="05040102010807070707" pitchFamily="18" charset="2"/>
              <a:buNone/>
              <a:defRPr/>
            </a:pPr>
            <a:r>
              <a:rPr lang="en-US" sz="2000" dirty="0">
                <a:solidFill>
                  <a:srgbClr val="333333"/>
                </a:solidFill>
                <a:latin typeface="+mn-lt"/>
              </a:rPr>
              <a:t>The levels of severity are:</a:t>
            </a:r>
          </a:p>
          <a:p>
            <a:pPr marL="109537">
              <a:buFont typeface="Wingdings 3" panose="05040102010807070707" pitchFamily="18" charset="2"/>
              <a:buNone/>
              <a:defRPr/>
            </a:pPr>
            <a:endParaRPr lang="en-US" sz="900" dirty="0">
              <a:solidFill>
                <a:srgbClr val="333333"/>
              </a:solidFill>
              <a:latin typeface="+mn-lt"/>
            </a:endParaRPr>
          </a:p>
          <a:p>
            <a:pPr lvl="2">
              <a:buClr>
                <a:schemeClr val="accent4"/>
              </a:buClr>
              <a:buFont typeface="Arial" panose="020B0604020202020204" pitchFamily="34" charset="0"/>
              <a:buChar char="•"/>
              <a:defRPr/>
            </a:pPr>
            <a:r>
              <a:rPr lang="en-US" dirty="0">
                <a:solidFill>
                  <a:srgbClr val="333333"/>
                </a:solidFill>
                <a:latin typeface="+mn-lt"/>
              </a:rPr>
              <a:t>Mild: A few symptoms, with little effect on day-to-day</a:t>
            </a:r>
          </a:p>
          <a:p>
            <a:pPr lvl="2">
              <a:buClr>
                <a:schemeClr val="accent4"/>
              </a:buClr>
              <a:buFont typeface="Arial" panose="020B0604020202020204" pitchFamily="34" charset="0"/>
              <a:buChar char="•"/>
              <a:defRPr/>
            </a:pPr>
            <a:r>
              <a:rPr lang="en-US" dirty="0">
                <a:solidFill>
                  <a:srgbClr val="333333"/>
                </a:solidFill>
                <a:latin typeface="+mn-lt"/>
              </a:rPr>
              <a:t>Moderate: More symptoms that can make their daily life much more difficult than usual.</a:t>
            </a:r>
          </a:p>
          <a:p>
            <a:pPr lvl="2">
              <a:buClr>
                <a:schemeClr val="accent4"/>
              </a:buClr>
              <a:buFont typeface="Arial" panose="020B0604020202020204" pitchFamily="34" charset="0"/>
              <a:buChar char="•"/>
              <a:defRPr/>
            </a:pPr>
            <a:r>
              <a:rPr lang="en-US" dirty="0">
                <a:solidFill>
                  <a:srgbClr val="333333"/>
                </a:solidFill>
                <a:latin typeface="+mn-lt"/>
              </a:rPr>
              <a:t>Severe: Many symptoms that can make their daily life extremely difficult.</a:t>
            </a:r>
          </a:p>
        </p:txBody>
      </p:sp>
      <p:pic>
        <p:nvPicPr>
          <p:cNvPr id="27653" name="Picture 7" descr="A person yelling at a computer&#10;&#10;Description automatically generated">
            <a:extLst>
              <a:ext uri="{FF2B5EF4-FFF2-40B4-BE49-F238E27FC236}">
                <a16:creationId xmlns:a16="http://schemas.microsoft.com/office/drawing/2014/main" id="{08155F14-F984-B588-5F34-E78ABDF22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048000"/>
            <a:ext cx="27273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6EBEE22-9804-5715-330C-58E876A22CE5}"/>
              </a:ext>
            </a:extLst>
          </p:cNvPr>
          <p:cNvSpPr>
            <a:spLocks noGrp="1"/>
          </p:cNvSpPr>
          <p:nvPr>
            <p:ph idx="1"/>
          </p:nvPr>
        </p:nvSpPr>
        <p:spPr>
          <a:xfrm>
            <a:off x="457200" y="1752600"/>
            <a:ext cx="8229600" cy="4525963"/>
          </a:xfrm>
        </p:spPr>
        <p:txBody>
          <a:bodyPr/>
          <a:lstStyle/>
          <a:p>
            <a:pPr>
              <a:defRPr/>
            </a:pPr>
            <a:r>
              <a:rPr lang="en-US" sz="2400" dirty="0"/>
              <a:t>Substance Use Disorders (SUD) and Mental Health Disorders (MH) are very common</a:t>
            </a:r>
          </a:p>
          <a:p>
            <a:pPr>
              <a:defRPr/>
            </a:pPr>
            <a:endParaRPr lang="en-US" sz="2400" dirty="0"/>
          </a:p>
          <a:p>
            <a:pPr>
              <a:defRPr/>
            </a:pPr>
            <a:r>
              <a:rPr lang="en-US" sz="2400" dirty="0"/>
              <a:t>For </a:t>
            </a:r>
            <a:r>
              <a:rPr lang="en-US" sz="2400" i="1" dirty="0"/>
              <a:t>1 in 10 people</a:t>
            </a:r>
            <a:r>
              <a:rPr lang="en-US" sz="2400" dirty="0"/>
              <a:t>, substance abuse leads to addiction.</a:t>
            </a:r>
          </a:p>
          <a:p>
            <a:pPr>
              <a:defRPr/>
            </a:pPr>
            <a:endParaRPr lang="en-US" sz="2400" dirty="0"/>
          </a:p>
          <a:p>
            <a:pPr>
              <a:defRPr/>
            </a:pPr>
            <a:r>
              <a:rPr lang="en-US" sz="2400" dirty="0"/>
              <a:t>Both Mental Health and Substance Use Disorders have some hallmarks:</a:t>
            </a:r>
            <a:endParaRPr lang="en-US" sz="2400" dirty="0">
              <a:solidFill>
                <a:schemeClr val="tx2"/>
              </a:solidFill>
              <a:effectLst>
                <a:outerShdw blurRad="38100" dist="38100" dir="2700000" algn="tl">
                  <a:srgbClr val="000000"/>
                </a:outerShdw>
              </a:effectLst>
            </a:endParaRPr>
          </a:p>
          <a:p>
            <a:pPr algn="ctr" eaLnBrk="1" hangingPunct="1">
              <a:spcBef>
                <a:spcPct val="25000"/>
              </a:spcBef>
              <a:buClr>
                <a:schemeClr val="tx1"/>
              </a:buClr>
              <a:buFontTx/>
              <a:buNone/>
              <a:defRPr/>
            </a:pPr>
            <a:r>
              <a:rPr lang="en-US" altLang="en-US" sz="2000" dirty="0">
                <a:cs typeface="Times New Roman" panose="02020603050405020304" pitchFamily="18" charset="0"/>
              </a:rPr>
              <a:t>Acute/Chronic</a:t>
            </a:r>
          </a:p>
          <a:p>
            <a:pPr algn="ctr" eaLnBrk="1" hangingPunct="1">
              <a:spcBef>
                <a:spcPct val="25000"/>
              </a:spcBef>
              <a:buClr>
                <a:schemeClr val="tx1"/>
              </a:buClr>
              <a:buFontTx/>
              <a:buNone/>
              <a:defRPr/>
            </a:pPr>
            <a:r>
              <a:rPr lang="en-US" altLang="en-US" sz="2000" dirty="0">
                <a:cs typeface="Times New Roman" panose="02020603050405020304" pitchFamily="18" charset="0"/>
              </a:rPr>
              <a:t> Progressive </a:t>
            </a:r>
          </a:p>
          <a:p>
            <a:pPr algn="ctr" eaLnBrk="1" hangingPunct="1">
              <a:spcBef>
                <a:spcPct val="25000"/>
              </a:spcBef>
              <a:buClr>
                <a:schemeClr val="tx1"/>
              </a:buClr>
              <a:buFontTx/>
              <a:buNone/>
              <a:defRPr/>
            </a:pPr>
            <a:r>
              <a:rPr lang="en-US" altLang="en-US" sz="2000" dirty="0">
                <a:cs typeface="Times New Roman" panose="02020603050405020304" pitchFamily="18" charset="0"/>
              </a:rPr>
              <a:t> Primary</a:t>
            </a:r>
          </a:p>
          <a:p>
            <a:pPr algn="ctr" eaLnBrk="1" hangingPunct="1">
              <a:spcBef>
                <a:spcPct val="25000"/>
              </a:spcBef>
              <a:buClr>
                <a:schemeClr val="tx1"/>
              </a:buClr>
              <a:buFontTx/>
              <a:buNone/>
              <a:defRPr/>
            </a:pPr>
            <a:r>
              <a:rPr lang="en-US" altLang="en-US" sz="2000" dirty="0">
                <a:cs typeface="Times New Roman" panose="02020603050405020304" pitchFamily="18" charset="0"/>
              </a:rPr>
              <a:t> Terminal</a:t>
            </a:r>
          </a:p>
          <a:p>
            <a:pPr algn="ctr" eaLnBrk="1" hangingPunct="1">
              <a:spcBef>
                <a:spcPct val="25000"/>
              </a:spcBef>
              <a:buClr>
                <a:schemeClr val="tx1"/>
              </a:buClr>
              <a:buFontTx/>
              <a:buNone/>
              <a:defRPr/>
            </a:pPr>
            <a:endParaRPr lang="en-US" altLang="en-US" sz="1800" dirty="0">
              <a:latin typeface="Verdana" panose="020B0604030504040204" pitchFamily="34" charset="0"/>
              <a:cs typeface="Times New Roman" panose="02020603050405020304" pitchFamily="18" charset="0"/>
            </a:endParaRPr>
          </a:p>
          <a:p>
            <a:pPr>
              <a:defRPr/>
            </a:pPr>
            <a:endParaRPr lang="en-US" dirty="0"/>
          </a:p>
        </p:txBody>
      </p:sp>
      <p:sp>
        <p:nvSpPr>
          <p:cNvPr id="4" name="Title 3">
            <a:extLst>
              <a:ext uri="{FF2B5EF4-FFF2-40B4-BE49-F238E27FC236}">
                <a16:creationId xmlns:a16="http://schemas.microsoft.com/office/drawing/2014/main" id="{38FE2E6E-8E13-0FC6-1E55-C27891708A50}"/>
              </a:ext>
            </a:extLst>
          </p:cNvPr>
          <p:cNvSpPr>
            <a:spLocks noGrp="1"/>
          </p:cNvSpPr>
          <p:nvPr>
            <p:ph type="title"/>
          </p:nvPr>
        </p:nvSpPr>
        <p:spPr>
          <a:xfrm>
            <a:off x="1219200" y="533400"/>
            <a:ext cx="8229600" cy="1143000"/>
          </a:xfrm>
        </p:spPr>
        <p:txBody>
          <a:bodyPr>
            <a:noAutofit/>
          </a:bodyPr>
          <a:lstStyle/>
          <a:p>
            <a:pPr algn="ctr">
              <a:defRPr/>
            </a:pPr>
            <a:r>
              <a:rPr lang="en-US" sz="3600" dirty="0">
                <a:solidFill>
                  <a:srgbClr val="586D78"/>
                </a:solidFill>
              </a:rPr>
              <a:t>Understanding Mental Health </a:t>
            </a:r>
            <a:br>
              <a:rPr lang="en-US" sz="3600" dirty="0">
                <a:solidFill>
                  <a:srgbClr val="586D78"/>
                </a:solidFill>
              </a:rPr>
            </a:br>
            <a:r>
              <a:rPr lang="en-US" sz="3600" dirty="0">
                <a:solidFill>
                  <a:srgbClr val="586D78"/>
                </a:solidFill>
              </a:rPr>
              <a:t>and Substance Use Disorders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a:extLst>
              <a:ext uri="{FF2B5EF4-FFF2-40B4-BE49-F238E27FC236}">
                <a16:creationId xmlns:a16="http://schemas.microsoft.com/office/drawing/2014/main" id="{6A8F2CF0-4FD0-9842-CB9C-9CA5A5493FB0}"/>
              </a:ext>
            </a:extLst>
          </p:cNvPr>
          <p:cNvSpPr>
            <a:spLocks noGrp="1"/>
          </p:cNvSpPr>
          <p:nvPr>
            <p:ph idx="1"/>
          </p:nvPr>
        </p:nvSpPr>
        <p:spPr>
          <a:xfrm>
            <a:off x="609600" y="1447800"/>
            <a:ext cx="8229600" cy="4525963"/>
          </a:xfrm>
        </p:spPr>
        <p:txBody>
          <a:bodyPr/>
          <a:lstStyle/>
          <a:p>
            <a:r>
              <a:rPr lang="en-US" altLang="en-US" sz="2300"/>
              <a:t>Mental health disorders are common within the US population.</a:t>
            </a:r>
          </a:p>
          <a:p>
            <a:endParaRPr lang="en-US" altLang="en-US" sz="2300"/>
          </a:p>
          <a:p>
            <a:r>
              <a:rPr lang="en-US" altLang="en-US" sz="2300"/>
              <a:t>1 in 6 people in the US struggle with a mental illness or substance use disorder.</a:t>
            </a:r>
          </a:p>
          <a:p>
            <a:endParaRPr lang="en-US" altLang="en-US" sz="2300"/>
          </a:p>
          <a:p>
            <a:r>
              <a:rPr lang="en-US" altLang="en-US" sz="2300"/>
              <a:t>Most people who need help for substance use get the help they need.</a:t>
            </a:r>
          </a:p>
          <a:p>
            <a:endParaRPr lang="en-US" altLang="en-US" sz="2300"/>
          </a:p>
          <a:p>
            <a:r>
              <a:rPr lang="en-US" altLang="en-US" sz="2300"/>
              <a:t>The largest age group in the US that is struggling with their mental health is 26-49.</a:t>
            </a:r>
          </a:p>
          <a:p>
            <a:endParaRPr lang="en-US" altLang="en-US" sz="2300"/>
          </a:p>
          <a:p>
            <a:r>
              <a:rPr lang="en-US" altLang="en-US" sz="2300"/>
              <a:t>45% of Alcohol Users are binge drinkers.</a:t>
            </a:r>
          </a:p>
          <a:p>
            <a:endParaRPr lang="en-US" altLang="en-US"/>
          </a:p>
        </p:txBody>
      </p:sp>
      <p:sp>
        <p:nvSpPr>
          <p:cNvPr id="3" name="Title 2">
            <a:extLst>
              <a:ext uri="{FF2B5EF4-FFF2-40B4-BE49-F238E27FC236}">
                <a16:creationId xmlns:a16="http://schemas.microsoft.com/office/drawing/2014/main" id="{4700223A-9B19-EA76-7D4B-983A89E6C0C3}"/>
              </a:ext>
            </a:extLst>
          </p:cNvPr>
          <p:cNvSpPr>
            <a:spLocks noGrp="1"/>
          </p:cNvSpPr>
          <p:nvPr>
            <p:ph type="title"/>
          </p:nvPr>
        </p:nvSpPr>
        <p:spPr>
          <a:xfrm>
            <a:off x="2590800" y="76200"/>
            <a:ext cx="8229600" cy="1143000"/>
          </a:xfrm>
        </p:spPr>
        <p:txBody>
          <a:bodyPr/>
          <a:lstStyle/>
          <a:p>
            <a:pPr>
              <a:defRPr/>
            </a:pPr>
            <a:r>
              <a:rPr lang="en-US" dirty="0">
                <a:solidFill>
                  <a:srgbClr val="586D78"/>
                </a:solidFill>
              </a:rPr>
              <a:t>Fact or Fiction: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35B8DD-905C-86C2-FB60-3706233F5347}"/>
              </a:ext>
            </a:extLst>
          </p:cNvPr>
          <p:cNvSpPr>
            <a:spLocks noGrp="1"/>
          </p:cNvSpPr>
          <p:nvPr>
            <p:ph type="ctrTitle"/>
          </p:nvPr>
        </p:nvSpPr>
        <p:spPr>
          <a:xfrm>
            <a:off x="457200" y="2667000"/>
            <a:ext cx="7772400" cy="1829761"/>
          </a:xfrm>
        </p:spPr>
        <p:txBody>
          <a:bodyPr>
            <a:normAutofit fontScale="90000"/>
          </a:bodyPr>
          <a:lstStyle/>
          <a:p>
            <a:pPr>
              <a:defRPr/>
            </a:pPr>
            <a:r>
              <a:rPr lang="en-US" dirty="0"/>
              <a:t>Incidence of Mental Health and Substance Use in the Workplace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E89E8-A760-539B-0E5E-3014790A0E26}"/>
              </a:ext>
            </a:extLst>
          </p:cNvPr>
          <p:cNvSpPr>
            <a:spLocks noGrp="1"/>
          </p:cNvSpPr>
          <p:nvPr>
            <p:ph idx="1"/>
          </p:nvPr>
        </p:nvSpPr>
        <p:spPr>
          <a:xfrm>
            <a:off x="381000" y="1828800"/>
            <a:ext cx="8229600" cy="5122863"/>
          </a:xfrm>
        </p:spPr>
        <p:txBody>
          <a:bodyPr/>
          <a:lstStyle/>
          <a:p>
            <a:pPr marL="109537" indent="0">
              <a:lnSpc>
                <a:spcPct val="90000"/>
              </a:lnSpc>
              <a:buFont typeface="Wingdings 3" panose="05040102010807070707" pitchFamily="18" charset="2"/>
              <a:buNone/>
              <a:defRPr/>
            </a:pPr>
            <a:endParaRPr lang="en-US" sz="2000" b="1" baseline="30000" dirty="0">
              <a:latin typeface="Lucida Sans Unicode (Body)"/>
            </a:endParaRPr>
          </a:p>
          <a:p>
            <a:pPr marL="109537" indent="0">
              <a:buFont typeface="Wingdings 3" panose="05040102010807070707" pitchFamily="18" charset="2"/>
              <a:buNone/>
              <a:defRPr/>
            </a:pPr>
            <a:r>
              <a:rPr lang="en-US" sz="2000" b="1" dirty="0"/>
              <a:t>According to the </a:t>
            </a:r>
            <a:r>
              <a:rPr lang="en-US" sz="2000" b="1" dirty="0">
                <a:hlinkClick r:id="rId2"/>
              </a:rPr>
              <a:t>2023 National Survey on Drug Use and Health </a:t>
            </a:r>
            <a:r>
              <a:rPr lang="en-US" sz="2000" b="1" dirty="0"/>
              <a:t> (NSDUH) by the </a:t>
            </a:r>
            <a:r>
              <a:rPr lang="en-US" sz="2000" b="1" dirty="0">
                <a:hlinkClick r:id="rId3"/>
              </a:rPr>
              <a:t>Substance Abuse and Mental Health Services Administration </a:t>
            </a:r>
            <a:r>
              <a:rPr lang="en-US" sz="2000" b="1" dirty="0"/>
              <a:t> (SAMHSA): </a:t>
            </a:r>
          </a:p>
          <a:p>
            <a:pPr marL="365125" lvl="1" indent="0">
              <a:buFont typeface="Verdana" panose="020B0604030504040204" pitchFamily="34" charset="0"/>
              <a:buNone/>
              <a:defRPr/>
            </a:pPr>
            <a:endParaRPr lang="en-US" sz="1000" dirty="0">
              <a:solidFill>
                <a:srgbClr val="293340"/>
              </a:solidFill>
            </a:endParaRPr>
          </a:p>
          <a:p>
            <a:pPr lvl="1">
              <a:buFont typeface="Arial" panose="020B0604020202020204" pitchFamily="34" charset="0"/>
              <a:buChar char="•"/>
              <a:defRPr/>
            </a:pPr>
            <a:r>
              <a:rPr lang="en-US" sz="1800" b="1" dirty="0">
                <a:solidFill>
                  <a:srgbClr val="293340"/>
                </a:solidFill>
              </a:rPr>
              <a:t>An estimated 58.7 million adults aged 18 or older in the United States with AMI. This number represented 18% of all U.S. adults.</a:t>
            </a:r>
          </a:p>
          <a:p>
            <a:pPr lvl="1">
              <a:buFont typeface="Arial" panose="020B0604020202020204" pitchFamily="34" charset="0"/>
              <a:buChar char="•"/>
              <a:defRPr/>
            </a:pPr>
            <a:endParaRPr lang="en-US" sz="1800" b="1" dirty="0">
              <a:solidFill>
                <a:srgbClr val="293340"/>
              </a:solidFill>
            </a:endParaRPr>
          </a:p>
          <a:p>
            <a:pPr lvl="1">
              <a:buFont typeface="Arial" panose="020B0604020202020204" pitchFamily="34" charset="0"/>
              <a:buChar char="•"/>
              <a:defRPr/>
            </a:pPr>
            <a:r>
              <a:rPr lang="en-US" sz="1800" b="1" dirty="0">
                <a:solidFill>
                  <a:srgbClr val="293340"/>
                </a:solidFill>
              </a:rPr>
              <a:t>The prevalence of AMI was higher among females (26.4%) than males (19.0%).</a:t>
            </a:r>
          </a:p>
          <a:p>
            <a:pPr lvl="1">
              <a:buFont typeface="Arial" panose="020B0604020202020204" pitchFamily="34" charset="0"/>
              <a:buChar char="•"/>
              <a:defRPr/>
            </a:pPr>
            <a:endParaRPr lang="en-US" sz="1800" b="1" dirty="0">
              <a:solidFill>
                <a:srgbClr val="293340"/>
              </a:solidFill>
            </a:endParaRPr>
          </a:p>
          <a:p>
            <a:pPr lvl="1">
              <a:buFont typeface="Arial" panose="020B0604020202020204" pitchFamily="34" charset="0"/>
              <a:buChar char="•"/>
              <a:defRPr/>
            </a:pPr>
            <a:r>
              <a:rPr lang="en-US" sz="1800" b="1" dirty="0">
                <a:solidFill>
                  <a:srgbClr val="293340"/>
                </a:solidFill>
              </a:rPr>
              <a:t>Young adults aged 18-25 years had the highest prevalence of AMI (36.2%) compared to adults aged 26-49 years (29.4%) and aged 50 and older (13.9%).</a:t>
            </a:r>
          </a:p>
          <a:p>
            <a:pPr>
              <a:defRPr/>
            </a:pPr>
            <a:endParaRPr lang="en-US" dirty="0"/>
          </a:p>
        </p:txBody>
      </p:sp>
      <p:sp>
        <p:nvSpPr>
          <p:cNvPr id="3" name="Title 2">
            <a:extLst>
              <a:ext uri="{FF2B5EF4-FFF2-40B4-BE49-F238E27FC236}">
                <a16:creationId xmlns:a16="http://schemas.microsoft.com/office/drawing/2014/main" id="{48C42ED5-0BFF-FAF2-C295-F0264804AC4E}"/>
              </a:ext>
            </a:extLst>
          </p:cNvPr>
          <p:cNvSpPr>
            <a:spLocks noGrp="1"/>
          </p:cNvSpPr>
          <p:nvPr>
            <p:ph type="title"/>
          </p:nvPr>
        </p:nvSpPr>
        <p:spPr>
          <a:xfrm>
            <a:off x="877562" y="762000"/>
            <a:ext cx="8229600" cy="1143000"/>
          </a:xfrm>
        </p:spPr>
        <p:txBody>
          <a:bodyPr>
            <a:noAutofit/>
          </a:bodyPr>
          <a:lstStyle/>
          <a:p>
            <a:pPr algn="ctr">
              <a:defRPr/>
            </a:pPr>
            <a:r>
              <a:rPr lang="en-US" sz="3200" dirty="0">
                <a:solidFill>
                  <a:srgbClr val="586D78"/>
                </a:solidFill>
              </a:rPr>
              <a:t>Incidence of Mental Health Disorders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a:extLst>
              <a:ext uri="{FF2B5EF4-FFF2-40B4-BE49-F238E27FC236}">
                <a16:creationId xmlns:a16="http://schemas.microsoft.com/office/drawing/2014/main" id="{CD24C797-35DA-E6B5-2FC1-AAA4B3328737}"/>
              </a:ext>
            </a:extLst>
          </p:cNvPr>
          <p:cNvSpPr>
            <a:spLocks noGrp="1"/>
          </p:cNvSpPr>
          <p:nvPr>
            <p:ph idx="1"/>
          </p:nvPr>
        </p:nvSpPr>
        <p:spPr>
          <a:xfrm>
            <a:off x="-76200" y="1447800"/>
            <a:ext cx="8983663" cy="5122863"/>
          </a:xfrm>
        </p:spPr>
        <p:txBody>
          <a:bodyPr/>
          <a:lstStyle/>
          <a:p>
            <a:pPr>
              <a:lnSpc>
                <a:spcPct val="90000"/>
              </a:lnSpc>
              <a:defRPr/>
            </a:pPr>
            <a:endParaRPr lang="en-US" altLang="en-US" sz="2000" b="1" baseline="30000" dirty="0"/>
          </a:p>
          <a:p>
            <a:pPr marL="109537" indent="0">
              <a:buFont typeface="Wingdings 3" panose="05040102010807070707" pitchFamily="18" charset="2"/>
              <a:buNone/>
              <a:defRPr/>
            </a:pPr>
            <a:endParaRPr lang="en-US" altLang="en-US" sz="2000" dirty="0">
              <a:effectLst>
                <a:outerShdw blurRad="38100" dist="38100" dir="2700000" algn="tl">
                  <a:srgbClr val="000000">
                    <a:alpha val="43137"/>
                  </a:srgbClr>
                </a:outerShdw>
              </a:effectLst>
            </a:endParaRPr>
          </a:p>
          <a:p>
            <a:pPr marL="109537" indent="0">
              <a:buFont typeface="Wingdings 3" panose="05040102010807070707" pitchFamily="18" charset="2"/>
              <a:buNone/>
              <a:defRPr/>
            </a:pPr>
            <a:endParaRPr lang="en-US" altLang="en-US" sz="2000" dirty="0">
              <a:effectLst>
                <a:outerShdw blurRad="38100" dist="38100" dir="2700000" algn="tl">
                  <a:srgbClr val="000000">
                    <a:alpha val="43137"/>
                  </a:srgbClr>
                </a:outerShdw>
              </a:effectLst>
            </a:endParaRPr>
          </a:p>
          <a:p>
            <a:pPr marL="109537" indent="0">
              <a:buFont typeface="Wingdings 3" panose="05040102010807070707" pitchFamily="18" charset="2"/>
              <a:buNone/>
              <a:defRPr/>
            </a:pPr>
            <a:endParaRPr lang="en-US" altLang="en-US" sz="2000" dirty="0">
              <a:effectLst>
                <a:outerShdw blurRad="38100" dist="38100" dir="2700000" algn="tl">
                  <a:srgbClr val="000000">
                    <a:alpha val="43137"/>
                  </a:srgbClr>
                </a:outerShdw>
              </a:effectLst>
            </a:endParaRPr>
          </a:p>
          <a:p>
            <a:pPr marL="109537" indent="0">
              <a:buFont typeface="Wingdings 3" panose="05040102010807070707" pitchFamily="18" charset="2"/>
              <a:buNone/>
              <a:defRPr/>
            </a:pPr>
            <a:endParaRPr lang="en-US" altLang="en-US" sz="2000" dirty="0">
              <a:effectLst>
                <a:outerShdw blurRad="38100" dist="38100" dir="2700000" algn="tl">
                  <a:srgbClr val="000000">
                    <a:alpha val="43137"/>
                  </a:srgbClr>
                </a:outerShdw>
              </a:effectLst>
            </a:endParaRPr>
          </a:p>
          <a:p>
            <a:pPr marL="109537" indent="0">
              <a:buFont typeface="Wingdings 3" panose="05040102010807070707" pitchFamily="18" charset="2"/>
              <a:buNone/>
              <a:defRPr/>
            </a:pPr>
            <a:endParaRPr lang="en-US" altLang="en-US" sz="2000" dirty="0">
              <a:effectLst>
                <a:outerShdw blurRad="38100" dist="38100" dir="2700000" algn="tl">
                  <a:srgbClr val="000000">
                    <a:alpha val="43137"/>
                  </a:srgbClr>
                </a:outerShdw>
              </a:effectLst>
            </a:endParaRPr>
          </a:p>
          <a:p>
            <a:pPr marL="109537" indent="0">
              <a:buFont typeface="Wingdings 3" panose="05040102010807070707" pitchFamily="18" charset="2"/>
              <a:buNone/>
              <a:defRPr/>
            </a:pPr>
            <a:endParaRPr lang="en-US" altLang="en-US" sz="2000" dirty="0">
              <a:effectLst>
                <a:outerShdw blurRad="38100" dist="38100" dir="2700000" algn="tl">
                  <a:srgbClr val="000000">
                    <a:alpha val="43137"/>
                  </a:srgbClr>
                </a:outerShdw>
              </a:effectLst>
            </a:endParaRPr>
          </a:p>
          <a:p>
            <a:pPr marL="109537" indent="0">
              <a:buFont typeface="Wingdings 3" panose="05040102010807070707" pitchFamily="18" charset="2"/>
              <a:buNone/>
              <a:defRPr/>
            </a:pPr>
            <a:endParaRPr lang="en-US" altLang="en-US" sz="2000" dirty="0">
              <a:effectLst>
                <a:outerShdw blurRad="38100" dist="38100" dir="2700000" algn="tl">
                  <a:srgbClr val="000000">
                    <a:alpha val="43137"/>
                  </a:srgbClr>
                </a:outerShdw>
              </a:effectLst>
            </a:endParaRPr>
          </a:p>
          <a:p>
            <a:pPr marL="109537" indent="0">
              <a:buFont typeface="Wingdings 3" panose="05040102010807070707" pitchFamily="18" charset="2"/>
              <a:buNone/>
              <a:defRPr/>
            </a:pPr>
            <a:endParaRPr lang="en-US" altLang="en-US" sz="2000" dirty="0">
              <a:effectLst>
                <a:outerShdw blurRad="38100" dist="38100" dir="2700000" algn="tl">
                  <a:srgbClr val="000000">
                    <a:alpha val="43137"/>
                  </a:srgbClr>
                </a:outerShdw>
              </a:effectLst>
            </a:endParaRPr>
          </a:p>
          <a:p>
            <a:pPr marL="109537" indent="0">
              <a:buFont typeface="Wingdings 3" panose="05040102010807070707" pitchFamily="18" charset="2"/>
              <a:buNone/>
              <a:defRPr/>
            </a:pPr>
            <a:endParaRPr lang="en-US" altLang="en-US" sz="2000" dirty="0">
              <a:effectLst>
                <a:outerShdw blurRad="38100" dist="38100" dir="2700000" algn="tl">
                  <a:srgbClr val="000000">
                    <a:alpha val="43137"/>
                  </a:srgbClr>
                </a:outerShdw>
              </a:effectLst>
            </a:endParaRPr>
          </a:p>
          <a:p>
            <a:pPr marL="109537" indent="0">
              <a:buFont typeface="Wingdings 3" panose="05040102010807070707" pitchFamily="18" charset="2"/>
              <a:buNone/>
              <a:defRPr/>
            </a:pPr>
            <a:endParaRPr lang="en-US" altLang="en-US" sz="2000" dirty="0">
              <a:effectLst>
                <a:outerShdw blurRad="38100" dist="38100" dir="2700000" algn="tl">
                  <a:srgbClr val="000000">
                    <a:alpha val="43137"/>
                  </a:srgbClr>
                </a:outerShdw>
              </a:effectLst>
            </a:endParaRPr>
          </a:p>
          <a:p>
            <a:pPr marL="109537" indent="0">
              <a:buFont typeface="Wingdings 3" panose="05040102010807070707" pitchFamily="18" charset="2"/>
              <a:buNone/>
              <a:defRPr/>
            </a:pPr>
            <a:endParaRPr lang="en-US" altLang="en-US" sz="2000" dirty="0">
              <a:effectLst>
                <a:outerShdw blurRad="38100" dist="38100" dir="2700000" algn="tl">
                  <a:srgbClr val="000000">
                    <a:alpha val="43137"/>
                  </a:srgbClr>
                </a:outerShdw>
              </a:effectLst>
            </a:endParaRPr>
          </a:p>
          <a:p>
            <a:pPr marL="109537" indent="0">
              <a:buFont typeface="Wingdings 3" panose="05040102010807070707" pitchFamily="18" charset="2"/>
              <a:buNone/>
              <a:defRPr/>
            </a:pPr>
            <a:endParaRPr lang="en-US" altLang="en-US" sz="2000" dirty="0">
              <a:effectLst>
                <a:outerShdw blurRad="38100" dist="38100" dir="2700000" algn="tl">
                  <a:srgbClr val="000000">
                    <a:alpha val="43137"/>
                  </a:srgbClr>
                </a:outerShdw>
              </a:effectLst>
            </a:endParaRPr>
          </a:p>
          <a:p>
            <a:pPr marL="109537" indent="0">
              <a:buFont typeface="Wingdings 3" panose="05040102010807070707" pitchFamily="18" charset="2"/>
              <a:buNone/>
              <a:defRPr/>
            </a:pPr>
            <a:r>
              <a:rPr lang="en-US" altLang="en-US" sz="1500" dirty="0">
                <a:effectLst>
                  <a:outerShdw blurRad="38100" dist="38100" dir="2700000" algn="tl">
                    <a:srgbClr val="000000">
                      <a:alpha val="43137"/>
                    </a:srgbClr>
                  </a:outerShdw>
                </a:effectLst>
              </a:rPr>
              <a:t>**This is something to keep in mind as the newer generations are entering </a:t>
            </a:r>
          </a:p>
          <a:p>
            <a:pPr marL="109537" indent="0">
              <a:buFont typeface="Wingdings 3" panose="05040102010807070707" pitchFamily="18" charset="2"/>
              <a:buNone/>
              <a:defRPr/>
            </a:pPr>
            <a:r>
              <a:rPr lang="en-US" altLang="en-US" sz="1500" dirty="0">
                <a:effectLst>
                  <a:outerShdw blurRad="38100" dist="38100" dir="2700000" algn="tl">
                    <a:srgbClr val="000000">
                      <a:alpha val="43137"/>
                    </a:srgbClr>
                  </a:outerShdw>
                </a:effectLst>
              </a:rPr>
              <a:t>the workforce. </a:t>
            </a:r>
          </a:p>
        </p:txBody>
      </p:sp>
      <p:sp>
        <p:nvSpPr>
          <p:cNvPr id="3" name="Title 2">
            <a:extLst>
              <a:ext uri="{FF2B5EF4-FFF2-40B4-BE49-F238E27FC236}">
                <a16:creationId xmlns:a16="http://schemas.microsoft.com/office/drawing/2014/main" id="{36AD0005-672C-E9FE-B1F4-02891693278A}"/>
              </a:ext>
            </a:extLst>
          </p:cNvPr>
          <p:cNvSpPr>
            <a:spLocks noGrp="1"/>
          </p:cNvSpPr>
          <p:nvPr>
            <p:ph type="title"/>
          </p:nvPr>
        </p:nvSpPr>
        <p:spPr>
          <a:xfrm>
            <a:off x="1143000" y="457200"/>
            <a:ext cx="8229600" cy="1143000"/>
          </a:xfrm>
        </p:spPr>
        <p:txBody>
          <a:bodyPr>
            <a:noAutofit/>
          </a:bodyPr>
          <a:lstStyle/>
          <a:p>
            <a:pPr algn="ctr">
              <a:defRPr/>
            </a:pPr>
            <a:r>
              <a:rPr lang="en-US" sz="3200" dirty="0">
                <a:solidFill>
                  <a:srgbClr val="586D78"/>
                </a:solidFill>
              </a:rPr>
              <a:t>Incidence of Mental Health Disorders</a:t>
            </a:r>
          </a:p>
        </p:txBody>
      </p:sp>
      <p:pic>
        <p:nvPicPr>
          <p:cNvPr id="32772" name="Picture 3" descr="Chart, bar chart&#10;&#10;AI-generated content may be incorrect.">
            <a:extLst>
              <a:ext uri="{FF2B5EF4-FFF2-40B4-BE49-F238E27FC236}">
                <a16:creationId xmlns:a16="http://schemas.microsoft.com/office/drawing/2014/main" id="{33CC0BB3-3BFE-0423-E086-A48393296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7152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a:extLst>
              <a:ext uri="{FF2B5EF4-FFF2-40B4-BE49-F238E27FC236}">
                <a16:creationId xmlns:a16="http://schemas.microsoft.com/office/drawing/2014/main" id="{D15110E2-C72C-D86A-3E45-350DF35B67E4}"/>
              </a:ext>
            </a:extLst>
          </p:cNvPr>
          <p:cNvSpPr>
            <a:spLocks noGrp="1"/>
          </p:cNvSpPr>
          <p:nvPr>
            <p:ph idx="1"/>
          </p:nvPr>
        </p:nvSpPr>
        <p:spPr>
          <a:xfrm>
            <a:off x="762000" y="1447800"/>
            <a:ext cx="7924800" cy="4525963"/>
          </a:xfrm>
        </p:spPr>
        <p:txBody>
          <a:bodyPr/>
          <a:lstStyle/>
          <a:p>
            <a:pPr marL="319088" indent="-319088" eaLnBrk="1" hangingPunct="1">
              <a:buFont typeface="Wingdings" panose="05000000000000000000" pitchFamily="2" charset="2"/>
              <a:buChar char="ü"/>
            </a:pPr>
            <a:r>
              <a:rPr lang="en-US" altLang="en-US" sz="2400"/>
              <a:t>Why Workplace Wellness Matters</a:t>
            </a:r>
          </a:p>
          <a:p>
            <a:pPr marL="319088" indent="-319088" eaLnBrk="1" hangingPunct="1">
              <a:buFont typeface="Wingdings" panose="05000000000000000000" pitchFamily="2" charset="2"/>
              <a:buChar char="ü"/>
            </a:pPr>
            <a:r>
              <a:rPr lang="en-US" altLang="en-US" sz="2400"/>
              <a:t>How to Identify Mental Health and Substance Use Disorders </a:t>
            </a:r>
          </a:p>
          <a:p>
            <a:pPr marL="319088" indent="-319088" eaLnBrk="1" hangingPunct="1">
              <a:buFont typeface="Wingdings" panose="05000000000000000000" pitchFamily="2" charset="2"/>
              <a:buChar char="ü"/>
            </a:pPr>
            <a:r>
              <a:rPr lang="en-US" altLang="en-US" sz="2400"/>
              <a:t>Impact of Mental Health and Substance Use Symptoms on the Workplace</a:t>
            </a:r>
          </a:p>
          <a:p>
            <a:pPr marL="319088" indent="-319088" eaLnBrk="1" hangingPunct="1">
              <a:buFont typeface="Wingdings" panose="05000000000000000000" pitchFamily="2" charset="2"/>
              <a:buChar char="ü"/>
            </a:pPr>
            <a:r>
              <a:rPr lang="en-US" altLang="en-US" sz="2400"/>
              <a:t>How to support employees who are struggling with Mental Health and/or Substance Use Disorders</a:t>
            </a:r>
          </a:p>
          <a:p>
            <a:pPr marL="319088" indent="-319088" eaLnBrk="1" hangingPunct="1">
              <a:buFont typeface="Wingdings" panose="05000000000000000000" pitchFamily="2" charset="2"/>
              <a:buChar char="ü"/>
            </a:pPr>
            <a:r>
              <a:rPr lang="en-US" altLang="en-US" sz="2400"/>
              <a:t>How to address Substance Use in the Workplace/Reasonable Suspicion</a:t>
            </a:r>
          </a:p>
          <a:p>
            <a:pPr marL="319088" indent="-319088" eaLnBrk="1" hangingPunct="1">
              <a:buFont typeface="Wingdings" panose="05000000000000000000" pitchFamily="2" charset="2"/>
              <a:buChar char="ü"/>
            </a:pPr>
            <a:r>
              <a:rPr lang="en-US" altLang="en-US" sz="2400"/>
              <a:t>How can the EAP support you as a leader</a:t>
            </a:r>
          </a:p>
          <a:p>
            <a:pPr marL="319088" indent="-319088" eaLnBrk="1" hangingPunct="1">
              <a:buFont typeface="Wingdings" panose="05000000000000000000" pitchFamily="2" charset="2"/>
              <a:buChar char="ü"/>
            </a:pPr>
            <a:r>
              <a:rPr lang="en-US" altLang="en-US" sz="2400"/>
              <a:t>Best Practices</a:t>
            </a:r>
          </a:p>
          <a:p>
            <a:pPr marL="319088" indent="-319088" eaLnBrk="1" hangingPunct="1">
              <a:buFont typeface="Wingdings" panose="05000000000000000000" pitchFamily="2" charset="2"/>
              <a:buChar char="ü"/>
            </a:pPr>
            <a:r>
              <a:rPr lang="en-US" altLang="en-US" sz="2400"/>
              <a:t>Resources Available</a:t>
            </a:r>
          </a:p>
        </p:txBody>
      </p:sp>
      <p:sp>
        <p:nvSpPr>
          <p:cNvPr id="8194" name="Title 2">
            <a:extLst>
              <a:ext uri="{FF2B5EF4-FFF2-40B4-BE49-F238E27FC236}">
                <a16:creationId xmlns:a16="http://schemas.microsoft.com/office/drawing/2014/main" id="{D1E30B7D-D69D-D37A-2AB1-9F3224DB7F27}"/>
              </a:ext>
            </a:extLst>
          </p:cNvPr>
          <p:cNvSpPr>
            <a:spLocks noGrp="1"/>
          </p:cNvSpPr>
          <p:nvPr>
            <p:ph type="title"/>
          </p:nvPr>
        </p:nvSpPr>
        <p:spPr>
          <a:xfrm>
            <a:off x="762000" y="304800"/>
            <a:ext cx="8229600" cy="1143000"/>
          </a:xfrm>
        </p:spPr>
        <p:txBody>
          <a:bodyPr/>
          <a:lstStyle/>
          <a:p>
            <a:pPr algn="ctr" eaLnBrk="1" fontAlgn="auto" hangingPunct="1">
              <a:spcAft>
                <a:spcPts val="0"/>
              </a:spcAft>
              <a:defRPr/>
            </a:pPr>
            <a:r>
              <a:rPr lang="en-US" dirty="0">
                <a:solidFill>
                  <a:srgbClr val="586D78"/>
                </a:solidFill>
              </a:rPr>
              <a:t>COURSE OVERVIEW: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5">
            <a:extLst>
              <a:ext uri="{FF2B5EF4-FFF2-40B4-BE49-F238E27FC236}">
                <a16:creationId xmlns:a16="http://schemas.microsoft.com/office/drawing/2014/main" id="{A4975660-F8B8-89EA-376C-5F87CA546F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524000"/>
            <a:ext cx="7467600" cy="390842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4">
            <a:extLst>
              <a:ext uri="{FF2B5EF4-FFF2-40B4-BE49-F238E27FC236}">
                <a16:creationId xmlns:a16="http://schemas.microsoft.com/office/drawing/2014/main" id="{6A081FA7-2D4C-DBF5-DAC8-2B1E98A6EE42}"/>
              </a:ext>
            </a:extLst>
          </p:cNvPr>
          <p:cNvSpPr>
            <a:spLocks noGrp="1"/>
          </p:cNvSpPr>
          <p:nvPr>
            <p:ph idx="1"/>
          </p:nvPr>
        </p:nvSpPr>
        <p:spPr>
          <a:xfrm>
            <a:off x="533400" y="1295400"/>
            <a:ext cx="8229600" cy="4525963"/>
          </a:xfrm>
        </p:spPr>
        <p:txBody>
          <a:bodyPr/>
          <a:lstStyle/>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r>
              <a:rPr lang="en-US" altLang="en-US" sz="1600" b="1" dirty="0"/>
              <a:t>2023 SAMHSA US Substance Use Statistics: Past Months Use, 12 yr. or older</a:t>
            </a:r>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365125" lvl="1" indent="0">
              <a:buFont typeface="Verdana" panose="020B0604030504040204" pitchFamily="34" charset="0"/>
              <a:buNone/>
              <a:defRPr/>
            </a:pPr>
            <a:endParaRPr lang="en-US" altLang="en-US" sz="700" dirty="0"/>
          </a:p>
          <a:p>
            <a:pPr marL="365125" lvl="1" indent="0">
              <a:buFont typeface="Verdana" panose="020B0604030504040204" pitchFamily="34" charset="0"/>
              <a:buNone/>
              <a:defRPr/>
            </a:pPr>
            <a:endParaRPr lang="en-US" altLang="en-US" sz="700" dirty="0"/>
          </a:p>
          <a:p>
            <a:pPr marL="603250" lvl="2" indent="0">
              <a:buFont typeface="Wingdings 2" panose="05020102010507070707" pitchFamily="18" charset="2"/>
              <a:buNone/>
              <a:defRPr/>
            </a:pPr>
            <a:endParaRPr lang="en-US" altLang="en-US" sz="700" dirty="0"/>
          </a:p>
          <a:p>
            <a:pPr marL="603250" lvl="2" indent="0">
              <a:buFont typeface="Wingdings 2" panose="05020102010507070707" pitchFamily="18" charset="2"/>
              <a:buNone/>
              <a:defRPr/>
            </a:pPr>
            <a:endParaRPr lang="en-US" altLang="en-US" sz="700" dirty="0"/>
          </a:p>
          <a:p>
            <a:pPr marL="603250" lvl="2" indent="0">
              <a:buFont typeface="Wingdings 2" panose="05020102010507070707" pitchFamily="18" charset="2"/>
              <a:buNone/>
              <a:defRPr/>
            </a:pPr>
            <a:r>
              <a:rPr lang="en-US" altLang="en-US" sz="950" dirty="0"/>
              <a:t>Rx = prescription.</a:t>
            </a:r>
          </a:p>
          <a:p>
            <a:pPr marL="603250" lvl="2" indent="0">
              <a:buFont typeface="Wingdings 2" panose="05020102010507070707" pitchFamily="18" charset="2"/>
              <a:buNone/>
              <a:defRPr/>
            </a:pPr>
            <a:r>
              <a:rPr lang="en-US" altLang="en-US" sz="950" dirty="0"/>
              <a:t>Note: The estimated numbers of current users of different substances are not mutually exclusive because </a:t>
            </a:r>
          </a:p>
          <a:p>
            <a:pPr marL="603250" lvl="2" indent="0">
              <a:buFont typeface="Wingdings 2" panose="05020102010507070707" pitchFamily="18" charset="2"/>
              <a:buNone/>
              <a:defRPr/>
            </a:pPr>
            <a:r>
              <a:rPr lang="en-US" altLang="en-US" sz="950" dirty="0"/>
              <a:t>people could have used more than one type of substance in the past month.</a:t>
            </a:r>
          </a:p>
        </p:txBody>
      </p:sp>
      <p:sp>
        <p:nvSpPr>
          <p:cNvPr id="6" name="Title 5">
            <a:extLst>
              <a:ext uri="{FF2B5EF4-FFF2-40B4-BE49-F238E27FC236}">
                <a16:creationId xmlns:a16="http://schemas.microsoft.com/office/drawing/2014/main" id="{CFE06CC6-3FBD-0FA4-B6DF-D6F84782AE60}"/>
              </a:ext>
            </a:extLst>
          </p:cNvPr>
          <p:cNvSpPr>
            <a:spLocks noGrp="1"/>
          </p:cNvSpPr>
          <p:nvPr>
            <p:ph type="title"/>
          </p:nvPr>
        </p:nvSpPr>
        <p:spPr>
          <a:xfrm>
            <a:off x="1524000" y="465137"/>
            <a:ext cx="8229600" cy="1143000"/>
          </a:xfrm>
        </p:spPr>
        <p:txBody>
          <a:bodyPr>
            <a:noAutofit/>
          </a:bodyPr>
          <a:lstStyle/>
          <a:p>
            <a:pPr>
              <a:defRPr/>
            </a:pPr>
            <a:r>
              <a:rPr lang="en-US" sz="3200" dirty="0">
                <a:solidFill>
                  <a:srgbClr val="586D78"/>
                </a:solidFill>
              </a:rPr>
              <a:t>Incidence of Substance Use Disorders</a:t>
            </a:r>
          </a:p>
        </p:txBody>
      </p:sp>
      <p:pic>
        <p:nvPicPr>
          <p:cNvPr id="34820" name="Content Placeholder 6" descr="Figure 1 is a horizontal bar graph, where the number of past month users in millions is shown on the horizontal axis, and 12 substance use or misuse categories are shown on the vertical axis. &#10;The number of people aged 12 or older in 2023 who used alcohol in the past month was 134.7 million.&#10;The number of people aged 12 or older in 2023 who used tobacco products in the past month was 49.9 million.&#10;The number of people aged 12 or older in 2023 who vaped nicotine in the past month was 26.6 million.&#10;The number of people aged 12 or older in 2023 who used marijuana in the past month was 43.6 million.&#10;The number of people aged 12 or older in 2023 who used hallucinogens in the past month was 2.6 million.&#10;The number of people aged 12 or older in 2023 who misused prescription pain relievers in the past month was 2.2 million.&#10;The number of people aged 12 or older in 2023 who used cocaine in the past month was 1.8 million.&#10;The number of people aged 12 or older in 2023 who used methamphetamine in the past month was 1.6 million.&#10;The number of people aged 12 or older in 2023 who misused prescription tranquilizers or sedatives in the past month was 1.2 million.&#10;The number of people aged 12 or older in 2023 who misused prescription stimulants in the past month was 1.2 million.&#10;The number of people aged 12 or older in 2023 who used inhalants in the past month was 1.0 million.&#10;The number of people aged 12 or older in 2023 who used heroin in the past month was 376,000.  &#10;">
            <a:extLst>
              <a:ext uri="{FF2B5EF4-FFF2-40B4-BE49-F238E27FC236}">
                <a16:creationId xmlns:a16="http://schemas.microsoft.com/office/drawing/2014/main" id="{FA9F0B55-7B73-9242-18DC-B2F0B35B6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11375"/>
            <a:ext cx="5627688"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4">
            <a:extLst>
              <a:ext uri="{FF2B5EF4-FFF2-40B4-BE49-F238E27FC236}">
                <a16:creationId xmlns:a16="http://schemas.microsoft.com/office/drawing/2014/main" id="{48C3841D-CDE6-DC56-237A-5168E62A095D}"/>
              </a:ext>
            </a:extLst>
          </p:cNvPr>
          <p:cNvSpPr>
            <a:spLocks noGrp="1"/>
          </p:cNvSpPr>
          <p:nvPr>
            <p:ph idx="1"/>
          </p:nvPr>
        </p:nvSpPr>
        <p:spPr>
          <a:xfrm>
            <a:off x="533400" y="1295400"/>
            <a:ext cx="8229600" cy="4525963"/>
          </a:xfrm>
        </p:spPr>
        <p:txBody>
          <a:bodyPr/>
          <a:lstStyle/>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r>
              <a:rPr lang="en-US" altLang="en-US" sz="1600" b="1" dirty="0"/>
              <a:t>2023 SAMHSA US Substance Use Statistics: Past Year Use, 12 yr. or older</a:t>
            </a:r>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365125" lvl="1" indent="0">
              <a:buFont typeface="Verdana" panose="020B0604030504040204" pitchFamily="34" charset="0"/>
              <a:buNone/>
              <a:defRPr/>
            </a:pPr>
            <a:endParaRPr lang="en-US" altLang="en-US" sz="700" dirty="0"/>
          </a:p>
          <a:p>
            <a:pPr marL="365125" lvl="1" indent="0">
              <a:buFont typeface="Verdana" panose="020B0604030504040204" pitchFamily="34" charset="0"/>
              <a:buNone/>
              <a:defRPr/>
            </a:pPr>
            <a:endParaRPr lang="en-US" altLang="en-US" sz="700" dirty="0"/>
          </a:p>
          <a:p>
            <a:pPr marL="603250" lvl="2" indent="0">
              <a:buFont typeface="Wingdings 2" panose="05020102010507070707" pitchFamily="18" charset="2"/>
              <a:buNone/>
              <a:defRPr/>
            </a:pPr>
            <a:endParaRPr lang="en-US" altLang="en-US" sz="700" dirty="0"/>
          </a:p>
          <a:p>
            <a:pPr marL="603250" lvl="2" indent="0">
              <a:buFont typeface="Wingdings 2" panose="05020102010507070707" pitchFamily="18" charset="2"/>
              <a:buNone/>
              <a:defRPr/>
            </a:pPr>
            <a:endParaRPr lang="en-US" altLang="en-US" sz="700" dirty="0"/>
          </a:p>
          <a:p>
            <a:pPr marL="603250" lvl="2" indent="0">
              <a:buFont typeface="Wingdings 2" panose="05020102010507070707" pitchFamily="18" charset="2"/>
              <a:buNone/>
              <a:defRPr/>
            </a:pPr>
            <a:r>
              <a:rPr lang="en-US" altLang="en-US" sz="950" dirty="0"/>
              <a:t>Rx = prescription.</a:t>
            </a:r>
          </a:p>
          <a:p>
            <a:pPr marL="603250" lvl="2" indent="0">
              <a:buFont typeface="Wingdings 2" panose="05020102010507070707" pitchFamily="18" charset="2"/>
              <a:buNone/>
              <a:defRPr/>
            </a:pPr>
            <a:r>
              <a:rPr lang="en-US" altLang="en-US" sz="950" dirty="0"/>
              <a:t>Note: The estimated numbers of current users of different substances are not mutually exclusive because </a:t>
            </a:r>
          </a:p>
          <a:p>
            <a:pPr marL="603250" lvl="2" indent="0">
              <a:buFont typeface="Wingdings 2" panose="05020102010507070707" pitchFamily="18" charset="2"/>
              <a:buNone/>
              <a:defRPr/>
            </a:pPr>
            <a:r>
              <a:rPr lang="en-US" altLang="en-US" sz="950" dirty="0"/>
              <a:t>people could have used more than one type of substance in the past month.</a:t>
            </a:r>
          </a:p>
        </p:txBody>
      </p:sp>
      <p:sp>
        <p:nvSpPr>
          <p:cNvPr id="6" name="Title 5">
            <a:extLst>
              <a:ext uri="{FF2B5EF4-FFF2-40B4-BE49-F238E27FC236}">
                <a16:creationId xmlns:a16="http://schemas.microsoft.com/office/drawing/2014/main" id="{52809C72-5860-EBEF-8221-A0CD27268F20}"/>
              </a:ext>
            </a:extLst>
          </p:cNvPr>
          <p:cNvSpPr>
            <a:spLocks noGrp="1"/>
          </p:cNvSpPr>
          <p:nvPr>
            <p:ph type="title"/>
          </p:nvPr>
        </p:nvSpPr>
        <p:spPr>
          <a:xfrm>
            <a:off x="1524000" y="465137"/>
            <a:ext cx="8229600" cy="1143000"/>
          </a:xfrm>
        </p:spPr>
        <p:txBody>
          <a:bodyPr>
            <a:noAutofit/>
          </a:bodyPr>
          <a:lstStyle/>
          <a:p>
            <a:pPr>
              <a:defRPr/>
            </a:pPr>
            <a:r>
              <a:rPr lang="en-US" sz="3200" dirty="0">
                <a:solidFill>
                  <a:srgbClr val="586D78"/>
                </a:solidFill>
              </a:rPr>
              <a:t>Incidence of Substance Use Disorders</a:t>
            </a:r>
          </a:p>
        </p:txBody>
      </p:sp>
      <p:pic>
        <p:nvPicPr>
          <p:cNvPr id="36868" name="Content Placeholder 6" descr="Figure 25 is a horizontal bar graph, where the number of past year initiates of substance use or misuse in millions is shown on the horizontal axis, and 14 substance use or misuse categories are shown on the vertical axis. &#10;The number of people aged 12 or older in 2023 who were past year initiates of nicotine vaping was 5.9 million.&#10;The number of people aged 12 or older in 2023 who were past year initiates of alcohol use was 4.2 million.&#10;The number of people aged 12 or older in 2023 who were past year initiates of cigar use was 2.0 million.&#10;The number of people aged 12 or older in 2023 who were past year initiates of cigarette use was 1.5 million.&#10;The number of people aged 12 or older in 2023 who were past year initiates of marijuana use was 3.5 million.&#10;The number of people aged 12 or older in 2023 who were past year initiates of hallucinogen use was 1.5 million.&#10;The number of people aged 12 or older in 2023 who were past year initiates of prescription pain reliever misuse was 1.4 million.&#10;The number of people aged 12 or older in 2023 who were past year initiates of prescription stimulant misuse was 712,000.&#10;The number of people aged 12 or older in 2023 who were past year initiates of inhalant use was 583,000.&#10;The number of people aged 12 or older in 2023 who were past year initiates of prescription tranquilizer misuse was 530,000.&#10;The number of people aged 12 or older in 2023 who were past year initiates of cocaine use was 470,000.&#10;The number of people aged 12 or older in 2023 who were past year initiates of prescription sedative misuse was 252,000.&#10;The number of people aged 12 or older in 2023 who were past year initiates of methamphetamine use was 78,000.&#10;The number of people aged 12 or older in 2023 who were past year initiates of heroin use was 28,000.">
            <a:extLst>
              <a:ext uri="{FF2B5EF4-FFF2-40B4-BE49-F238E27FC236}">
                <a16:creationId xmlns:a16="http://schemas.microsoft.com/office/drawing/2014/main" id="{36D96458-D577-EB35-C041-BF5CA03CF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81200"/>
            <a:ext cx="5616575"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51D6D-31BF-B171-66B0-879B0F54FD21}"/>
              </a:ext>
            </a:extLst>
          </p:cNvPr>
          <p:cNvSpPr>
            <a:spLocks noGrp="1"/>
          </p:cNvSpPr>
          <p:nvPr>
            <p:ph type="title"/>
          </p:nvPr>
        </p:nvSpPr>
        <p:spPr>
          <a:xfrm>
            <a:off x="1447800" y="381000"/>
            <a:ext cx="8229600" cy="1143000"/>
          </a:xfrm>
        </p:spPr>
        <p:txBody>
          <a:bodyPr>
            <a:noAutofit/>
          </a:bodyPr>
          <a:lstStyle/>
          <a:p>
            <a:pPr>
              <a:defRPr/>
            </a:pPr>
            <a:r>
              <a:rPr lang="en-US" sz="3200" dirty="0">
                <a:solidFill>
                  <a:srgbClr val="586D78"/>
                </a:solidFill>
              </a:rPr>
              <a:t>Incidence of Substance Use Disorders </a:t>
            </a:r>
          </a:p>
        </p:txBody>
      </p:sp>
      <p:sp>
        <p:nvSpPr>
          <p:cNvPr id="36868" name="TextBox 9">
            <a:extLst>
              <a:ext uri="{FF2B5EF4-FFF2-40B4-BE49-F238E27FC236}">
                <a16:creationId xmlns:a16="http://schemas.microsoft.com/office/drawing/2014/main" id="{E0937D79-AB50-9A1D-FA85-B31EEAFB8AEA}"/>
              </a:ext>
            </a:extLst>
          </p:cNvPr>
          <p:cNvSpPr txBox="1">
            <a:spLocks noChangeArrowheads="1"/>
          </p:cNvSpPr>
          <p:nvPr/>
        </p:nvSpPr>
        <p:spPr bwMode="auto">
          <a:xfrm>
            <a:off x="533400" y="1295400"/>
            <a:ext cx="8458200" cy="549433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b="1" dirty="0"/>
              <a:t>     </a:t>
            </a:r>
            <a:r>
              <a:rPr lang="en-US" altLang="en-US" b="1" dirty="0">
                <a:latin typeface="+mn-lt"/>
              </a:rPr>
              <a:t>2023 SAMHSA US Substance Use Statistics: Past Months Alcohol Use </a:t>
            </a:r>
          </a:p>
          <a:p>
            <a:pPr>
              <a:defRPr/>
            </a:pPr>
            <a:endParaRPr lang="en-US" altLang="en-US" b="1" dirty="0">
              <a:latin typeface="+mn-lt"/>
            </a:endParaRPr>
          </a:p>
          <a:p>
            <a:pPr>
              <a:defRPr/>
            </a:pPr>
            <a:endParaRPr lang="en-US" altLang="en-US" b="1" dirty="0">
              <a:latin typeface="+mn-lt"/>
            </a:endParaRPr>
          </a:p>
          <a:p>
            <a:pPr>
              <a:defRPr/>
            </a:pPr>
            <a:endParaRPr lang="en-US" altLang="en-US" b="1" dirty="0">
              <a:latin typeface="+mn-lt"/>
            </a:endParaRPr>
          </a:p>
          <a:p>
            <a:pPr>
              <a:defRPr/>
            </a:pPr>
            <a:endParaRPr lang="en-US" altLang="en-US" b="1" dirty="0">
              <a:latin typeface="+mn-lt"/>
            </a:endParaRPr>
          </a:p>
          <a:p>
            <a:pPr>
              <a:defRPr/>
            </a:pPr>
            <a:endParaRPr lang="en-US" altLang="en-US" b="1" dirty="0">
              <a:latin typeface="+mn-lt"/>
            </a:endParaRPr>
          </a:p>
          <a:p>
            <a:pPr>
              <a:defRPr/>
            </a:pPr>
            <a:endParaRPr lang="en-US" altLang="en-US" b="1" dirty="0">
              <a:latin typeface="+mn-lt"/>
            </a:endParaRPr>
          </a:p>
          <a:p>
            <a:pPr>
              <a:defRPr/>
            </a:pPr>
            <a:endParaRPr lang="en-US" altLang="en-US" b="1" dirty="0">
              <a:latin typeface="+mn-lt"/>
            </a:endParaRPr>
          </a:p>
          <a:p>
            <a:pPr>
              <a:defRPr/>
            </a:pPr>
            <a:endParaRPr lang="en-US" altLang="en-US" b="1" dirty="0">
              <a:latin typeface="+mn-lt"/>
            </a:endParaRPr>
          </a:p>
          <a:p>
            <a:pPr>
              <a:defRPr/>
            </a:pPr>
            <a:endParaRPr lang="en-US" altLang="en-US" b="1" dirty="0">
              <a:latin typeface="+mn-lt"/>
            </a:endParaRPr>
          </a:p>
          <a:p>
            <a:pPr>
              <a:defRPr/>
            </a:pPr>
            <a:endParaRPr lang="en-US" altLang="en-US" b="1" dirty="0">
              <a:latin typeface="+mn-lt"/>
            </a:endParaRPr>
          </a:p>
          <a:p>
            <a:pPr>
              <a:defRPr/>
            </a:pPr>
            <a:endParaRPr lang="en-US" altLang="en-US" b="1" dirty="0">
              <a:latin typeface="+mn-lt"/>
            </a:endParaRPr>
          </a:p>
          <a:p>
            <a:pPr>
              <a:defRPr/>
            </a:pPr>
            <a:endParaRPr lang="en-US" altLang="en-US" b="1" dirty="0">
              <a:latin typeface="+mn-lt"/>
            </a:endParaRPr>
          </a:p>
          <a:p>
            <a:pPr>
              <a:defRPr/>
            </a:pPr>
            <a:endParaRPr lang="en-US" altLang="en-US" sz="900" b="1" dirty="0">
              <a:latin typeface="+mn-lt"/>
            </a:endParaRPr>
          </a:p>
          <a:p>
            <a:pPr>
              <a:defRPr/>
            </a:pPr>
            <a:endParaRPr lang="en-US" altLang="en-US" sz="900" b="1" dirty="0">
              <a:latin typeface="+mn-lt"/>
            </a:endParaRPr>
          </a:p>
          <a:p>
            <a:pPr>
              <a:defRPr/>
            </a:pPr>
            <a:endParaRPr lang="en-US" altLang="en-US" sz="900" dirty="0">
              <a:latin typeface="+mn-lt"/>
            </a:endParaRPr>
          </a:p>
          <a:p>
            <a:pPr>
              <a:defRPr/>
            </a:pPr>
            <a:endParaRPr lang="en-US" altLang="en-US" sz="900" dirty="0">
              <a:latin typeface="+mn-lt"/>
            </a:endParaRPr>
          </a:p>
          <a:p>
            <a:pPr>
              <a:defRPr/>
            </a:pPr>
            <a:endParaRPr lang="en-US" altLang="en-US" sz="900" dirty="0">
              <a:latin typeface="+mn-lt"/>
            </a:endParaRPr>
          </a:p>
          <a:p>
            <a:pPr>
              <a:defRPr/>
            </a:pPr>
            <a:endParaRPr lang="en-US" altLang="en-US" sz="900" dirty="0">
              <a:latin typeface="+mn-lt"/>
            </a:endParaRPr>
          </a:p>
          <a:p>
            <a:pPr>
              <a:defRPr/>
            </a:pPr>
            <a:endParaRPr lang="en-US" altLang="en-US" sz="900" dirty="0">
              <a:latin typeface="+mn-lt"/>
            </a:endParaRPr>
          </a:p>
          <a:p>
            <a:pPr>
              <a:defRPr/>
            </a:pPr>
            <a:endParaRPr lang="en-US" altLang="en-US" sz="900" dirty="0">
              <a:latin typeface="+mn-lt"/>
            </a:endParaRPr>
          </a:p>
          <a:p>
            <a:pPr>
              <a:defRPr/>
            </a:pPr>
            <a:r>
              <a:rPr lang="en-US" altLang="en-US" sz="900" dirty="0">
                <a:latin typeface="+mn-lt"/>
              </a:rPr>
              <a:t>Note: </a:t>
            </a:r>
            <a:r>
              <a:rPr lang="en-US" altLang="en-US" sz="900" b="1" dirty="0">
                <a:latin typeface="+mn-lt"/>
              </a:rPr>
              <a:t>Binge Alcohol Use </a:t>
            </a:r>
            <a:r>
              <a:rPr lang="en-US" altLang="en-US" sz="900" dirty="0">
                <a:latin typeface="+mn-lt"/>
              </a:rPr>
              <a:t>is defined as drinking five or more drinks (for males) or four or more drinks (for females) on the same </a:t>
            </a:r>
          </a:p>
          <a:p>
            <a:pPr>
              <a:defRPr/>
            </a:pPr>
            <a:r>
              <a:rPr lang="en-US" altLang="en-US" sz="900" dirty="0">
                <a:latin typeface="+mn-lt"/>
              </a:rPr>
              <a:t>occasion on at least 1 day in the past 30 days. </a:t>
            </a:r>
            <a:r>
              <a:rPr lang="en-US" altLang="en-US" sz="900" b="1" dirty="0">
                <a:latin typeface="+mn-lt"/>
              </a:rPr>
              <a:t>Heavy Alcohol Use </a:t>
            </a:r>
            <a:r>
              <a:rPr lang="en-US" altLang="en-US" sz="900" dirty="0">
                <a:latin typeface="+mn-lt"/>
              </a:rPr>
              <a:t>is defined as binge drinking on the same occasion on 5 or </a:t>
            </a:r>
          </a:p>
          <a:p>
            <a:pPr>
              <a:defRPr/>
            </a:pPr>
            <a:r>
              <a:rPr lang="en-US" altLang="en-US" sz="900" dirty="0">
                <a:latin typeface="+mn-lt"/>
              </a:rPr>
              <a:t>more days in the past 30 days; all heavy alcohol users are also binge alcohol users.</a:t>
            </a:r>
          </a:p>
          <a:p>
            <a:pPr>
              <a:defRPr/>
            </a:pPr>
            <a:endParaRPr lang="en-US" altLang="en-US" dirty="0"/>
          </a:p>
        </p:txBody>
      </p:sp>
      <p:pic>
        <p:nvPicPr>
          <p:cNvPr id="38916" name="Content Placeholder 6" descr="Figure 7 is a three-circle diagram, where the smallest inner circle represents the number of people in millions who were heavy alcohol users in the past month. The smallest inner circle for heavy alcohol users is entirely inside of the second smallest inner circle, which represents the number of people in millions who were binge alcohol users in the past month. The second smallest inner circle for binge alcohol users is entirely inside of the largest circle, which represents the number of people in millions who were past month alcohol users. Thus, all heavy alcohol users are both binge alcohol users and past month alcohol users, and all binge alcohol users are past month alcohol users. In addition, the area within the second smallest inner circle but outside of the smallest inner circle represents people who were binge alcohol users but not heavy alcohol users in the past month. Also, the area within the largest circle but outside the second smallest inner circle represents people who were past month alcohol users but not binge alcohol users. &#10;Of the 134.7 million people aged 12 or older in 2023 who were alcohol users in the past month, 61.4 million were binge alcohol users, who made up 45.6 percent of all past month alcohol users. There were 16.4 million people aged 12 or older who were heavy alcohol users, who made up 26.7 percent of all binge alcohol users and 12.2 percent of all past month alcohol users. &#10;">
            <a:extLst>
              <a:ext uri="{FF2B5EF4-FFF2-40B4-BE49-F238E27FC236}">
                <a16:creationId xmlns:a16="http://schemas.microsoft.com/office/drawing/2014/main" id="{0F3FD384-674C-0DC7-6C75-7A7CF18B3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905000"/>
            <a:ext cx="55435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4">
            <a:extLst>
              <a:ext uri="{FF2B5EF4-FFF2-40B4-BE49-F238E27FC236}">
                <a16:creationId xmlns:a16="http://schemas.microsoft.com/office/drawing/2014/main" id="{DEA45CDE-1863-84F4-44B4-FB790B91A179}"/>
              </a:ext>
            </a:extLst>
          </p:cNvPr>
          <p:cNvSpPr>
            <a:spLocks noGrp="1"/>
          </p:cNvSpPr>
          <p:nvPr>
            <p:ph idx="1"/>
          </p:nvPr>
        </p:nvSpPr>
        <p:spPr>
          <a:xfrm>
            <a:off x="322263" y="1447800"/>
            <a:ext cx="8229600" cy="4525963"/>
          </a:xfrm>
        </p:spPr>
        <p:txBody>
          <a:bodyPr/>
          <a:lstStyle/>
          <a:p>
            <a:pPr marL="107950" indent="0">
              <a:buFont typeface="Wingdings 3" panose="05040102010807070707" pitchFamily="18" charset="2"/>
              <a:buNone/>
            </a:pPr>
            <a:endParaRPr lang="en-US" altLang="en-US" sz="1200"/>
          </a:p>
          <a:p>
            <a:pPr marL="107950" indent="0">
              <a:buFont typeface="Wingdings 3" panose="05040102010807070707" pitchFamily="18" charset="2"/>
              <a:buNone/>
            </a:pPr>
            <a:r>
              <a:rPr lang="en-US" altLang="en-US" sz="1600" b="1"/>
              <a:t>2023 SAMHSA US Substance Use Statistics: </a:t>
            </a:r>
            <a:r>
              <a:rPr lang="en-US" altLang="en-US" sz="1600"/>
              <a:t>Past Year Substance Use Disorder (SUD): Among People Aged 12 or Older; 2023</a:t>
            </a:r>
          </a:p>
          <a:p>
            <a:pPr marL="107950" indent="0">
              <a:buFont typeface="Wingdings 3" panose="05040102010807070707" pitchFamily="18" charset="2"/>
              <a:buNone/>
            </a:pPr>
            <a:endParaRPr lang="en-US" altLang="en-US" sz="1600" b="1"/>
          </a:p>
          <a:p>
            <a:pPr marL="107950" indent="0">
              <a:buFont typeface="Wingdings 3" panose="05040102010807070707" pitchFamily="18" charset="2"/>
              <a:buNone/>
            </a:pPr>
            <a:endParaRPr lang="en-US" altLang="en-US" sz="1200"/>
          </a:p>
          <a:p>
            <a:pPr marL="107950" indent="0">
              <a:buFont typeface="Wingdings 3" panose="05040102010807070707" pitchFamily="18" charset="2"/>
              <a:buNone/>
            </a:pPr>
            <a:endParaRPr lang="en-US" altLang="en-US" sz="1200"/>
          </a:p>
          <a:p>
            <a:pPr marL="107950" indent="0">
              <a:buFont typeface="Wingdings 3" panose="05040102010807070707" pitchFamily="18" charset="2"/>
              <a:buNone/>
            </a:pPr>
            <a:endParaRPr lang="en-US" altLang="en-US" sz="1200"/>
          </a:p>
          <a:p>
            <a:pPr marL="107950" indent="0">
              <a:buFont typeface="Wingdings 3" panose="05040102010807070707" pitchFamily="18" charset="2"/>
              <a:buNone/>
            </a:pPr>
            <a:endParaRPr lang="en-US" altLang="en-US" sz="1200"/>
          </a:p>
          <a:p>
            <a:pPr marL="107950" indent="0">
              <a:buFont typeface="Wingdings 3" panose="05040102010807070707" pitchFamily="18" charset="2"/>
              <a:buNone/>
            </a:pPr>
            <a:endParaRPr lang="en-US" altLang="en-US" sz="1200"/>
          </a:p>
          <a:p>
            <a:pPr marL="107950" indent="0">
              <a:buFont typeface="Wingdings 3" panose="05040102010807070707" pitchFamily="18" charset="2"/>
              <a:buNone/>
            </a:pPr>
            <a:endParaRPr lang="en-US" altLang="en-US" sz="1200"/>
          </a:p>
          <a:p>
            <a:pPr marL="107950" indent="0">
              <a:buFont typeface="Wingdings 3" panose="05040102010807070707" pitchFamily="18" charset="2"/>
              <a:buNone/>
            </a:pPr>
            <a:endParaRPr lang="en-US" altLang="en-US" sz="1200"/>
          </a:p>
          <a:p>
            <a:pPr marL="107950" indent="0">
              <a:buFont typeface="Wingdings 3" panose="05040102010807070707" pitchFamily="18" charset="2"/>
              <a:buNone/>
            </a:pPr>
            <a:endParaRPr lang="en-US" altLang="en-US" sz="1200"/>
          </a:p>
          <a:p>
            <a:pPr marL="107950" indent="0">
              <a:buFont typeface="Wingdings 3" panose="05040102010807070707" pitchFamily="18" charset="2"/>
              <a:buNone/>
            </a:pPr>
            <a:endParaRPr lang="en-US" altLang="en-US" sz="1200"/>
          </a:p>
          <a:p>
            <a:pPr marL="107950" indent="0">
              <a:buFont typeface="Wingdings 3" panose="05040102010807070707" pitchFamily="18" charset="2"/>
              <a:buNone/>
            </a:pPr>
            <a:endParaRPr lang="en-US" altLang="en-US" sz="1200"/>
          </a:p>
          <a:p>
            <a:pPr marL="107950" indent="0">
              <a:buFont typeface="Wingdings 3" panose="05040102010807070707" pitchFamily="18" charset="2"/>
              <a:buNone/>
            </a:pPr>
            <a:endParaRPr lang="en-US" altLang="en-US" sz="1200"/>
          </a:p>
          <a:p>
            <a:pPr marL="107950" indent="0">
              <a:buFont typeface="Wingdings 3" panose="05040102010807070707" pitchFamily="18" charset="2"/>
              <a:buNone/>
            </a:pPr>
            <a:endParaRPr lang="en-US" altLang="en-US" sz="1200"/>
          </a:p>
          <a:p>
            <a:pPr marL="107950" indent="0">
              <a:buFont typeface="Wingdings 3" panose="05040102010807070707" pitchFamily="18" charset="2"/>
              <a:buNone/>
            </a:pPr>
            <a:endParaRPr lang="en-US" altLang="en-US" sz="1200"/>
          </a:p>
          <a:p>
            <a:pPr marL="107950" indent="0">
              <a:buFont typeface="Wingdings 3" panose="05040102010807070707" pitchFamily="18" charset="2"/>
              <a:buNone/>
            </a:pPr>
            <a:endParaRPr lang="en-US" altLang="en-US" sz="800"/>
          </a:p>
          <a:p>
            <a:pPr marL="107950" indent="0">
              <a:buFont typeface="Wingdings 3" panose="05040102010807070707" pitchFamily="18" charset="2"/>
              <a:buNone/>
            </a:pPr>
            <a:r>
              <a:rPr lang="en-US" altLang="en-US" sz="800"/>
              <a:t>Note: The estimated numbers of people with substance use disorders are not mutually exclusive because people could have use disorders for more </a:t>
            </a:r>
          </a:p>
          <a:p>
            <a:pPr marL="107950" indent="0">
              <a:buFont typeface="Wingdings 3" panose="05040102010807070707" pitchFamily="18" charset="2"/>
              <a:buNone/>
            </a:pPr>
            <a:r>
              <a:rPr lang="en-US" altLang="en-US" sz="800"/>
              <a:t>than one substance.</a:t>
            </a:r>
          </a:p>
          <a:p>
            <a:pPr marL="107950" indent="0">
              <a:buFont typeface="Wingdings 3" panose="05040102010807070707" pitchFamily="18" charset="2"/>
              <a:buNone/>
            </a:pPr>
            <a:r>
              <a:rPr lang="en-US" altLang="en-US" sz="800" baseline="30000"/>
              <a:t>1</a:t>
            </a:r>
            <a:r>
              <a:rPr lang="en-US" altLang="en-US" sz="800"/>
              <a:t> Includes data from all past year users of marijuana, cocaine, heroin, hallucinogens, inhalants, methamphetamine, and prescription </a:t>
            </a:r>
          </a:p>
          <a:p>
            <a:pPr marL="107950" indent="0">
              <a:buFont typeface="Wingdings 3" panose="05040102010807070707" pitchFamily="18" charset="2"/>
              <a:buNone/>
            </a:pPr>
            <a:r>
              <a:rPr lang="en-US" altLang="en-US" sz="800"/>
              <a:t>psychotherapeutic drugs (i.e., pain relievers, tranquilizers, stimulants, or sedatives).</a:t>
            </a:r>
          </a:p>
          <a:p>
            <a:pPr marL="107950" indent="0">
              <a:buFont typeface="Wingdings 3" panose="05040102010807070707" pitchFamily="18" charset="2"/>
              <a:buNone/>
            </a:pPr>
            <a:r>
              <a:rPr lang="en-US" altLang="en-US" sz="800" baseline="30000"/>
              <a:t>2</a:t>
            </a:r>
            <a:r>
              <a:rPr lang="en-US" altLang="en-US" sz="800"/>
              <a:t> Includes data from all past year users of the specific prescription drug.</a:t>
            </a:r>
          </a:p>
          <a:p>
            <a:pPr marL="603250" lvl="2" indent="0">
              <a:buFont typeface="Wingdings 2" panose="05020102010507070707" pitchFamily="18" charset="2"/>
              <a:buNone/>
            </a:pPr>
            <a:endParaRPr lang="en-US" altLang="en-US" sz="700"/>
          </a:p>
        </p:txBody>
      </p:sp>
      <p:sp>
        <p:nvSpPr>
          <p:cNvPr id="6" name="Title 5">
            <a:extLst>
              <a:ext uri="{FF2B5EF4-FFF2-40B4-BE49-F238E27FC236}">
                <a16:creationId xmlns:a16="http://schemas.microsoft.com/office/drawing/2014/main" id="{0D32AA9B-A6E2-6890-4916-6DADDD6F98E8}"/>
              </a:ext>
            </a:extLst>
          </p:cNvPr>
          <p:cNvSpPr>
            <a:spLocks noGrp="1"/>
          </p:cNvSpPr>
          <p:nvPr>
            <p:ph type="title"/>
          </p:nvPr>
        </p:nvSpPr>
        <p:spPr>
          <a:xfrm>
            <a:off x="1447800" y="533400"/>
            <a:ext cx="8229600" cy="1143000"/>
          </a:xfrm>
        </p:spPr>
        <p:txBody>
          <a:bodyPr>
            <a:noAutofit/>
          </a:bodyPr>
          <a:lstStyle/>
          <a:p>
            <a:pPr>
              <a:defRPr/>
            </a:pPr>
            <a:r>
              <a:rPr lang="en-US" sz="3200" dirty="0">
                <a:solidFill>
                  <a:srgbClr val="586D78"/>
                </a:solidFill>
              </a:rPr>
              <a:t>Incidence of Substance Use Disorders</a:t>
            </a:r>
          </a:p>
        </p:txBody>
      </p:sp>
      <p:pic>
        <p:nvPicPr>
          <p:cNvPr id="40964" name="Content Placeholder 6" descr="Figure 28 is a pie chart with an accompanying horizontal bar graph, where the pie chart shows the number and percentage of people with no past year SUD and the number and percentage of people with a past year SUD. The bar graph breaks down the group of people with a past year SUD by showing the number of people in millions on the horizontal axis and eight types of SUDs on the vertical axis. There is a superscripted number 1 associated with Drug Use Disorder to direct readers to the text for footnote 1. There is a superscripted number 2 associated with Prescription Pain Reliever Use Disorder and Prescription Stimulant Use Disorder to direct readers to the text for footnote 2. &#10;For the pie chart, the number and percentage of people aged 12 or older in 2023 with no past year SUD were 235.0 million people and 82.9 percent, respectively. The number and percentage of people with a past year SUD were 48.5 million people and 17.1 percent, respectively.&#10;For the bar graph, in descending order, of the 48.5 million people aged 12 or older in 2023 with a past year SUD:&#10;The number of people who had an alcohol use disorder in the past year was 28.9 million.&#10;The number of people who had a drug use disorder in the past year was 27.2 million.&#10;The number of people who had a marijuana use disorder in the past year was 19.2 million.&#10;The number of people who had a prescription pain reliever use disorder in the past year was 5.3 million.&#10;The number of people who had a methamphetamine use disorder in the past year was 1.8 million.&#10;The number of people who had a prescription stimulant use disorder in the past year was 1.7 million.&#10;The number of people who had a cocaine use disorder in the past year was 1.3 million.&#10;The number of people who had a heroin use disorder in the past year was 587,000.">
            <a:extLst>
              <a:ext uri="{FF2B5EF4-FFF2-40B4-BE49-F238E27FC236}">
                <a16:creationId xmlns:a16="http://schemas.microsoft.com/office/drawing/2014/main" id="{1478E5B5-5664-A3DC-A5C2-62A4C2CD5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2536825"/>
            <a:ext cx="82169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4">
            <a:extLst>
              <a:ext uri="{FF2B5EF4-FFF2-40B4-BE49-F238E27FC236}">
                <a16:creationId xmlns:a16="http://schemas.microsoft.com/office/drawing/2014/main" id="{58F4558B-4527-0CA7-AD02-267499476BEF}"/>
              </a:ext>
            </a:extLst>
          </p:cNvPr>
          <p:cNvSpPr>
            <a:spLocks noGrp="1"/>
          </p:cNvSpPr>
          <p:nvPr>
            <p:ph idx="1"/>
          </p:nvPr>
        </p:nvSpPr>
        <p:spPr>
          <a:xfrm>
            <a:off x="-53975" y="1143000"/>
            <a:ext cx="9137650" cy="4525963"/>
          </a:xfrm>
        </p:spPr>
        <p:txBody>
          <a:bodyPr/>
          <a:lstStyle/>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r>
              <a:rPr lang="en-US" altLang="en-US" sz="1600" b="1" dirty="0"/>
              <a:t>	2023 SAMHSA US Substance Use Statistics: Incidence of SUD/AMI/SMI, 18 yr or 	older </a:t>
            </a:r>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7950" indent="0">
              <a:buFont typeface="Wingdings 3" panose="05040102010807070707" pitchFamily="18" charset="2"/>
              <a:buNone/>
              <a:defRPr/>
            </a:pPr>
            <a:endParaRPr lang="en-US" altLang="en-US" sz="1200" dirty="0"/>
          </a:p>
          <a:p>
            <a:pPr marL="109537" indent="0">
              <a:buFont typeface="Wingdings 3" panose="05040102010807070707" pitchFamily="18" charset="2"/>
              <a:buNone/>
              <a:defRPr/>
            </a:pPr>
            <a:r>
              <a:rPr lang="en-US" altLang="en-US" sz="1100" b="1" dirty="0">
                <a:effectLst>
                  <a:outerShdw blurRad="38100" dist="38100" dir="2700000" algn="tl">
                    <a:srgbClr val="000000">
                      <a:alpha val="43137"/>
                    </a:srgbClr>
                  </a:outerShdw>
                </a:effectLst>
              </a:rPr>
              <a:t>US population in 2023 was 334.9 meaning that very close to 1 in 4 people in US suffer with a mental health or substance </a:t>
            </a:r>
          </a:p>
          <a:p>
            <a:pPr marL="109537" indent="0">
              <a:buFont typeface="Wingdings 3" panose="05040102010807070707" pitchFamily="18" charset="2"/>
              <a:buNone/>
              <a:defRPr/>
            </a:pPr>
            <a:r>
              <a:rPr lang="en-US" altLang="en-US" sz="1100" b="1" dirty="0">
                <a:effectLst>
                  <a:outerShdw blurRad="38100" dist="38100" dir="2700000" algn="tl">
                    <a:srgbClr val="000000">
                      <a:alpha val="43137"/>
                    </a:srgbClr>
                  </a:outerShdw>
                </a:effectLst>
              </a:rPr>
              <a:t>use disorder.</a:t>
            </a:r>
          </a:p>
          <a:p>
            <a:pPr marL="109537" indent="0">
              <a:buFont typeface="Wingdings 3" panose="05040102010807070707" pitchFamily="18" charset="2"/>
              <a:buNone/>
              <a:defRPr/>
            </a:pPr>
            <a:r>
              <a:rPr lang="en-US" altLang="en-US" sz="1100" b="1" dirty="0">
                <a:effectLst>
                  <a:outerShdw blurRad="38100" dist="38100" dir="2700000" algn="tl">
                    <a:srgbClr val="000000">
                      <a:alpha val="43137"/>
                    </a:srgbClr>
                  </a:outerShdw>
                </a:effectLst>
              </a:rPr>
              <a:t>			Key: AMI: All Mental Illness</a:t>
            </a:r>
          </a:p>
          <a:p>
            <a:pPr marL="109537" indent="0">
              <a:buFont typeface="Wingdings 3" panose="05040102010807070707" pitchFamily="18" charset="2"/>
              <a:buNone/>
              <a:defRPr/>
            </a:pPr>
            <a:r>
              <a:rPr lang="en-US" altLang="en-US" sz="1100" b="1" dirty="0">
                <a:effectLst>
                  <a:outerShdw blurRad="38100" dist="38100" dir="2700000" algn="tl">
                    <a:srgbClr val="000000">
                      <a:alpha val="43137"/>
                    </a:srgbClr>
                  </a:outerShdw>
                </a:effectLst>
              </a:rPr>
              <a:t>			       SMI: Severe Mental Illness</a:t>
            </a:r>
          </a:p>
          <a:p>
            <a:pPr marL="109537" indent="0">
              <a:buFont typeface="Wingdings 3" panose="05040102010807070707" pitchFamily="18" charset="2"/>
              <a:buNone/>
              <a:defRPr/>
            </a:pPr>
            <a:r>
              <a:rPr lang="en-US" altLang="en-US" sz="1100" b="1" dirty="0">
                <a:effectLst>
                  <a:outerShdw blurRad="38100" dist="38100" dir="2700000" algn="tl">
                    <a:srgbClr val="000000">
                      <a:alpha val="43137"/>
                    </a:srgbClr>
                  </a:outerShdw>
                </a:effectLst>
              </a:rPr>
              <a:t>			       SUD: Substance Use Disorder</a:t>
            </a:r>
          </a:p>
        </p:txBody>
      </p:sp>
      <p:sp>
        <p:nvSpPr>
          <p:cNvPr id="6" name="Title 5">
            <a:extLst>
              <a:ext uri="{FF2B5EF4-FFF2-40B4-BE49-F238E27FC236}">
                <a16:creationId xmlns:a16="http://schemas.microsoft.com/office/drawing/2014/main" id="{337E3EFC-4963-8645-0CDC-EAC8A04E2AB8}"/>
              </a:ext>
            </a:extLst>
          </p:cNvPr>
          <p:cNvSpPr>
            <a:spLocks noGrp="1"/>
          </p:cNvSpPr>
          <p:nvPr>
            <p:ph type="title"/>
          </p:nvPr>
        </p:nvSpPr>
        <p:spPr>
          <a:xfrm>
            <a:off x="489930" y="381000"/>
            <a:ext cx="8686800" cy="1143000"/>
          </a:xfrm>
        </p:spPr>
        <p:txBody>
          <a:bodyPr>
            <a:noAutofit/>
          </a:bodyPr>
          <a:lstStyle/>
          <a:p>
            <a:pPr algn="ctr">
              <a:defRPr/>
            </a:pPr>
            <a:r>
              <a:rPr lang="en-US" sz="2400" dirty="0"/>
              <a:t>	  </a:t>
            </a:r>
            <a:r>
              <a:rPr lang="en-US" sz="2800" dirty="0">
                <a:solidFill>
                  <a:srgbClr val="586D78"/>
                </a:solidFill>
              </a:rPr>
              <a:t>Incidence of Mental Health and Substance Use Disorders</a:t>
            </a:r>
          </a:p>
        </p:txBody>
      </p:sp>
      <p:pic>
        <p:nvPicPr>
          <p:cNvPr id="41988" name="Content Placeholder 6" descr="Figure 43 shows side-by-side Venn diagrams with a label below each diagram. The label under the Venn diagram on the left says, “84.5 Million Adults Had Either AMI (with or without SMI) or SUD.” The label under the Venn diagram on the right says, “54.1 Million Adults Had Either SMI or SUD.” The Venn diagrams show overlapping larger and smaller circles. &#10;For the Venn diagram on the left, the larger circle on the top represents adults who had AMI (with or without SMI) in the past year. The smaller circle on the bottom represents adults who had an SUD in the past year. The intersection of the two circles represents adults who had AMI (with or without SMI) and an SUD in the past year. The area of the larger circle on the top that does not intersect with the smaller circle on the bottom represents adults who had AMI (with or without SMI) but did not have an SUD in the past year. The area of the smaller circle on the bottom that does not intersect with the larger circle on the top represents adults who had an SUD but not AMI within the past year. &#10;For the Venn diagram on the right, the smaller circle on the top represents adults who had SMI in the past year. The larger circle on the bottom represents adults who had an SUD in the past year. The intersection of the two circles represents adults who had SMI and an SUD in the past year. The area of the smaller circle on the top that does not intersect with the larger circle on the bottom represents adults who had SMI but did not have an SUD in the past year. The area of the larger circle on the bottom that does not intersect with the smaller circle on the top represents adults who had an SUD but not SMI in the past year.&#10;From the Venn diagram on the left, the number of adults aged 18 or older in 2023 who had AMI (with or without SMI) in the past year was 58.7 million, including 38.2 million with AMI (with or without SMI) but not an SUD. The number of adults with a past year SUD was 46.3 million, including 25.8 million with an SUD but not AMI. There were 20.4 million adults who had AMI (with or without SMI) and an SUD in the past year.&#10;From the Venn diagram on the right, the number of adults aged 18 or older in 2023 who had SMI in the past year was 14.6 million, including 7.8 million with SMI but not an SUD. The number of adults with a past year SUD was 46.3 million, including 39.5 million with an SUD but not SMI. There were 6.8 million adults who had SMI and an SUD in the past year.">
            <a:extLst>
              <a:ext uri="{FF2B5EF4-FFF2-40B4-BE49-F238E27FC236}">
                <a16:creationId xmlns:a16="http://schemas.microsoft.com/office/drawing/2014/main" id="{EF9F140A-6216-C3A5-6E09-FFB41887E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2133600"/>
            <a:ext cx="87884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a:extLst>
              <a:ext uri="{FF2B5EF4-FFF2-40B4-BE49-F238E27FC236}">
                <a16:creationId xmlns:a16="http://schemas.microsoft.com/office/drawing/2014/main" id="{AA8E7009-34F8-16F0-390F-9AF1D438E2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693738"/>
            <a:ext cx="565785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1">
            <a:extLst>
              <a:ext uri="{FF2B5EF4-FFF2-40B4-BE49-F238E27FC236}">
                <a16:creationId xmlns:a16="http://schemas.microsoft.com/office/drawing/2014/main" id="{82B9831C-DA9A-D4C2-EA40-81F06726DAE6}"/>
              </a:ext>
            </a:extLst>
          </p:cNvPr>
          <p:cNvSpPr txBox="1">
            <a:spLocks noChangeArrowheads="1"/>
          </p:cNvSpPr>
          <p:nvPr/>
        </p:nvSpPr>
        <p:spPr bwMode="auto">
          <a:xfrm>
            <a:off x="304800" y="5334000"/>
            <a:ext cx="746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586D78"/>
                </a:solidFill>
              </a:rPr>
              <a:t>Over the last 10 years, do you think these numbers have increased or decreased?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60C58E-CCD0-168C-691C-5487D128CCEB}"/>
              </a:ext>
            </a:extLst>
          </p:cNvPr>
          <p:cNvSpPr>
            <a:spLocks noGrp="1"/>
          </p:cNvSpPr>
          <p:nvPr>
            <p:ph idx="1"/>
          </p:nvPr>
        </p:nvSpPr>
        <p:spPr>
          <a:xfrm>
            <a:off x="457200" y="2133600"/>
            <a:ext cx="8229600" cy="4525963"/>
          </a:xfrm>
        </p:spPr>
        <p:txBody>
          <a:bodyPr/>
          <a:lstStyle/>
          <a:p>
            <a:pPr marL="109537" indent="0">
              <a:buFont typeface="Wingdings 3" panose="05040102010807070707" pitchFamily="18" charset="2"/>
              <a:buNone/>
              <a:defRPr/>
            </a:pPr>
            <a:r>
              <a:rPr lang="en-US" dirty="0">
                <a:solidFill>
                  <a:srgbClr val="202124"/>
                </a:solidFill>
                <a:latin typeface="Google Sans"/>
              </a:rPr>
              <a:t>Most Americans with substance use disorders don't receive treatment. </a:t>
            </a:r>
          </a:p>
          <a:p>
            <a:pPr marL="109537" indent="0">
              <a:buFont typeface="Wingdings 3" panose="05040102010807070707" pitchFamily="18" charset="2"/>
              <a:buNone/>
              <a:defRPr/>
            </a:pPr>
            <a:endParaRPr lang="en-US" dirty="0">
              <a:solidFill>
                <a:srgbClr val="202124"/>
              </a:solidFill>
              <a:latin typeface="Google Sans"/>
            </a:endParaRPr>
          </a:p>
          <a:p>
            <a:pPr lvl="1">
              <a:defRPr/>
            </a:pPr>
            <a:r>
              <a:rPr lang="en-US" dirty="0">
                <a:solidFill>
                  <a:srgbClr val="202124"/>
                </a:solidFill>
                <a:latin typeface="Google Sans"/>
              </a:rPr>
              <a:t>Over 46.3 million Americans aged 12 and older had a substance use disorder in 2023, 14% of the population.</a:t>
            </a:r>
          </a:p>
          <a:p>
            <a:pPr marL="392113" lvl="1" indent="0">
              <a:buFont typeface="Verdana" panose="020B0604030504040204" pitchFamily="34" charset="0"/>
              <a:buNone/>
              <a:defRPr/>
            </a:pPr>
            <a:endParaRPr lang="en-US" dirty="0">
              <a:solidFill>
                <a:srgbClr val="202124"/>
              </a:solidFill>
              <a:latin typeface="Google Sans"/>
            </a:endParaRPr>
          </a:p>
          <a:p>
            <a:pPr lvl="1">
              <a:defRPr/>
            </a:pPr>
            <a:r>
              <a:rPr lang="en-US" dirty="0">
                <a:solidFill>
                  <a:srgbClr val="202124"/>
                </a:solidFill>
                <a:latin typeface="Google Sans"/>
              </a:rPr>
              <a:t>Only </a:t>
            </a:r>
            <a:r>
              <a:rPr lang="en-US" dirty="0">
                <a:solidFill>
                  <a:srgbClr val="040C28"/>
                </a:solidFill>
                <a:latin typeface="Google Sans"/>
              </a:rPr>
              <a:t>10%</a:t>
            </a:r>
            <a:r>
              <a:rPr lang="en-US" dirty="0">
                <a:solidFill>
                  <a:srgbClr val="202124"/>
                </a:solidFill>
                <a:latin typeface="Google Sans"/>
              </a:rPr>
              <a:t> of whom received treatment, according to the latest National Survey of Drug Use and Health. (2021: 6%)</a:t>
            </a:r>
            <a:endParaRPr lang="en-US" dirty="0"/>
          </a:p>
        </p:txBody>
      </p:sp>
      <p:sp>
        <p:nvSpPr>
          <p:cNvPr id="3" name="Title 2">
            <a:extLst>
              <a:ext uri="{FF2B5EF4-FFF2-40B4-BE49-F238E27FC236}">
                <a16:creationId xmlns:a16="http://schemas.microsoft.com/office/drawing/2014/main" id="{621041DC-BE33-10D4-3101-15005F990CC0}"/>
              </a:ext>
            </a:extLst>
          </p:cNvPr>
          <p:cNvSpPr>
            <a:spLocks noGrp="1"/>
          </p:cNvSpPr>
          <p:nvPr>
            <p:ph type="title"/>
          </p:nvPr>
        </p:nvSpPr>
        <p:spPr>
          <a:xfrm>
            <a:off x="1752600" y="685800"/>
            <a:ext cx="8861424" cy="1143000"/>
          </a:xfrm>
        </p:spPr>
        <p:txBody>
          <a:bodyPr>
            <a:noAutofit/>
          </a:bodyPr>
          <a:lstStyle/>
          <a:p>
            <a:pPr>
              <a:defRPr/>
            </a:pPr>
            <a:r>
              <a:rPr lang="en-US" sz="3200" dirty="0">
                <a:solidFill>
                  <a:srgbClr val="586D78"/>
                </a:solidFill>
              </a:rPr>
              <a:t>Incidence of Mental Health and </a:t>
            </a:r>
            <a:br>
              <a:rPr lang="en-US" sz="3200" dirty="0">
                <a:solidFill>
                  <a:srgbClr val="586D78"/>
                </a:solidFill>
              </a:rPr>
            </a:br>
            <a:r>
              <a:rPr lang="en-US" sz="3200" dirty="0">
                <a:solidFill>
                  <a:srgbClr val="586D78"/>
                </a:solidFill>
              </a:rPr>
              <a:t>Substance Use Disorders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Content Placeholder 6" descr="Figure 55 is a pie chart, with a label below the chart that says, “39.6 Million Adults with a Substance Use Disorder Who Did Not Receive Substance Use Treatment.” Among adults with a substance use disorder in the past year who did not receive substance use treatment in the past year, the pie chart shows the number and percentage of adults who (1) sought treatment, (2) did not seek treatment but thought they should get treatment, and (3) did not perceive a need for substance use treatment. &#10;Among the 39.6 million adults aged 18 or older in 2023 with a substance use disorder in the past year who did not receive substance use treatment in the past year, 189,000 (0.5 percent) sought treatment, 1.9 million (4.8 percent) did not seek treatment but thought they should get treatment, and 36.7 million (94.7 percent) did not perceive a need for substance use treatment.">
            <a:extLst>
              <a:ext uri="{FF2B5EF4-FFF2-40B4-BE49-F238E27FC236}">
                <a16:creationId xmlns:a16="http://schemas.microsoft.com/office/drawing/2014/main" id="{1EE7DDDB-F58B-4A3D-7DCD-51EC59704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038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BF25EB-22EE-A372-4CE0-E5EAD12E8A01}"/>
              </a:ext>
            </a:extLst>
          </p:cNvPr>
          <p:cNvSpPr>
            <a:spLocks noGrp="1"/>
          </p:cNvSpPr>
          <p:nvPr>
            <p:ph idx="1"/>
          </p:nvPr>
        </p:nvSpPr>
        <p:spPr>
          <a:xfrm>
            <a:off x="533400" y="2590800"/>
            <a:ext cx="8229600" cy="4525963"/>
          </a:xfrm>
        </p:spPr>
        <p:txBody>
          <a:bodyPr/>
          <a:lstStyle/>
          <a:p>
            <a:pPr marL="109537" indent="0">
              <a:buFont typeface="Wingdings 3" panose="05040102010807070707" pitchFamily="18" charset="2"/>
              <a:buNone/>
              <a:defRPr/>
            </a:pPr>
            <a:r>
              <a:rPr lang="en-US" dirty="0">
                <a:solidFill>
                  <a:srgbClr val="293340"/>
                </a:solidFill>
              </a:rPr>
              <a:t>The same goes for mental health…</a:t>
            </a:r>
          </a:p>
          <a:p>
            <a:pPr marL="109537" indent="0">
              <a:buFont typeface="Wingdings 3" panose="05040102010807070707" pitchFamily="18" charset="2"/>
              <a:buNone/>
              <a:defRPr/>
            </a:pPr>
            <a:endParaRPr lang="en-US" dirty="0">
              <a:solidFill>
                <a:srgbClr val="293340"/>
              </a:solidFill>
            </a:endParaRPr>
          </a:p>
          <a:p>
            <a:pPr lvl="1">
              <a:buFont typeface="Courier New" panose="02070309020205020404" pitchFamily="49" charset="0"/>
              <a:buChar char="o"/>
              <a:defRPr/>
            </a:pPr>
            <a:r>
              <a:rPr lang="en-US" dirty="0">
                <a:solidFill>
                  <a:srgbClr val="293340"/>
                </a:solidFill>
              </a:rPr>
              <a:t>In 2021, among the 57.8 million adults with AMI, </a:t>
            </a:r>
            <a:r>
              <a:rPr lang="en-US" u="sng" dirty="0">
                <a:solidFill>
                  <a:srgbClr val="293340"/>
                </a:solidFill>
              </a:rPr>
              <a:t>26.5 million (47.2%) </a:t>
            </a:r>
            <a:r>
              <a:rPr lang="en-US" dirty="0">
                <a:solidFill>
                  <a:srgbClr val="293340"/>
                </a:solidFill>
              </a:rPr>
              <a:t>received mental health services in the past year.</a:t>
            </a:r>
          </a:p>
          <a:p>
            <a:pPr marL="708025" lvl="1" indent="-342900">
              <a:buFont typeface="Courier New" panose="02070309020205020404" pitchFamily="49" charset="0"/>
              <a:buChar char="o"/>
              <a:defRPr/>
            </a:pPr>
            <a:endParaRPr lang="en-US" dirty="0">
              <a:solidFill>
                <a:srgbClr val="293340"/>
              </a:solidFill>
            </a:endParaRPr>
          </a:p>
          <a:p>
            <a:pPr>
              <a:defRPr/>
            </a:pPr>
            <a:endParaRPr lang="en-US" dirty="0"/>
          </a:p>
        </p:txBody>
      </p:sp>
      <p:sp>
        <p:nvSpPr>
          <p:cNvPr id="3" name="Title 2">
            <a:extLst>
              <a:ext uri="{FF2B5EF4-FFF2-40B4-BE49-F238E27FC236}">
                <a16:creationId xmlns:a16="http://schemas.microsoft.com/office/drawing/2014/main" id="{8297EE0F-9C14-ADF8-27F5-C6A3F852FFDA}"/>
              </a:ext>
            </a:extLst>
          </p:cNvPr>
          <p:cNvSpPr>
            <a:spLocks noGrp="1"/>
          </p:cNvSpPr>
          <p:nvPr>
            <p:ph type="title"/>
          </p:nvPr>
        </p:nvSpPr>
        <p:spPr>
          <a:xfrm>
            <a:off x="1828800" y="533400"/>
            <a:ext cx="8861424" cy="1143000"/>
          </a:xfrm>
        </p:spPr>
        <p:txBody>
          <a:bodyPr>
            <a:noAutofit/>
          </a:bodyPr>
          <a:lstStyle/>
          <a:p>
            <a:pPr>
              <a:defRPr/>
            </a:pPr>
            <a:r>
              <a:rPr lang="en-US" sz="3200" dirty="0">
                <a:solidFill>
                  <a:srgbClr val="586D78"/>
                </a:solidFill>
              </a:rPr>
              <a:t>Incidence of Mental Health and </a:t>
            </a:r>
            <a:br>
              <a:rPr lang="en-US" sz="3200" dirty="0">
                <a:solidFill>
                  <a:srgbClr val="586D78"/>
                </a:solidFill>
              </a:rPr>
            </a:br>
            <a:r>
              <a:rPr lang="en-US" sz="3200" dirty="0">
                <a:solidFill>
                  <a:srgbClr val="586D78"/>
                </a:solidFill>
              </a:rPr>
              <a:t>Substance Use Disorders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hieldsl\AppData\Local\Microsoft\Windows\Temporary Internet Files\Content.IE5\WZID0Q4Z\20121229-knowledge-power[1].jpg">
            <a:extLst>
              <a:ext uri="{FF2B5EF4-FFF2-40B4-BE49-F238E27FC236}">
                <a16:creationId xmlns:a16="http://schemas.microsoft.com/office/drawing/2014/main" id="{6633928D-BF50-B95D-2124-924551608B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981200"/>
            <a:ext cx="5486400" cy="4114800"/>
          </a:xfrm>
        </p:spPr>
      </p:pic>
      <p:sp>
        <p:nvSpPr>
          <p:cNvPr id="10242" name="Title 1">
            <a:extLst>
              <a:ext uri="{FF2B5EF4-FFF2-40B4-BE49-F238E27FC236}">
                <a16:creationId xmlns:a16="http://schemas.microsoft.com/office/drawing/2014/main" id="{2386280E-8660-4D89-0042-53B1BC583D25}"/>
              </a:ext>
            </a:extLst>
          </p:cNvPr>
          <p:cNvSpPr>
            <a:spLocks noGrp="1"/>
          </p:cNvSpPr>
          <p:nvPr>
            <p:ph type="title"/>
          </p:nvPr>
        </p:nvSpPr>
        <p:spPr>
          <a:xfrm>
            <a:off x="1219200" y="762000"/>
            <a:ext cx="8229600" cy="1143000"/>
          </a:xfrm>
        </p:spPr>
        <p:txBody>
          <a:bodyPr/>
          <a:lstStyle/>
          <a:p>
            <a:pPr eaLnBrk="1" fontAlgn="auto" hangingPunct="1">
              <a:spcAft>
                <a:spcPts val="0"/>
              </a:spcAft>
              <a:defRPr/>
            </a:pPr>
            <a:r>
              <a:rPr lang="en-US" dirty="0">
                <a:solidFill>
                  <a:srgbClr val="586D78"/>
                </a:solidFill>
              </a:rPr>
              <a:t>What Do You Hope to Learn?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a:extLst>
              <a:ext uri="{FF2B5EF4-FFF2-40B4-BE49-F238E27FC236}">
                <a16:creationId xmlns:a16="http://schemas.microsoft.com/office/drawing/2014/main" id="{5DE17CF4-4EFA-5D6B-FD5B-629ECD4DD1FE}"/>
              </a:ext>
            </a:extLst>
          </p:cNvPr>
          <p:cNvSpPr>
            <a:spLocks noGrp="1"/>
          </p:cNvSpPr>
          <p:nvPr>
            <p:ph idx="1"/>
          </p:nvPr>
        </p:nvSpPr>
        <p:spPr>
          <a:xfrm>
            <a:off x="304800" y="1905000"/>
            <a:ext cx="8229600" cy="4525963"/>
          </a:xfrm>
        </p:spPr>
        <p:txBody>
          <a:bodyPr/>
          <a:lstStyle/>
          <a:p>
            <a:r>
              <a:rPr lang="en-US" altLang="en-US" sz="2300"/>
              <a:t>Mental health disorders are common within the US population. </a:t>
            </a:r>
            <a:r>
              <a:rPr lang="en-US" altLang="en-US" sz="2300">
                <a:solidFill>
                  <a:srgbClr val="FF0000"/>
                </a:solidFill>
              </a:rPr>
              <a:t>TRUE</a:t>
            </a:r>
          </a:p>
          <a:p>
            <a:endParaRPr lang="en-US" altLang="en-US" sz="2300"/>
          </a:p>
          <a:p>
            <a:r>
              <a:rPr lang="en-US" altLang="en-US" sz="2300"/>
              <a:t>1 in 6 people in the US struggle with a mental illness or substance use disorder. </a:t>
            </a:r>
            <a:r>
              <a:rPr lang="en-US" altLang="en-US" sz="2300">
                <a:solidFill>
                  <a:srgbClr val="FF0000"/>
                </a:solidFill>
              </a:rPr>
              <a:t>FALSE 1 in 4 people in the US struggle with MI or SUD</a:t>
            </a:r>
          </a:p>
          <a:p>
            <a:endParaRPr lang="en-US" altLang="en-US" sz="2300"/>
          </a:p>
          <a:p>
            <a:r>
              <a:rPr lang="en-US" altLang="en-US" sz="2300"/>
              <a:t>Most people who need help for substance use get the help they need. </a:t>
            </a:r>
            <a:r>
              <a:rPr lang="en-US" altLang="en-US" sz="2300">
                <a:solidFill>
                  <a:srgbClr val="FF0000"/>
                </a:solidFill>
              </a:rPr>
              <a:t>FALSE… Only 6% individuals that need help with SUD get the help they need.</a:t>
            </a:r>
          </a:p>
          <a:p>
            <a:endParaRPr lang="en-US" altLang="en-US" sz="2300"/>
          </a:p>
          <a:p>
            <a:endParaRPr lang="en-US" altLang="en-US"/>
          </a:p>
        </p:txBody>
      </p:sp>
      <p:sp>
        <p:nvSpPr>
          <p:cNvPr id="3" name="Title 2">
            <a:extLst>
              <a:ext uri="{FF2B5EF4-FFF2-40B4-BE49-F238E27FC236}">
                <a16:creationId xmlns:a16="http://schemas.microsoft.com/office/drawing/2014/main" id="{EEBCBE53-0D62-5C9D-5B0A-D2DB39301D63}"/>
              </a:ext>
            </a:extLst>
          </p:cNvPr>
          <p:cNvSpPr>
            <a:spLocks noGrp="1"/>
          </p:cNvSpPr>
          <p:nvPr>
            <p:ph type="title"/>
          </p:nvPr>
        </p:nvSpPr>
        <p:spPr>
          <a:xfrm>
            <a:off x="2362200" y="304800"/>
            <a:ext cx="8229600" cy="1143000"/>
          </a:xfrm>
        </p:spPr>
        <p:txBody>
          <a:bodyPr/>
          <a:lstStyle/>
          <a:p>
            <a:pPr>
              <a:defRPr/>
            </a:pPr>
            <a:r>
              <a:rPr lang="en-US" dirty="0"/>
              <a:t>Fact or Fiction: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a:extLst>
              <a:ext uri="{FF2B5EF4-FFF2-40B4-BE49-F238E27FC236}">
                <a16:creationId xmlns:a16="http://schemas.microsoft.com/office/drawing/2014/main" id="{1BC2B68A-A736-347A-224B-CBB62E9C23D2}"/>
              </a:ext>
            </a:extLst>
          </p:cNvPr>
          <p:cNvSpPr>
            <a:spLocks noGrp="1"/>
          </p:cNvSpPr>
          <p:nvPr>
            <p:ph idx="1"/>
          </p:nvPr>
        </p:nvSpPr>
        <p:spPr>
          <a:xfrm>
            <a:off x="609600" y="2332038"/>
            <a:ext cx="8229600" cy="4525962"/>
          </a:xfrm>
        </p:spPr>
        <p:txBody>
          <a:bodyPr/>
          <a:lstStyle/>
          <a:p>
            <a:r>
              <a:rPr lang="en-US" altLang="en-US" sz="2300"/>
              <a:t>The largest age group in the US that is struggling with their mental health is 26-49. </a:t>
            </a:r>
            <a:r>
              <a:rPr lang="en-US" altLang="en-US" sz="2300">
                <a:solidFill>
                  <a:srgbClr val="FF0000"/>
                </a:solidFill>
              </a:rPr>
              <a:t>FALSE, the largest age group in the US is struggling with their mental health is 18-25.</a:t>
            </a:r>
          </a:p>
          <a:p>
            <a:endParaRPr lang="en-US" altLang="en-US" sz="2300"/>
          </a:p>
          <a:p>
            <a:r>
              <a:rPr lang="en-US" altLang="en-US" sz="2300"/>
              <a:t>45% of Alcohol Users are binge drinkers. </a:t>
            </a:r>
            <a:r>
              <a:rPr lang="en-US" altLang="en-US" sz="2300">
                <a:solidFill>
                  <a:srgbClr val="FF0000"/>
                </a:solidFill>
              </a:rPr>
              <a:t>TRUE</a:t>
            </a:r>
          </a:p>
          <a:p>
            <a:endParaRPr lang="en-US" altLang="en-US"/>
          </a:p>
        </p:txBody>
      </p:sp>
      <p:sp>
        <p:nvSpPr>
          <p:cNvPr id="3" name="Title 2">
            <a:extLst>
              <a:ext uri="{FF2B5EF4-FFF2-40B4-BE49-F238E27FC236}">
                <a16:creationId xmlns:a16="http://schemas.microsoft.com/office/drawing/2014/main" id="{225F3C89-FF37-33BE-067A-CF4C758B147C}"/>
              </a:ext>
            </a:extLst>
          </p:cNvPr>
          <p:cNvSpPr>
            <a:spLocks noGrp="1"/>
          </p:cNvSpPr>
          <p:nvPr>
            <p:ph type="title"/>
          </p:nvPr>
        </p:nvSpPr>
        <p:spPr>
          <a:xfrm>
            <a:off x="2514600" y="457200"/>
            <a:ext cx="8229600" cy="1143000"/>
          </a:xfrm>
        </p:spPr>
        <p:txBody>
          <a:bodyPr/>
          <a:lstStyle/>
          <a:p>
            <a:pPr>
              <a:defRPr/>
            </a:pPr>
            <a:r>
              <a:rPr lang="en-US" dirty="0"/>
              <a:t>Fact or Fiction: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12F2-3D77-BF6F-0BFA-7D17E884B73E}"/>
              </a:ext>
            </a:extLst>
          </p:cNvPr>
          <p:cNvSpPr>
            <a:spLocks noGrp="1"/>
          </p:cNvSpPr>
          <p:nvPr>
            <p:ph type="ctrTitle"/>
          </p:nvPr>
        </p:nvSpPr>
        <p:spPr/>
        <p:txBody>
          <a:bodyPr/>
          <a:lstStyle/>
          <a:p>
            <a:pPr>
              <a:defRPr/>
            </a:pPr>
            <a:r>
              <a:rPr lang="en-US" dirty="0"/>
              <a:t>So why is this important?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DEDA-2116-9C5C-B4E9-5E22BF072560}"/>
              </a:ext>
            </a:extLst>
          </p:cNvPr>
          <p:cNvSpPr>
            <a:spLocks noGrp="1"/>
          </p:cNvSpPr>
          <p:nvPr>
            <p:ph type="ctrTitle"/>
          </p:nvPr>
        </p:nvSpPr>
        <p:spPr>
          <a:xfrm>
            <a:off x="533400" y="2057400"/>
            <a:ext cx="8001000" cy="1829761"/>
          </a:xfrm>
        </p:spPr>
        <p:txBody>
          <a:bodyPr/>
          <a:lstStyle/>
          <a:p>
            <a:pPr>
              <a:defRPr/>
            </a:pPr>
            <a:r>
              <a:rPr lang="en-US" dirty="0"/>
              <a:t>Impact of Mental Wellness in the Workplace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DCA13A-93A8-5501-BC0C-EC0F628E9A88}"/>
              </a:ext>
            </a:extLst>
          </p:cNvPr>
          <p:cNvSpPr>
            <a:spLocks noGrp="1"/>
          </p:cNvSpPr>
          <p:nvPr>
            <p:ph idx="1"/>
          </p:nvPr>
        </p:nvSpPr>
        <p:spPr>
          <a:xfrm>
            <a:off x="381000" y="1828800"/>
            <a:ext cx="8229600" cy="4525963"/>
          </a:xfrm>
        </p:spPr>
        <p:txBody>
          <a:bodyPr/>
          <a:lstStyle/>
          <a:p>
            <a:pPr marL="109537" indent="0">
              <a:buFont typeface="Wingdings 3" panose="05040102010807070707" pitchFamily="18" charset="2"/>
              <a:buNone/>
              <a:defRPr/>
            </a:pPr>
            <a:r>
              <a:rPr lang="en-US" sz="2000" b="1" dirty="0"/>
              <a:t>When an employee struggles with untreated—or poorly treated—emotional distress or mental illness it can greatly impact work performance and productivity.</a:t>
            </a:r>
          </a:p>
          <a:p>
            <a:pPr>
              <a:defRPr/>
            </a:pPr>
            <a:endParaRPr lang="en-US" dirty="0"/>
          </a:p>
        </p:txBody>
      </p:sp>
      <p:sp>
        <p:nvSpPr>
          <p:cNvPr id="3" name="Title 2">
            <a:extLst>
              <a:ext uri="{FF2B5EF4-FFF2-40B4-BE49-F238E27FC236}">
                <a16:creationId xmlns:a16="http://schemas.microsoft.com/office/drawing/2014/main" id="{4A3D3285-C179-FD67-41E7-BB7CB46A9F08}"/>
              </a:ext>
            </a:extLst>
          </p:cNvPr>
          <p:cNvSpPr>
            <a:spLocks noGrp="1"/>
          </p:cNvSpPr>
          <p:nvPr>
            <p:ph type="title"/>
          </p:nvPr>
        </p:nvSpPr>
        <p:spPr>
          <a:xfrm>
            <a:off x="2362200" y="352425"/>
            <a:ext cx="8229600" cy="1143000"/>
          </a:xfrm>
        </p:spPr>
        <p:txBody>
          <a:bodyPr/>
          <a:lstStyle/>
          <a:p>
            <a:pPr>
              <a:defRPr/>
            </a:pPr>
            <a:r>
              <a:rPr lang="en-US" sz="3200" dirty="0">
                <a:solidFill>
                  <a:srgbClr val="586D78"/>
                </a:solidFill>
              </a:rPr>
              <a:t>Mental Health Symptoms in the Workplace</a:t>
            </a:r>
          </a:p>
        </p:txBody>
      </p:sp>
      <p:pic>
        <p:nvPicPr>
          <p:cNvPr id="54276" name="table">
            <a:extLst>
              <a:ext uri="{FF2B5EF4-FFF2-40B4-BE49-F238E27FC236}">
                <a16:creationId xmlns:a16="http://schemas.microsoft.com/office/drawing/2014/main" id="{DFC932E6-A67B-DC72-E388-660A542328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075" y="2895600"/>
            <a:ext cx="7623175"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BD207-BC8E-A6D6-261C-F331799555BA}"/>
              </a:ext>
            </a:extLst>
          </p:cNvPr>
          <p:cNvSpPr>
            <a:spLocks noGrp="1"/>
          </p:cNvSpPr>
          <p:nvPr>
            <p:ph type="title"/>
          </p:nvPr>
        </p:nvSpPr>
        <p:spPr>
          <a:xfrm>
            <a:off x="2209800" y="381000"/>
            <a:ext cx="8229600" cy="1371600"/>
          </a:xfrm>
        </p:spPr>
        <p:txBody>
          <a:bodyPr/>
          <a:lstStyle/>
          <a:p>
            <a:pPr>
              <a:defRPr/>
            </a:pPr>
            <a:r>
              <a:rPr lang="en-US" sz="3900" dirty="0">
                <a:solidFill>
                  <a:srgbClr val="586D78"/>
                </a:solidFill>
              </a:rPr>
              <a:t>Mental Wellness: Emotional </a:t>
            </a:r>
            <a:br>
              <a:rPr lang="en-US" sz="3900" dirty="0">
                <a:solidFill>
                  <a:srgbClr val="586D78"/>
                </a:solidFill>
              </a:rPr>
            </a:br>
            <a:r>
              <a:rPr lang="en-US" sz="3900" dirty="0">
                <a:solidFill>
                  <a:srgbClr val="586D78"/>
                </a:solidFill>
              </a:rPr>
              <a:t>Distress</a:t>
            </a:r>
          </a:p>
        </p:txBody>
      </p:sp>
      <p:pic>
        <p:nvPicPr>
          <p:cNvPr id="56323" name="Content Placeholder 8">
            <a:extLst>
              <a:ext uri="{FF2B5EF4-FFF2-40B4-BE49-F238E27FC236}">
                <a16:creationId xmlns:a16="http://schemas.microsoft.com/office/drawing/2014/main" id="{C8769C2F-7264-1174-295D-36022E272D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60039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74C5D0-77EC-9FE8-6A26-9973826E5538}"/>
              </a:ext>
            </a:extLst>
          </p:cNvPr>
          <p:cNvSpPr>
            <a:spLocks noGrp="1"/>
          </p:cNvSpPr>
          <p:nvPr>
            <p:ph idx="1"/>
          </p:nvPr>
        </p:nvSpPr>
        <p:spPr>
          <a:xfrm>
            <a:off x="228600" y="1981200"/>
            <a:ext cx="8229600" cy="4525963"/>
          </a:xfrm>
        </p:spPr>
        <p:txBody>
          <a:bodyPr/>
          <a:lstStyle/>
          <a:p>
            <a:pPr>
              <a:lnSpc>
                <a:spcPct val="80000"/>
              </a:lnSpc>
              <a:defRPr/>
            </a:pPr>
            <a:r>
              <a:rPr lang="en-US" sz="2000" b="1" dirty="0"/>
              <a:t>Emotional distress affects business through the connection between mental and emotional health and productivity.</a:t>
            </a:r>
          </a:p>
          <a:p>
            <a:pPr>
              <a:lnSpc>
                <a:spcPct val="80000"/>
              </a:lnSpc>
              <a:defRPr/>
            </a:pPr>
            <a:endParaRPr lang="en-US" sz="2000" b="1" dirty="0"/>
          </a:p>
          <a:p>
            <a:pPr>
              <a:lnSpc>
                <a:spcPct val="80000"/>
              </a:lnSpc>
              <a:defRPr/>
            </a:pPr>
            <a:r>
              <a:rPr lang="en-US" sz="2000" b="1" dirty="0"/>
              <a:t>Emotional distress does not mean a mental illness exists, but distress can still negatively affect performance; left unaddressed, performance can worsen.</a:t>
            </a:r>
          </a:p>
          <a:p>
            <a:pPr>
              <a:lnSpc>
                <a:spcPct val="80000"/>
              </a:lnSpc>
              <a:defRPr/>
            </a:pPr>
            <a:endParaRPr lang="en-US" sz="2000" b="1" dirty="0"/>
          </a:p>
          <a:p>
            <a:pPr>
              <a:lnSpc>
                <a:spcPct val="80000"/>
              </a:lnSpc>
              <a:defRPr/>
            </a:pPr>
            <a:r>
              <a:rPr lang="en-US" sz="2000" b="1" dirty="0"/>
              <a:t>Excessive demands resulting in stress may contribute to difficulty managing emotions, focusing attention, making decisions, and thinking clearly or objectively.</a:t>
            </a:r>
            <a:r>
              <a:rPr lang="en-US" sz="2000" b="1" baseline="30000" dirty="0"/>
              <a:t>1</a:t>
            </a:r>
          </a:p>
          <a:p>
            <a:pPr>
              <a:lnSpc>
                <a:spcPct val="80000"/>
              </a:lnSpc>
              <a:defRPr/>
            </a:pPr>
            <a:endParaRPr lang="en-US" sz="2000" b="1" dirty="0"/>
          </a:p>
          <a:p>
            <a:pPr>
              <a:lnSpc>
                <a:spcPct val="80000"/>
              </a:lnSpc>
              <a:defRPr/>
            </a:pPr>
            <a:r>
              <a:rPr lang="en-US" sz="2000" b="1" dirty="0"/>
              <a:t>Reduced distress can lead to enhanced resilience, strengths in employee satisfaction, recruitment and retention, absence reduction, work engagement, productivity, and financial performance.</a:t>
            </a:r>
          </a:p>
          <a:p>
            <a:pPr marL="109537" indent="0">
              <a:lnSpc>
                <a:spcPct val="80000"/>
              </a:lnSpc>
              <a:buFont typeface="Wingdings 3" panose="05040102010807070707" pitchFamily="18" charset="2"/>
              <a:buNone/>
              <a:defRPr/>
            </a:pPr>
            <a:endParaRPr lang="en-US" sz="2800" b="1" baseline="30000" dirty="0">
              <a:latin typeface="Calibri Light" panose="020F0302020204030204" pitchFamily="34" charset="0"/>
            </a:endParaRPr>
          </a:p>
          <a:p>
            <a:pPr marL="0" indent="0">
              <a:buFont typeface="Wingdings 3" panose="05040102010807070707" pitchFamily="18" charset="2"/>
              <a:buNone/>
              <a:defRPr/>
            </a:pPr>
            <a:r>
              <a:rPr lang="en-US" sz="800" dirty="0"/>
              <a:t>Partnership for Workplace Mental Health,</a:t>
            </a:r>
            <a:r>
              <a:rPr lang="en-US" sz="800" i="1" dirty="0"/>
              <a:t> Employer practices for addressing stress and building resilience</a:t>
            </a:r>
            <a:r>
              <a:rPr lang="en-US" sz="800" dirty="0"/>
              <a:t>  Arlington, VA Partnership </a:t>
            </a:r>
          </a:p>
          <a:p>
            <a:pPr marL="0" indent="0">
              <a:buFont typeface="Wingdings 3" panose="05040102010807070707" pitchFamily="18" charset="2"/>
              <a:buNone/>
              <a:defRPr/>
            </a:pPr>
            <a:r>
              <a:rPr lang="en-US" sz="800" dirty="0"/>
              <a:t>for Workplace Mental Health, August 2013). Available at www.workplacementalhealth.org/stress_whitepaper</a:t>
            </a:r>
          </a:p>
          <a:p>
            <a:pPr>
              <a:defRPr/>
            </a:pPr>
            <a:endParaRPr lang="en-US" dirty="0"/>
          </a:p>
        </p:txBody>
      </p:sp>
      <p:sp>
        <p:nvSpPr>
          <p:cNvPr id="3" name="Title 2">
            <a:extLst>
              <a:ext uri="{FF2B5EF4-FFF2-40B4-BE49-F238E27FC236}">
                <a16:creationId xmlns:a16="http://schemas.microsoft.com/office/drawing/2014/main" id="{9E938FF4-EF9F-1251-71BC-12211E9135D3}"/>
              </a:ext>
            </a:extLst>
          </p:cNvPr>
          <p:cNvSpPr>
            <a:spLocks noGrp="1"/>
          </p:cNvSpPr>
          <p:nvPr>
            <p:ph type="title"/>
          </p:nvPr>
        </p:nvSpPr>
        <p:spPr>
          <a:xfrm>
            <a:off x="2057400" y="457200"/>
            <a:ext cx="8229600" cy="1143000"/>
          </a:xfrm>
        </p:spPr>
        <p:txBody>
          <a:bodyPr>
            <a:normAutofit fontScale="90000"/>
          </a:bodyPr>
          <a:lstStyle/>
          <a:p>
            <a:pPr>
              <a:defRPr/>
            </a:pPr>
            <a:r>
              <a:rPr lang="en-US" sz="4400" dirty="0">
                <a:solidFill>
                  <a:srgbClr val="586D78"/>
                </a:solidFill>
              </a:rPr>
              <a:t>Mental Wellness: Emotional Distress</a:t>
            </a:r>
            <a:endParaRPr lang="en-US" dirty="0">
              <a:solidFill>
                <a:srgbClr val="586D78"/>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C7DB38-B465-CD81-A66B-058BC80C6A5E}"/>
              </a:ext>
            </a:extLst>
          </p:cNvPr>
          <p:cNvSpPr>
            <a:spLocks noGrp="1"/>
          </p:cNvSpPr>
          <p:nvPr>
            <p:ph idx="1"/>
          </p:nvPr>
        </p:nvSpPr>
        <p:spPr>
          <a:xfrm>
            <a:off x="533400" y="1798638"/>
            <a:ext cx="7848600" cy="4525962"/>
          </a:xfrm>
        </p:spPr>
        <p:txBody>
          <a:bodyPr/>
          <a:lstStyle/>
          <a:p>
            <a:pPr marL="109537" indent="0">
              <a:buFont typeface="Wingdings 3" panose="05040102010807070707" pitchFamily="18" charset="2"/>
              <a:buNone/>
              <a:defRPr/>
            </a:pPr>
            <a:r>
              <a:rPr lang="en-US" sz="2000" b="1" dirty="0"/>
              <a:t>Investing in mental health is not just a moral obligation; it is a sound financial strategy</a:t>
            </a:r>
            <a:r>
              <a:rPr lang="en-US" sz="2000" dirty="0"/>
              <a:t>. </a:t>
            </a:r>
          </a:p>
          <a:p>
            <a:pPr marL="109537" indent="0">
              <a:buFont typeface="Wingdings 3" panose="05040102010807070707" pitchFamily="18" charset="2"/>
              <a:buNone/>
              <a:defRPr/>
            </a:pPr>
            <a:endParaRPr lang="en-US" sz="2000" dirty="0"/>
          </a:p>
          <a:p>
            <a:pPr marL="109537" indent="0">
              <a:buFont typeface="Wingdings 3" panose="05040102010807070707" pitchFamily="18" charset="2"/>
              <a:buNone/>
              <a:defRPr/>
            </a:pPr>
            <a:r>
              <a:rPr lang="en-US" sz="2000" dirty="0"/>
              <a:t>The World Health Organization (WHO) estimates that depression and anxiety disorders cost the global economy approximately </a:t>
            </a:r>
            <a:r>
              <a:rPr lang="en-US" sz="2000" b="1" u="sng" dirty="0"/>
              <a:t>$1 trillion annually in lost productivity</a:t>
            </a:r>
            <a:r>
              <a:rPr lang="en-US" sz="2000" dirty="0"/>
              <a:t>.</a:t>
            </a:r>
            <a:r>
              <a:rPr lang="en-US" sz="1200" dirty="0"/>
              <a:t>1</a:t>
            </a:r>
            <a:r>
              <a:rPr lang="en-US" sz="2000" dirty="0"/>
              <a:t> </a:t>
            </a:r>
          </a:p>
          <a:p>
            <a:pPr marL="109537" indent="0">
              <a:buFont typeface="Wingdings 3" panose="05040102010807070707" pitchFamily="18" charset="2"/>
              <a:buNone/>
              <a:defRPr/>
            </a:pPr>
            <a:endParaRPr lang="en-US" sz="2000" dirty="0"/>
          </a:p>
          <a:p>
            <a:pPr marL="109537" indent="0">
              <a:buFont typeface="Wingdings 3" panose="05040102010807070707" pitchFamily="18" charset="2"/>
              <a:buNone/>
              <a:defRPr/>
            </a:pPr>
            <a:r>
              <a:rPr lang="en-US" sz="2000" dirty="0"/>
              <a:t>This staggering figure highlights the direct link between employee mental health and overall organizational performance.</a:t>
            </a:r>
          </a:p>
          <a:p>
            <a:pPr>
              <a:defRPr/>
            </a:pPr>
            <a:endParaRPr lang="en-US" sz="1200" dirty="0"/>
          </a:p>
          <a:p>
            <a:pPr lvl="2">
              <a:defRPr/>
            </a:pPr>
            <a:endParaRPr lang="en-US" sz="900" dirty="0">
              <a:solidFill>
                <a:srgbClr val="2C2C2C"/>
              </a:solidFill>
            </a:endParaRPr>
          </a:p>
          <a:p>
            <a:pPr marL="136525" indent="0">
              <a:spcBef>
                <a:spcPts val="0"/>
              </a:spcBef>
              <a:buFont typeface="Wingdings 3" panose="05040102010807070707" pitchFamily="18" charset="2"/>
              <a:buNone/>
              <a:defRPr/>
            </a:pPr>
            <a:r>
              <a:rPr lang="en-US" sz="800" dirty="0">
                <a:hlinkClick r:id="rId2"/>
              </a:rPr>
              <a:t>1.https://pmc.ncbi.nlm.nih.gov/articles/PMC9925363/#:~:text=The%20high%20disease%20burden%20further,trillion%20by%202030%20%5B2%5D.</a:t>
            </a:r>
            <a:r>
              <a:rPr lang="en-US" sz="800" dirty="0"/>
              <a:t> </a:t>
            </a:r>
          </a:p>
        </p:txBody>
      </p:sp>
      <p:sp>
        <p:nvSpPr>
          <p:cNvPr id="3" name="Title 2">
            <a:extLst>
              <a:ext uri="{FF2B5EF4-FFF2-40B4-BE49-F238E27FC236}">
                <a16:creationId xmlns:a16="http://schemas.microsoft.com/office/drawing/2014/main" id="{77960E92-708F-3D10-5721-B24E05224804}"/>
              </a:ext>
            </a:extLst>
          </p:cNvPr>
          <p:cNvSpPr>
            <a:spLocks noGrp="1"/>
          </p:cNvSpPr>
          <p:nvPr>
            <p:ph type="title"/>
          </p:nvPr>
        </p:nvSpPr>
        <p:spPr>
          <a:xfrm>
            <a:off x="1828800" y="533400"/>
            <a:ext cx="7086600" cy="1143000"/>
          </a:xfrm>
        </p:spPr>
        <p:txBody>
          <a:bodyPr>
            <a:noAutofit/>
          </a:bodyPr>
          <a:lstStyle/>
          <a:p>
            <a:pPr algn="ctr">
              <a:defRPr/>
            </a:pPr>
            <a:r>
              <a:rPr lang="en-US" sz="3600" dirty="0">
                <a:solidFill>
                  <a:srgbClr val="586D78"/>
                </a:solidFill>
              </a:rPr>
              <a:t>Why focus on workplace mental wellness?</a:t>
            </a:r>
            <a:endParaRPr lang="en-U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BE6174-B829-3408-9FB5-41F3285F12F6}"/>
              </a:ext>
            </a:extLst>
          </p:cNvPr>
          <p:cNvSpPr>
            <a:spLocks noGrp="1"/>
          </p:cNvSpPr>
          <p:nvPr>
            <p:ph idx="1"/>
          </p:nvPr>
        </p:nvSpPr>
        <p:spPr>
          <a:xfrm>
            <a:off x="20638" y="1676400"/>
            <a:ext cx="8458200" cy="4525963"/>
          </a:xfrm>
        </p:spPr>
        <p:txBody>
          <a:bodyPr/>
          <a:lstStyle/>
          <a:p>
            <a:pPr>
              <a:defRPr/>
            </a:pPr>
            <a:endParaRPr lang="en-US" sz="1200" dirty="0"/>
          </a:p>
          <a:p>
            <a:pPr lvl="2">
              <a:defRPr/>
            </a:pPr>
            <a:r>
              <a:rPr lang="en-US" sz="2400" b="1" dirty="0"/>
              <a:t>Employee Productivity</a:t>
            </a:r>
            <a:r>
              <a:rPr lang="en-US" sz="2000" b="1" dirty="0"/>
              <a:t>: </a:t>
            </a:r>
            <a:r>
              <a:rPr lang="en-US" sz="2000" dirty="0"/>
              <a:t>A study by the McKinsey Global Institute found that </a:t>
            </a:r>
            <a:r>
              <a:rPr lang="en-US" sz="2000" b="1" u="sng" dirty="0"/>
              <a:t>for every $1 invested in mental health initiatives, companies can expect a return of up to $4 in improved productivity</a:t>
            </a:r>
            <a:r>
              <a:rPr lang="en-US" sz="2000" dirty="0"/>
              <a:t>. This demonstrates a clear financial incentive for businesses to prioritize mental health. </a:t>
            </a:r>
            <a:r>
              <a:rPr lang="en-US" sz="1100" dirty="0"/>
              <a:t>2</a:t>
            </a:r>
          </a:p>
          <a:p>
            <a:pPr lvl="2">
              <a:defRPr/>
            </a:pPr>
            <a:endParaRPr lang="en-US" sz="800" dirty="0"/>
          </a:p>
          <a:p>
            <a:pPr lvl="2">
              <a:defRPr/>
            </a:pPr>
            <a:r>
              <a:rPr lang="en-US" sz="2400" b="1" dirty="0"/>
              <a:t>Absenteeism</a:t>
            </a:r>
            <a:r>
              <a:rPr lang="en-US" sz="2000" b="1" dirty="0"/>
              <a:t>:</a:t>
            </a:r>
            <a:r>
              <a:rPr lang="en-US" sz="2000" dirty="0"/>
              <a:t> According to the National Alliance on Mental Illness (NAMI), employees with untreated mental health conditions are </a:t>
            </a:r>
            <a:r>
              <a:rPr lang="en-US" sz="2000" b="1" u="sng" dirty="0"/>
              <a:t>3 to 5 times more likely to miss work than their peers</a:t>
            </a:r>
            <a:r>
              <a:rPr lang="en-US" sz="2000" u="sng" dirty="0"/>
              <a:t>. </a:t>
            </a:r>
            <a:r>
              <a:rPr lang="en-US" sz="2000" dirty="0"/>
              <a:t>On average, this results in a loss of 20.5 days of work each year per employee, significantly affecting overall productivity. </a:t>
            </a:r>
            <a:r>
              <a:rPr lang="en-US" sz="1100" dirty="0"/>
              <a:t>3</a:t>
            </a:r>
          </a:p>
          <a:p>
            <a:pPr lvl="2">
              <a:defRPr/>
            </a:pPr>
            <a:endParaRPr lang="en-US" sz="1100" dirty="0"/>
          </a:p>
          <a:p>
            <a:pPr lvl="2">
              <a:defRPr/>
            </a:pPr>
            <a:endParaRPr lang="en-US" sz="600" dirty="0"/>
          </a:p>
          <a:p>
            <a:pPr marL="136525" indent="0">
              <a:spcBef>
                <a:spcPts val="0"/>
              </a:spcBef>
              <a:buFont typeface="Wingdings 3" panose="05040102010807070707" pitchFamily="18" charset="2"/>
              <a:buNone/>
              <a:defRPr/>
            </a:pPr>
            <a:r>
              <a:rPr lang="en-US" sz="800" dirty="0">
                <a:hlinkClick r:id="rId2"/>
              </a:rPr>
              <a:t>2.https://www.mckinsey.com/industries/healthcare/our-insights/mental-health-in-the-workplace-the-coming-revolution</a:t>
            </a:r>
            <a:endParaRPr lang="en-US" sz="800" dirty="0"/>
          </a:p>
          <a:p>
            <a:pPr marL="136525" indent="0">
              <a:spcBef>
                <a:spcPts val="0"/>
              </a:spcBef>
              <a:buFont typeface="Wingdings 3" panose="05040102010807070707" pitchFamily="18" charset="2"/>
              <a:buNone/>
              <a:defRPr/>
            </a:pPr>
            <a:r>
              <a:rPr lang="en-US" sz="800" dirty="0">
                <a:hlinkClick r:id="rId3"/>
              </a:rPr>
              <a:t>3. https://www.nami.org/support-education/publications-reports/survey-reports/the-2024-nami-workplace-mental-health-poll/</a:t>
            </a:r>
            <a:endParaRPr lang="en-US" sz="800" dirty="0"/>
          </a:p>
        </p:txBody>
      </p:sp>
      <p:sp>
        <p:nvSpPr>
          <p:cNvPr id="3" name="Title 2">
            <a:extLst>
              <a:ext uri="{FF2B5EF4-FFF2-40B4-BE49-F238E27FC236}">
                <a16:creationId xmlns:a16="http://schemas.microsoft.com/office/drawing/2014/main" id="{95C43A9C-9573-5712-47B2-2CCF45E1C06B}"/>
              </a:ext>
            </a:extLst>
          </p:cNvPr>
          <p:cNvSpPr>
            <a:spLocks noGrp="1"/>
          </p:cNvSpPr>
          <p:nvPr>
            <p:ph type="title"/>
          </p:nvPr>
        </p:nvSpPr>
        <p:spPr>
          <a:xfrm>
            <a:off x="1600200" y="457200"/>
            <a:ext cx="7086600" cy="1143000"/>
          </a:xfrm>
        </p:spPr>
        <p:txBody>
          <a:bodyPr>
            <a:noAutofit/>
          </a:bodyPr>
          <a:lstStyle/>
          <a:p>
            <a:pPr algn="ctr">
              <a:defRPr/>
            </a:pPr>
            <a:r>
              <a:rPr lang="en-US" sz="3600" dirty="0">
                <a:solidFill>
                  <a:srgbClr val="586D78"/>
                </a:solidFill>
              </a:rPr>
              <a:t>Why focus on workplace mental wellness?</a:t>
            </a:r>
            <a:endParaRPr lang="en-US" sz="3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a:extLst>
              <a:ext uri="{FF2B5EF4-FFF2-40B4-BE49-F238E27FC236}">
                <a16:creationId xmlns:a16="http://schemas.microsoft.com/office/drawing/2014/main" id="{3BF7D45F-53CA-6516-D751-5312B3A6E7DD}"/>
              </a:ext>
            </a:extLst>
          </p:cNvPr>
          <p:cNvSpPr>
            <a:spLocks noGrp="1"/>
          </p:cNvSpPr>
          <p:nvPr>
            <p:ph idx="1"/>
          </p:nvPr>
        </p:nvSpPr>
        <p:spPr>
          <a:xfrm>
            <a:off x="76200" y="1905000"/>
            <a:ext cx="8458200" cy="4876800"/>
          </a:xfrm>
        </p:spPr>
        <p:txBody>
          <a:bodyPr/>
          <a:lstStyle/>
          <a:p>
            <a:pPr lvl="2">
              <a:defRPr/>
            </a:pPr>
            <a:r>
              <a:rPr lang="en-US" altLang="en-US" sz="2400" b="1" dirty="0"/>
              <a:t>Turnover Rates</a:t>
            </a:r>
            <a:r>
              <a:rPr lang="en-US" altLang="en-US" sz="2000" b="1" dirty="0"/>
              <a:t>: </a:t>
            </a:r>
            <a:r>
              <a:rPr lang="en-US" altLang="en-US" sz="2000" dirty="0"/>
              <a:t>Organizations that prioritize mental health see lower turnover rates. Gallup’s research indicates that companies with </a:t>
            </a:r>
            <a:r>
              <a:rPr lang="en-US" altLang="en-US" sz="2000" b="1" u="sng" dirty="0"/>
              <a:t>highly engaged teams experience 25% lower turnover. </a:t>
            </a:r>
            <a:r>
              <a:rPr lang="en-US" altLang="en-US" sz="2000" dirty="0"/>
              <a:t>This not only saves on recruitment and training costs but also helps maintain institutional knowledge and stability within teams. </a:t>
            </a:r>
            <a:r>
              <a:rPr lang="en-US" altLang="en-US" sz="1100" dirty="0"/>
              <a:t>4</a:t>
            </a:r>
          </a:p>
          <a:p>
            <a:pPr lvl="2">
              <a:defRPr/>
            </a:pPr>
            <a:endParaRPr lang="en-US" altLang="en-US" sz="1000" dirty="0"/>
          </a:p>
          <a:p>
            <a:pPr lvl="2">
              <a:defRPr/>
            </a:pPr>
            <a:r>
              <a:rPr lang="en-US" altLang="en-US" sz="2400" b="1" dirty="0"/>
              <a:t>Presenteeism</a:t>
            </a:r>
            <a:r>
              <a:rPr lang="en-US" altLang="en-US" sz="2000" b="1" dirty="0"/>
              <a:t>: </a:t>
            </a:r>
            <a:r>
              <a:rPr lang="en-US" altLang="en-US" sz="2000" dirty="0"/>
              <a:t>The CDC reports that presenteeism, where employees are physically present but unable to perform at full capacity due to mental health issues, </a:t>
            </a:r>
            <a:r>
              <a:rPr lang="en-US" altLang="en-US" sz="2000" b="1" u="sng" dirty="0"/>
              <a:t>can reduce productivity by 30% or more</a:t>
            </a:r>
            <a:r>
              <a:rPr lang="en-US" altLang="en-US" sz="2000" b="1" dirty="0"/>
              <a:t>. </a:t>
            </a:r>
            <a:r>
              <a:rPr lang="en-US" altLang="en-US" sz="2000" dirty="0"/>
              <a:t>This silent drain on resources underscores the need for proactive mental health support.</a:t>
            </a:r>
            <a:r>
              <a:rPr lang="en-US" altLang="en-US" sz="1200" dirty="0"/>
              <a:t> 5</a:t>
            </a:r>
          </a:p>
          <a:p>
            <a:pPr lvl="2">
              <a:defRPr/>
            </a:pPr>
            <a:endParaRPr lang="en-US" altLang="en-US" sz="1200" dirty="0"/>
          </a:p>
          <a:p>
            <a:pPr marL="630238" lvl="2" indent="0">
              <a:buFont typeface="Wingdings 2" panose="05020102010507070707" pitchFamily="18" charset="2"/>
              <a:buNone/>
              <a:defRPr/>
            </a:pPr>
            <a:endParaRPr lang="en-US" altLang="en-US" sz="1200" dirty="0"/>
          </a:p>
          <a:p>
            <a:pPr lvl="2">
              <a:defRPr/>
            </a:pPr>
            <a:endParaRPr lang="en-US" altLang="en-US" sz="900" dirty="0">
              <a:solidFill>
                <a:srgbClr val="2C2C2C"/>
              </a:solidFill>
            </a:endParaRPr>
          </a:p>
          <a:p>
            <a:pPr marL="107950" indent="0">
              <a:spcBef>
                <a:spcPct val="0"/>
              </a:spcBef>
              <a:buFont typeface="Wingdings 3" panose="05040102010807070707" pitchFamily="18" charset="2"/>
              <a:buNone/>
              <a:defRPr/>
            </a:pPr>
            <a:r>
              <a:rPr lang="en-US" altLang="en-US" sz="800" dirty="0"/>
              <a:t>4.</a:t>
            </a:r>
            <a:r>
              <a:rPr lang="en-US" altLang="en-US" sz="800" dirty="0">
                <a:hlinkClick r:id="rId2"/>
              </a:rPr>
              <a:t> https://www.gallup.com/workplace/236927/employee-engagement-drives-growth.aspx</a:t>
            </a:r>
            <a:endParaRPr lang="en-US" altLang="en-US" sz="800" dirty="0"/>
          </a:p>
          <a:p>
            <a:pPr marL="107950" indent="0">
              <a:spcBef>
                <a:spcPct val="0"/>
              </a:spcBef>
              <a:buFont typeface="Wingdings 3" panose="05040102010807070707" pitchFamily="18" charset="2"/>
              <a:buNone/>
              <a:defRPr/>
            </a:pPr>
            <a:r>
              <a:rPr lang="en-US" altLang="en-US" sz="800" dirty="0"/>
              <a:t>5.</a:t>
            </a:r>
            <a:r>
              <a:rPr lang="en-US" altLang="en-US" sz="800" dirty="0">
                <a:hlinkClick r:id="rId3"/>
              </a:rPr>
              <a:t> https://www.cdc.gov/pcd/issues/2016/15_0503.htm</a:t>
            </a:r>
            <a:endParaRPr lang="en-US" altLang="en-US" sz="800" dirty="0"/>
          </a:p>
        </p:txBody>
      </p:sp>
      <p:sp>
        <p:nvSpPr>
          <p:cNvPr id="3" name="Title 2">
            <a:extLst>
              <a:ext uri="{FF2B5EF4-FFF2-40B4-BE49-F238E27FC236}">
                <a16:creationId xmlns:a16="http://schemas.microsoft.com/office/drawing/2014/main" id="{CD823F35-872E-55D5-3640-7D34E9F2676D}"/>
              </a:ext>
            </a:extLst>
          </p:cNvPr>
          <p:cNvSpPr>
            <a:spLocks noGrp="1"/>
          </p:cNvSpPr>
          <p:nvPr>
            <p:ph type="title"/>
          </p:nvPr>
        </p:nvSpPr>
        <p:spPr>
          <a:xfrm>
            <a:off x="1600200" y="457200"/>
            <a:ext cx="7086600" cy="1143000"/>
          </a:xfrm>
        </p:spPr>
        <p:txBody>
          <a:bodyPr>
            <a:noAutofit/>
          </a:bodyPr>
          <a:lstStyle/>
          <a:p>
            <a:pPr algn="ctr">
              <a:defRPr/>
            </a:pPr>
            <a:r>
              <a:rPr lang="en-US" sz="3600" dirty="0">
                <a:solidFill>
                  <a:srgbClr val="586D78"/>
                </a:solidFill>
              </a:rPr>
              <a:t>Why focus on workplace mental wellness?</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DFC8B5-A4D8-AB3A-5D0B-18D209A6398D}"/>
              </a:ext>
            </a:extLst>
          </p:cNvPr>
          <p:cNvSpPr>
            <a:spLocks noGrp="1"/>
          </p:cNvSpPr>
          <p:nvPr>
            <p:ph idx="1"/>
          </p:nvPr>
        </p:nvSpPr>
        <p:spPr>
          <a:xfrm>
            <a:off x="304800" y="1905000"/>
            <a:ext cx="8229600" cy="4525963"/>
          </a:xfrm>
        </p:spPr>
        <p:txBody>
          <a:bodyPr/>
          <a:lstStyle/>
          <a:p>
            <a:pPr>
              <a:defRPr/>
            </a:pPr>
            <a:r>
              <a:rPr lang="en-US" sz="2400" b="1" u="sng" dirty="0"/>
              <a:t>Health</a:t>
            </a:r>
            <a:r>
              <a:rPr lang="en-US" sz="2400" dirty="0"/>
              <a:t> is a state of complete physical, mental and social well-being and not merely the absence of disease or infirmity.   </a:t>
            </a:r>
            <a:r>
              <a:rPr lang="en-US" sz="2400" i="1" dirty="0"/>
              <a:t>World Health Organization (WHO)</a:t>
            </a:r>
          </a:p>
          <a:p>
            <a:pPr marL="109537" indent="0">
              <a:buFont typeface="Wingdings 3" panose="05040102010807070707" pitchFamily="18" charset="2"/>
              <a:buNone/>
              <a:defRPr/>
            </a:pPr>
            <a:endParaRPr lang="en-US" sz="2400" i="1" dirty="0"/>
          </a:p>
          <a:p>
            <a:pPr>
              <a:defRPr/>
            </a:pPr>
            <a:r>
              <a:rPr lang="en-US" sz="2400" b="1" u="sng" dirty="0"/>
              <a:t>Wellness</a:t>
            </a:r>
            <a:r>
              <a:rPr lang="en-US" sz="2400" dirty="0"/>
              <a:t> is not the absence of disease, illness or stress, but the presence of purpose in life, active involvement in satisfying work and play, joyful relationships, a healthy body and living environment, and happiness.  </a:t>
            </a:r>
            <a:r>
              <a:rPr lang="en-US" sz="2400" i="1" dirty="0"/>
              <a:t>Substance Abuse and Mental Health Services Administration (SAMHSA)</a:t>
            </a:r>
          </a:p>
          <a:p>
            <a:pPr marL="109537" indent="0">
              <a:buFont typeface="Wingdings 3" panose="05040102010807070707" pitchFamily="18" charset="2"/>
              <a:buNone/>
              <a:defRPr/>
            </a:pPr>
            <a:endParaRPr lang="en-US" sz="2400" i="1" dirty="0"/>
          </a:p>
          <a:p>
            <a:pPr marL="0" indent="0">
              <a:buFont typeface="Wingdings 3" panose="05040102010807070707" pitchFamily="18" charset="2"/>
              <a:buNone/>
              <a:defRPr/>
            </a:pPr>
            <a:endParaRPr lang="en-US" sz="2400" i="1" dirty="0"/>
          </a:p>
          <a:p>
            <a:pPr>
              <a:defRPr/>
            </a:pPr>
            <a:endParaRPr lang="en-US" sz="2400" dirty="0"/>
          </a:p>
        </p:txBody>
      </p:sp>
      <p:sp>
        <p:nvSpPr>
          <p:cNvPr id="3" name="Title 2">
            <a:extLst>
              <a:ext uri="{FF2B5EF4-FFF2-40B4-BE49-F238E27FC236}">
                <a16:creationId xmlns:a16="http://schemas.microsoft.com/office/drawing/2014/main" id="{4A00B8A3-1629-6D78-67EF-00BFEF075439}"/>
              </a:ext>
            </a:extLst>
          </p:cNvPr>
          <p:cNvSpPr>
            <a:spLocks noGrp="1"/>
          </p:cNvSpPr>
          <p:nvPr>
            <p:ph type="title"/>
          </p:nvPr>
        </p:nvSpPr>
        <p:spPr>
          <a:xfrm>
            <a:off x="685800" y="533400"/>
            <a:ext cx="8229600" cy="1143000"/>
          </a:xfrm>
        </p:spPr>
        <p:txBody>
          <a:bodyPr/>
          <a:lstStyle/>
          <a:p>
            <a:pPr algn="ctr">
              <a:defRPr/>
            </a:pPr>
            <a:r>
              <a:rPr lang="en-US" dirty="0">
                <a:solidFill>
                  <a:srgbClr val="586D78"/>
                </a:solidFill>
              </a:rPr>
              <a:t>Health and Wellness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1906B949-00B0-5A47-039F-884492FBA457}"/>
              </a:ext>
            </a:extLst>
          </p:cNvPr>
          <p:cNvSpPr>
            <a:spLocks noGrp="1"/>
          </p:cNvSpPr>
          <p:nvPr>
            <p:ph idx="1"/>
          </p:nvPr>
        </p:nvSpPr>
        <p:spPr>
          <a:xfrm>
            <a:off x="254000" y="2089150"/>
            <a:ext cx="8229600" cy="4525963"/>
          </a:xfrm>
        </p:spPr>
        <p:txBody>
          <a:bodyPr/>
          <a:lstStyle/>
          <a:p>
            <a:pPr marL="107950" indent="0" eaLnBrk="1" hangingPunct="1">
              <a:buFont typeface="Wingdings 3" panose="05040102010807070707" pitchFamily="18" charset="2"/>
              <a:buNone/>
            </a:pPr>
            <a:r>
              <a:rPr lang="en-US" altLang="en-US"/>
              <a:t>Direct Impacts:</a:t>
            </a:r>
          </a:p>
          <a:p>
            <a:pPr marL="107950" indent="0" eaLnBrk="1" hangingPunct="1">
              <a:buFont typeface="Wingdings 3" panose="05040102010807070707" pitchFamily="18" charset="2"/>
              <a:buNone/>
            </a:pPr>
            <a:endParaRPr lang="en-US" altLang="en-US" sz="1800"/>
          </a:p>
          <a:p>
            <a:pPr lvl="1" eaLnBrk="1" hangingPunct="1">
              <a:buFont typeface="Wingdings" panose="05000000000000000000" pitchFamily="2" charset="2"/>
              <a:buChar char="Ø"/>
            </a:pPr>
            <a:r>
              <a:rPr lang="en-US" altLang="en-US"/>
              <a:t>Absenteeism</a:t>
            </a:r>
          </a:p>
          <a:p>
            <a:pPr lvl="1" eaLnBrk="1" hangingPunct="1">
              <a:buFont typeface="Wingdings" panose="05000000000000000000" pitchFamily="2" charset="2"/>
              <a:buChar char="Ø"/>
            </a:pPr>
            <a:r>
              <a:rPr lang="en-US" altLang="en-US"/>
              <a:t> Overtime pay</a:t>
            </a:r>
          </a:p>
          <a:p>
            <a:pPr lvl="1" eaLnBrk="1" hangingPunct="1">
              <a:buFont typeface="Wingdings" panose="05000000000000000000" pitchFamily="2" charset="2"/>
              <a:buChar char="Ø"/>
            </a:pPr>
            <a:r>
              <a:rPr lang="en-US" altLang="en-US"/>
              <a:t> Higher Insurance claims</a:t>
            </a:r>
          </a:p>
          <a:p>
            <a:pPr lvl="1" eaLnBrk="1" hangingPunct="1">
              <a:buFont typeface="Wingdings" panose="05000000000000000000" pitchFamily="2" charset="2"/>
              <a:buChar char="Ø"/>
            </a:pPr>
            <a:r>
              <a:rPr lang="en-US" altLang="en-US"/>
              <a:t> Increased insurance costs</a:t>
            </a:r>
          </a:p>
          <a:p>
            <a:pPr lvl="1" eaLnBrk="1" hangingPunct="1">
              <a:buFont typeface="Wingdings" panose="05000000000000000000" pitchFamily="2" charset="2"/>
              <a:buChar char="Ø"/>
            </a:pPr>
            <a:r>
              <a:rPr lang="en-US" altLang="en-US"/>
              <a:t> Worker’s compensation claims (5x higher)</a:t>
            </a:r>
          </a:p>
          <a:p>
            <a:pPr lvl="1" eaLnBrk="1" hangingPunct="1">
              <a:buFont typeface="Wingdings" panose="05000000000000000000" pitchFamily="2" charset="2"/>
              <a:buChar char="Ø"/>
            </a:pPr>
            <a:r>
              <a:rPr lang="en-US" altLang="en-US"/>
              <a:t> Accidents</a:t>
            </a:r>
          </a:p>
          <a:p>
            <a:pPr lvl="1" eaLnBrk="1" hangingPunct="1">
              <a:buFont typeface="Wingdings" panose="05000000000000000000" pitchFamily="2" charset="2"/>
              <a:buChar char="Ø"/>
            </a:pPr>
            <a:r>
              <a:rPr lang="en-US" altLang="en-US"/>
              <a:t> Workplace crime</a:t>
            </a:r>
          </a:p>
          <a:p>
            <a:pPr marL="107950" indent="0" eaLnBrk="1" hangingPunct="1">
              <a:buFont typeface="Wingdings 3" panose="05040102010807070707" pitchFamily="18" charset="2"/>
              <a:buNone/>
            </a:pPr>
            <a:endParaRPr lang="en-US" altLang="en-US" sz="2000" b="1"/>
          </a:p>
          <a:p>
            <a:pPr marL="107950" indent="0" eaLnBrk="1" hangingPunct="1">
              <a:buFont typeface="Wingdings 3" panose="05040102010807070707" pitchFamily="18" charset="2"/>
              <a:buNone/>
            </a:pPr>
            <a:r>
              <a:rPr lang="en-US" altLang="en-US" sz="2000" b="1"/>
              <a:t>217 million lost workdays due to productivity decline</a:t>
            </a:r>
          </a:p>
          <a:p>
            <a:pPr marL="107950" indent="0" eaLnBrk="1" hangingPunct="1">
              <a:buFont typeface="Wingdings 3" panose="05040102010807070707" pitchFamily="18" charset="2"/>
              <a:buNone/>
            </a:pPr>
            <a:endParaRPr lang="en-US" altLang="en-US"/>
          </a:p>
        </p:txBody>
      </p:sp>
      <p:sp>
        <p:nvSpPr>
          <p:cNvPr id="84994" name="Rectangle 2">
            <a:extLst>
              <a:ext uri="{FF2B5EF4-FFF2-40B4-BE49-F238E27FC236}">
                <a16:creationId xmlns:a16="http://schemas.microsoft.com/office/drawing/2014/main" id="{4D40EB92-C0F5-5E72-1A63-50498C169489}"/>
              </a:ext>
            </a:extLst>
          </p:cNvPr>
          <p:cNvSpPr>
            <a:spLocks noGrp="1" noChangeArrowheads="1"/>
          </p:cNvSpPr>
          <p:nvPr>
            <p:ph type="title"/>
          </p:nvPr>
        </p:nvSpPr>
        <p:spPr>
          <a:xfrm>
            <a:off x="1143000" y="855663"/>
            <a:ext cx="8229600" cy="1143000"/>
          </a:xfrm>
        </p:spPr>
        <p:txBody>
          <a:bodyPr>
            <a:normAutofit fontScale="90000"/>
          </a:bodyPr>
          <a:lstStyle/>
          <a:p>
            <a:pPr eaLnBrk="1" fontAlgn="auto" hangingPunct="1">
              <a:spcAft>
                <a:spcPts val="0"/>
              </a:spcAft>
              <a:defRPr/>
            </a:pPr>
            <a:r>
              <a:rPr lang="en-US" sz="4000" dirty="0">
                <a:solidFill>
                  <a:srgbClr val="586D78"/>
                </a:solidFill>
              </a:rPr>
              <a:t>What areas does workplace mental wellness impact?</a:t>
            </a:r>
          </a:p>
        </p:txBody>
      </p:sp>
      <p:pic>
        <p:nvPicPr>
          <p:cNvPr id="62468" name="Picture 11" descr="C:\Documents and Settings\mbonner\Local Settings\Temporary Internet Files\Content.IE5\0MUOGI0M\MP900442235[1].jpg">
            <a:extLst>
              <a:ext uri="{FF2B5EF4-FFF2-40B4-BE49-F238E27FC236}">
                <a16:creationId xmlns:a16="http://schemas.microsoft.com/office/drawing/2014/main" id="{8378A45F-5369-FBCC-9E89-39FA7EF2A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6575" y="1908175"/>
            <a:ext cx="28416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C2343C-A21C-7777-0F88-F4EABE647672}"/>
              </a:ext>
            </a:extLst>
          </p:cNvPr>
          <p:cNvSpPr>
            <a:spLocks noGrp="1"/>
          </p:cNvSpPr>
          <p:nvPr>
            <p:ph type="ctrTitle"/>
          </p:nvPr>
        </p:nvSpPr>
        <p:spPr>
          <a:xfrm>
            <a:off x="1524000" y="-76200"/>
            <a:ext cx="7772400" cy="1829761"/>
          </a:xfrm>
        </p:spPr>
        <p:txBody>
          <a:bodyPr/>
          <a:lstStyle/>
          <a:p>
            <a:pPr algn="l">
              <a:defRPr/>
            </a:pPr>
            <a:r>
              <a:rPr lang="en-US" sz="3200" dirty="0"/>
              <a:t>What have we established so far? </a:t>
            </a:r>
          </a:p>
        </p:txBody>
      </p:sp>
      <p:sp>
        <p:nvSpPr>
          <p:cNvPr id="7" name="Subtitle 6">
            <a:extLst>
              <a:ext uri="{FF2B5EF4-FFF2-40B4-BE49-F238E27FC236}">
                <a16:creationId xmlns:a16="http://schemas.microsoft.com/office/drawing/2014/main" id="{F9CCBEE5-15F0-BECC-37B8-7C415DACDACC}"/>
              </a:ext>
            </a:extLst>
          </p:cNvPr>
          <p:cNvSpPr>
            <a:spLocks noGrp="1"/>
          </p:cNvSpPr>
          <p:nvPr>
            <p:ph type="subTitle" idx="1"/>
          </p:nvPr>
        </p:nvSpPr>
        <p:spPr>
          <a:xfrm>
            <a:off x="685800" y="2590800"/>
            <a:ext cx="7772400" cy="1200150"/>
          </a:xfrm>
        </p:spPr>
        <p:txBody>
          <a:bodyPr/>
          <a:lstStyle/>
          <a:p>
            <a:pPr marR="0" algn="ctr">
              <a:defRPr/>
            </a:pPr>
            <a:r>
              <a:rPr lang="en-US" altLang="en-US" dirty="0">
                <a:effectLst>
                  <a:outerShdw blurRad="38100" dist="38100" dir="2700000" algn="tl">
                    <a:srgbClr val="C0C0C0"/>
                  </a:outerShdw>
                </a:effectLst>
              </a:rPr>
              <a:t>Mental Health and Substance Use disorders are…..</a:t>
            </a:r>
          </a:p>
          <a:p>
            <a:pPr marR="0" algn="ctr">
              <a:defRPr/>
            </a:pPr>
            <a:endParaRPr lang="en-US" altLang="en-US" dirty="0">
              <a:effectLst>
                <a:outerShdw blurRad="38100" dist="38100" dir="2700000" algn="tl">
                  <a:srgbClr val="C0C0C0"/>
                </a:outerShdw>
              </a:effectLst>
            </a:endParaRPr>
          </a:p>
          <a:p>
            <a:pPr marR="0" algn="ctr">
              <a:defRPr/>
            </a:pPr>
            <a:r>
              <a:rPr lang="en-US" altLang="en-US" dirty="0">
                <a:effectLst>
                  <a:outerShdw blurRad="38100" dist="38100" dir="2700000" algn="tl">
                    <a:srgbClr val="C0C0C0"/>
                  </a:outerShdw>
                </a:effectLst>
              </a:rPr>
              <a:t>The impact on the workplace and workforce is….</a:t>
            </a:r>
          </a:p>
          <a:p>
            <a:pPr marR="0" algn="ctr">
              <a:defRPr/>
            </a:pPr>
            <a:endParaRPr lang="en-US" altLang="en-US" dirty="0">
              <a:effectLst>
                <a:outerShdw blurRad="38100" dist="38100" dir="2700000" algn="tl">
                  <a:srgbClr val="C0C0C0"/>
                </a:outerShdw>
              </a:effectLst>
            </a:endParaRPr>
          </a:p>
          <a:p>
            <a:pPr marR="0" algn="ctr">
              <a:defRPr/>
            </a:pPr>
            <a:r>
              <a:rPr lang="en-US" altLang="en-US" dirty="0">
                <a:effectLst>
                  <a:outerShdw blurRad="38100" dist="38100" dir="2700000" algn="tl">
                    <a:srgbClr val="C0C0C0"/>
                  </a:outerShdw>
                </a:effectLst>
              </a:rPr>
              <a:t>What did you find surprising?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9419-BBF2-AD31-EA92-3457A750CDE6}"/>
              </a:ext>
            </a:extLst>
          </p:cNvPr>
          <p:cNvSpPr>
            <a:spLocks noGrp="1"/>
          </p:cNvSpPr>
          <p:nvPr>
            <p:ph type="title"/>
          </p:nvPr>
        </p:nvSpPr>
        <p:spPr>
          <a:xfrm>
            <a:off x="609600" y="2667000"/>
            <a:ext cx="8229600" cy="1143000"/>
          </a:xfrm>
        </p:spPr>
        <p:txBody>
          <a:bodyPr>
            <a:normAutofit fontScale="90000"/>
          </a:bodyPr>
          <a:lstStyle/>
          <a:p>
            <a:pPr algn="ctr">
              <a:defRPr/>
            </a:pPr>
            <a:br>
              <a:rPr lang="en-US" dirty="0">
                <a:latin typeface="Calibri Light" panose="020F0302020204030204" pitchFamily="34" charset="0"/>
              </a:rPr>
            </a:br>
            <a:r>
              <a:rPr lang="en-US" sz="4400" dirty="0">
                <a:solidFill>
                  <a:schemeClr val="bg1">
                    <a:lumMod val="65000"/>
                    <a:lumOff val="35000"/>
                  </a:schemeClr>
                </a:solidFill>
                <a:latin typeface="+mn-lt"/>
              </a:rPr>
              <a:t>How can you as a manager and leader impact Emotional Wellness within your worksite and team? </a:t>
            </a:r>
            <a:endParaRPr lang="en-US" dirty="0">
              <a:solidFill>
                <a:schemeClr val="bg1">
                  <a:lumMod val="65000"/>
                  <a:lumOff val="3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D35C908-8FA5-1B37-CCC0-E524CC3A04EC}"/>
              </a:ext>
            </a:extLst>
          </p:cNvPr>
          <p:cNvSpPr>
            <a:spLocks noGrp="1"/>
          </p:cNvSpPr>
          <p:nvPr>
            <p:ph idx="1"/>
          </p:nvPr>
        </p:nvSpPr>
        <p:spPr/>
        <p:txBody>
          <a:bodyPr/>
          <a:lstStyle/>
          <a:p>
            <a:pPr marL="0" indent="0">
              <a:lnSpc>
                <a:spcPct val="90000"/>
              </a:lnSpc>
              <a:buFont typeface="Wingdings 3" panose="05040102010807070707" pitchFamily="18" charset="2"/>
              <a:buNone/>
              <a:defRPr/>
            </a:pPr>
            <a:r>
              <a:rPr lang="en-US" sz="2400" b="1" dirty="0">
                <a:latin typeface="Calibri Light" panose="020F0302020204030204" pitchFamily="34" charset="0"/>
              </a:rPr>
              <a:t>As people with a physical injury or illness may require help through an </a:t>
            </a:r>
            <a:r>
              <a:rPr lang="en-US" sz="2400" b="1" dirty="0">
                <a:solidFill>
                  <a:srgbClr val="FF0000"/>
                </a:solidFill>
                <a:latin typeface="Calibri Light" panose="020F0302020204030204" pitchFamily="34" charset="0"/>
              </a:rPr>
              <a:t>I</a:t>
            </a:r>
            <a:r>
              <a:rPr lang="en-US" sz="2400" b="1" dirty="0">
                <a:latin typeface="Calibri Light" panose="020F0302020204030204" pitchFamily="34" charset="0"/>
              </a:rPr>
              <a:t>ntensive </a:t>
            </a:r>
            <a:r>
              <a:rPr lang="en-US" sz="2400" b="1" dirty="0">
                <a:solidFill>
                  <a:srgbClr val="FF0000"/>
                </a:solidFill>
                <a:latin typeface="Calibri Light" panose="020F0302020204030204" pitchFamily="34" charset="0"/>
              </a:rPr>
              <a:t>C</a:t>
            </a:r>
            <a:r>
              <a:rPr lang="en-US" sz="2400" b="1" dirty="0">
                <a:latin typeface="Calibri Light" panose="020F0302020204030204" pitchFamily="34" charset="0"/>
              </a:rPr>
              <a:t>are </a:t>
            </a:r>
            <a:r>
              <a:rPr lang="en-US" sz="2400" b="1" dirty="0">
                <a:solidFill>
                  <a:srgbClr val="FF0000"/>
                </a:solidFill>
                <a:latin typeface="Calibri Light" panose="020F0302020204030204" pitchFamily="34" charset="0"/>
              </a:rPr>
              <a:t>U</a:t>
            </a:r>
            <a:r>
              <a:rPr lang="en-US" sz="2400" b="1" dirty="0">
                <a:latin typeface="Calibri Light" panose="020F0302020204030204" pitchFamily="34" charset="0"/>
              </a:rPr>
              <a:t>nit, so people in distress or with a psychological/emotional injury or illness may require help from one another through the three steps of </a:t>
            </a:r>
            <a:r>
              <a:rPr lang="en-US" sz="2400" b="1" dirty="0">
                <a:solidFill>
                  <a:srgbClr val="FF0000"/>
                </a:solidFill>
                <a:latin typeface="Calibri Light" panose="020F0302020204030204" pitchFamily="34" charset="0"/>
              </a:rPr>
              <a:t>I</a:t>
            </a:r>
            <a:r>
              <a:rPr lang="en-US" sz="2400" b="1" dirty="0">
                <a:latin typeface="Calibri Light" panose="020F0302020204030204" pitchFamily="34" charset="0"/>
              </a:rPr>
              <a:t>dentify, </a:t>
            </a:r>
            <a:r>
              <a:rPr lang="en-US" sz="2400" b="1" dirty="0">
                <a:solidFill>
                  <a:srgbClr val="FF0000"/>
                </a:solidFill>
                <a:latin typeface="Calibri Light" panose="020F0302020204030204" pitchFamily="34" charset="0"/>
              </a:rPr>
              <a:t>C</a:t>
            </a:r>
            <a:r>
              <a:rPr lang="en-US" sz="2400" b="1" dirty="0">
                <a:latin typeface="Calibri Light" panose="020F0302020204030204" pitchFamily="34" charset="0"/>
              </a:rPr>
              <a:t>onnect, and </a:t>
            </a:r>
            <a:r>
              <a:rPr lang="en-US" sz="2400" b="1" dirty="0">
                <a:solidFill>
                  <a:srgbClr val="FF0000"/>
                </a:solidFill>
                <a:latin typeface="Calibri Light" panose="020F0302020204030204" pitchFamily="34" charset="0"/>
              </a:rPr>
              <a:t>U</a:t>
            </a:r>
            <a:r>
              <a:rPr lang="en-US" sz="2400" b="1" dirty="0">
                <a:latin typeface="Calibri Light" panose="020F0302020204030204" pitchFamily="34" charset="0"/>
              </a:rPr>
              <a:t>nderstand. </a:t>
            </a:r>
          </a:p>
          <a:p>
            <a:pPr marL="0" indent="0">
              <a:lnSpc>
                <a:spcPct val="90000"/>
              </a:lnSpc>
              <a:buFont typeface="Wingdings 3" panose="05040102010807070707" pitchFamily="18" charset="2"/>
              <a:buNone/>
              <a:defRPr/>
            </a:pPr>
            <a:endParaRPr lang="en-US" sz="2000" b="1" dirty="0">
              <a:latin typeface="Calibri Light" panose="020F0302020204030204" pitchFamily="34" charset="0"/>
            </a:endParaRPr>
          </a:p>
          <a:p>
            <a:pPr marL="0" indent="0">
              <a:lnSpc>
                <a:spcPct val="90000"/>
              </a:lnSpc>
              <a:buFont typeface="Wingdings 3" panose="05040102010807070707" pitchFamily="18" charset="2"/>
              <a:buNone/>
              <a:defRPr/>
            </a:pPr>
            <a:endParaRPr lang="en-US" sz="2800" b="1" dirty="0">
              <a:latin typeface="Calibri Light" panose="020F0302020204030204" pitchFamily="34" charset="0"/>
            </a:endParaRPr>
          </a:p>
          <a:p>
            <a:pPr marL="0" indent="0">
              <a:lnSpc>
                <a:spcPct val="90000"/>
              </a:lnSpc>
              <a:buFont typeface="Wingdings 3" panose="05040102010807070707" pitchFamily="18" charset="2"/>
              <a:buNone/>
              <a:defRPr/>
            </a:pPr>
            <a:endParaRPr lang="en-US" sz="2800" b="1" dirty="0">
              <a:latin typeface="Calibri Light" panose="020F0302020204030204" pitchFamily="34" charset="0"/>
            </a:endParaRPr>
          </a:p>
          <a:p>
            <a:pPr marL="109537" indent="0" algn="ctr">
              <a:lnSpc>
                <a:spcPct val="90000"/>
              </a:lnSpc>
              <a:buFont typeface="Wingdings 3" panose="05040102010807070707" pitchFamily="18" charset="2"/>
              <a:buNone/>
              <a:defRPr/>
            </a:pPr>
            <a:endParaRPr lang="en-US" b="1" dirty="0">
              <a:solidFill>
                <a:srgbClr val="F4364C"/>
              </a:solidFill>
            </a:endParaRPr>
          </a:p>
          <a:p>
            <a:pPr marL="0" indent="0" algn="ctr">
              <a:lnSpc>
                <a:spcPct val="90000"/>
              </a:lnSpc>
              <a:buFont typeface="Wingdings 3" panose="05040102010807070707" pitchFamily="18" charset="2"/>
              <a:buNone/>
              <a:defRPr/>
            </a:pPr>
            <a:endParaRPr lang="en-US" sz="3200" b="1" dirty="0"/>
          </a:p>
          <a:p>
            <a:pPr marL="0" indent="0" algn="ctr">
              <a:lnSpc>
                <a:spcPct val="90000"/>
              </a:lnSpc>
              <a:buFont typeface="Wingdings 3" panose="05040102010807070707" pitchFamily="18" charset="2"/>
              <a:buNone/>
              <a:defRPr/>
            </a:pPr>
            <a:r>
              <a:rPr lang="en-US" sz="3200" b="1" dirty="0"/>
              <a:t>ICU thus becomes “I See You.” </a:t>
            </a:r>
          </a:p>
          <a:p>
            <a:pPr marL="0" indent="0">
              <a:buFont typeface="Wingdings 3" panose="05040102010807070707" pitchFamily="18" charset="2"/>
              <a:buNone/>
              <a:defRPr/>
            </a:pPr>
            <a:endParaRPr lang="en-US" sz="1050" dirty="0"/>
          </a:p>
          <a:p>
            <a:pPr marL="0" indent="0">
              <a:buFont typeface="Wingdings 3" panose="05040102010807070707" pitchFamily="18" charset="2"/>
              <a:buNone/>
              <a:defRPr/>
            </a:pPr>
            <a:endParaRPr lang="en-US" sz="1050" dirty="0"/>
          </a:p>
          <a:p>
            <a:pPr marL="0" indent="0">
              <a:buFont typeface="Wingdings 3" panose="05040102010807070707" pitchFamily="18" charset="2"/>
              <a:buNone/>
              <a:defRPr/>
            </a:pPr>
            <a:r>
              <a:rPr lang="en-US" sz="1050" dirty="0"/>
              <a:t>Partnership for Workplace Mental Health, a program of the American Psychiatric Foundation (2014)</a:t>
            </a:r>
          </a:p>
          <a:p>
            <a:pPr>
              <a:defRPr/>
            </a:pPr>
            <a:endParaRPr lang="en-US" dirty="0"/>
          </a:p>
        </p:txBody>
      </p:sp>
      <p:sp>
        <p:nvSpPr>
          <p:cNvPr id="5" name="Title 4">
            <a:extLst>
              <a:ext uri="{FF2B5EF4-FFF2-40B4-BE49-F238E27FC236}">
                <a16:creationId xmlns:a16="http://schemas.microsoft.com/office/drawing/2014/main" id="{028E4244-4DB9-5DBC-6378-CE8BF6E4A3BF}"/>
              </a:ext>
            </a:extLst>
          </p:cNvPr>
          <p:cNvSpPr>
            <a:spLocks noGrp="1"/>
          </p:cNvSpPr>
          <p:nvPr>
            <p:ph type="title"/>
          </p:nvPr>
        </p:nvSpPr>
        <p:spPr/>
        <p:txBody>
          <a:bodyPr/>
          <a:lstStyle/>
          <a:p>
            <a:pPr algn="ctr">
              <a:defRPr/>
            </a:pPr>
            <a:r>
              <a:rPr lang="en-US" sz="4000" dirty="0">
                <a:solidFill>
                  <a:srgbClr val="586D78"/>
                </a:solidFill>
              </a:rPr>
              <a:t>The ICU method </a:t>
            </a:r>
            <a:endParaRPr lang="en-US" dirty="0">
              <a:solidFill>
                <a:srgbClr val="586D78"/>
              </a:solidFill>
            </a:endParaRPr>
          </a:p>
        </p:txBody>
      </p:sp>
      <p:pic>
        <p:nvPicPr>
          <p:cNvPr id="65540" name="table">
            <a:extLst>
              <a:ext uri="{FF2B5EF4-FFF2-40B4-BE49-F238E27FC236}">
                <a16:creationId xmlns:a16="http://schemas.microsoft.com/office/drawing/2014/main" id="{30226B30-26EB-2AD6-0944-992A2C5A19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3352800"/>
            <a:ext cx="80010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74A08A-6A97-993E-22E5-5E2B353847DD}"/>
              </a:ext>
            </a:extLst>
          </p:cNvPr>
          <p:cNvSpPr>
            <a:spLocks noGrp="1"/>
          </p:cNvSpPr>
          <p:nvPr>
            <p:ph idx="1"/>
          </p:nvPr>
        </p:nvSpPr>
        <p:spPr>
          <a:xfrm>
            <a:off x="301625" y="1804988"/>
            <a:ext cx="8382000" cy="4778375"/>
          </a:xfrm>
        </p:spPr>
        <p:txBody>
          <a:bodyPr/>
          <a:lstStyle/>
          <a:p>
            <a:pPr marL="0" indent="0" fontAlgn="auto">
              <a:spcBef>
                <a:spcPts val="30"/>
              </a:spcBef>
              <a:spcAft>
                <a:spcPts val="0"/>
              </a:spcAft>
              <a:buFont typeface="Wingdings 3" panose="05040102010807070707" pitchFamily="18" charset="2"/>
              <a:buNone/>
              <a:defRPr/>
            </a:pPr>
            <a:r>
              <a:rPr lang="en-US" sz="2400" dirty="0">
                <a:ea typeface="Tahoma" panose="020B0604030504040204" pitchFamily="34" charset="0"/>
                <a:cs typeface="Tahoma" panose="020B0604030504040204" pitchFamily="34" charset="0"/>
              </a:rPr>
              <a:t>Supervisor engagement is</a:t>
            </a:r>
            <a:r>
              <a:rPr lang="en-US" sz="2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Critical </a:t>
            </a:r>
            <a:r>
              <a:rPr lang="en-US" sz="2400" dirty="0">
                <a:ea typeface="Tahoma" panose="020B0604030504040204" pitchFamily="34" charset="0"/>
                <a:cs typeface="Tahoma" panose="020B0604030504040204" pitchFamily="34" charset="0"/>
              </a:rPr>
              <a:t>to the success of employees</a:t>
            </a:r>
          </a:p>
          <a:p>
            <a:pPr fontAlgn="auto">
              <a:spcBef>
                <a:spcPct val="20000"/>
              </a:spcBef>
              <a:spcAft>
                <a:spcPts val="0"/>
              </a:spcAft>
              <a:defRPr/>
            </a:pPr>
            <a:endParaRPr lang="en-US" sz="2400" dirty="0">
              <a:ea typeface="Tahoma" panose="020B0604030504040204" pitchFamily="34" charset="0"/>
              <a:cs typeface="Tahoma" panose="020B0604030504040204" pitchFamily="34" charset="0"/>
            </a:endParaRPr>
          </a:p>
          <a:p>
            <a:pPr fontAlgn="auto">
              <a:spcBef>
                <a:spcPct val="20000"/>
              </a:spcBef>
              <a:spcAft>
                <a:spcPts val="0"/>
              </a:spcAft>
              <a:defRPr/>
            </a:pPr>
            <a:r>
              <a:rPr lang="en-US" sz="2400" dirty="0">
                <a:ea typeface="Tahoma" panose="020B0604030504040204" pitchFamily="34" charset="0"/>
                <a:cs typeface="Tahoma" panose="020B0604030504040204" pitchFamily="34" charset="0"/>
              </a:rPr>
              <a:t>Daily contact with the employee</a:t>
            </a:r>
          </a:p>
          <a:p>
            <a:pPr lvl="1" fontAlgn="auto">
              <a:spcBef>
                <a:spcPct val="20000"/>
              </a:spcBef>
              <a:spcAft>
                <a:spcPts val="0"/>
              </a:spcAft>
              <a:buFont typeface="Arial" panose="020B0604020202020204" pitchFamily="34" charset="0"/>
              <a:buChar char="•"/>
              <a:defRPr/>
            </a:pPr>
            <a:r>
              <a:rPr lang="en-US" sz="2200" dirty="0">
                <a:ea typeface="Tahoma" panose="020B0604030504040204" pitchFamily="34" charset="0"/>
                <a:cs typeface="Tahoma" panose="020B0604030504040204" pitchFamily="34" charset="0"/>
              </a:rPr>
              <a:t>First opportunity to identify a </a:t>
            </a:r>
          </a:p>
          <a:p>
            <a:pPr marL="392113" lvl="1" indent="0" fontAlgn="auto">
              <a:spcBef>
                <a:spcPct val="20000"/>
              </a:spcBef>
              <a:spcAft>
                <a:spcPts val="0"/>
              </a:spcAft>
              <a:buFont typeface="Verdana" panose="020B0604030504040204" pitchFamily="34" charset="0"/>
              <a:buNone/>
              <a:defRPr/>
            </a:pPr>
            <a:r>
              <a:rPr lang="en-US" sz="2200" dirty="0">
                <a:ea typeface="Tahoma" panose="020B0604030504040204" pitchFamily="34" charset="0"/>
                <a:cs typeface="Tahoma" panose="020B0604030504040204" pitchFamily="34" charset="0"/>
              </a:rPr>
              <a:t>   potential employee issue</a:t>
            </a:r>
          </a:p>
          <a:p>
            <a:pPr fontAlgn="auto">
              <a:spcBef>
                <a:spcPts val="0"/>
              </a:spcBef>
              <a:spcAft>
                <a:spcPts val="0"/>
              </a:spcAft>
              <a:defRPr/>
            </a:pPr>
            <a:endParaRPr lang="en-US" sz="2400" dirty="0">
              <a:ea typeface="Tahoma" panose="020B0604030504040204" pitchFamily="34" charset="0"/>
              <a:cs typeface="Tahoma" panose="020B0604030504040204" pitchFamily="34" charset="0"/>
            </a:endParaRPr>
          </a:p>
          <a:p>
            <a:pPr fontAlgn="auto">
              <a:spcBef>
                <a:spcPts val="0"/>
              </a:spcBef>
              <a:spcAft>
                <a:spcPts val="0"/>
              </a:spcAft>
              <a:defRPr/>
            </a:pPr>
            <a:r>
              <a:rPr lang="en-US" sz="2400" dirty="0">
                <a:ea typeface="Tahoma" panose="020B0604030504040204" pitchFamily="34" charset="0"/>
                <a:cs typeface="Tahoma" panose="020B0604030504040204" pitchFamily="34" charset="0"/>
              </a:rPr>
              <a:t>Early problem identification and referral skills </a:t>
            </a:r>
          </a:p>
          <a:p>
            <a:pPr marL="800100" lvl="1" indent="-342900" fontAlgn="auto">
              <a:spcBef>
                <a:spcPts val="0"/>
              </a:spcBef>
              <a:spcAft>
                <a:spcPts val="0"/>
              </a:spcAft>
              <a:buFont typeface="Arial" panose="020B0604020202020204" pitchFamily="34" charset="0"/>
              <a:buChar char="•"/>
              <a:defRPr/>
            </a:pPr>
            <a:r>
              <a:rPr lang="en-US" sz="2200" dirty="0">
                <a:ea typeface="Tahoma" panose="020B0604030504040204" pitchFamily="34" charset="0"/>
                <a:cs typeface="Tahoma" panose="020B0604030504040204" pitchFamily="34" charset="0"/>
              </a:rPr>
              <a:t>Best chance of problem resolution for employees</a:t>
            </a:r>
          </a:p>
          <a:p>
            <a:pPr marL="800100" lvl="1" indent="-342900" fontAlgn="auto">
              <a:spcBef>
                <a:spcPts val="0"/>
              </a:spcBef>
              <a:spcAft>
                <a:spcPts val="0"/>
              </a:spcAft>
              <a:buFont typeface="Arial" panose="020B0604020202020204" pitchFamily="34" charset="0"/>
              <a:buChar char="•"/>
              <a:defRPr/>
            </a:pPr>
            <a:r>
              <a:rPr lang="en-US" sz="2200" dirty="0">
                <a:ea typeface="Tahoma" panose="020B0604030504040204" pitchFamily="34" charset="0"/>
                <a:cs typeface="Tahoma" panose="020B0604030504040204" pitchFamily="34" charset="0"/>
              </a:rPr>
              <a:t>Increased health care cost savings</a:t>
            </a:r>
          </a:p>
          <a:p>
            <a:pPr marL="800100" lvl="1" indent="-342900" fontAlgn="auto">
              <a:spcBef>
                <a:spcPts val="0"/>
              </a:spcBef>
              <a:spcAft>
                <a:spcPts val="0"/>
              </a:spcAft>
              <a:buFont typeface="Arial" panose="020B0604020202020204" pitchFamily="34" charset="0"/>
              <a:buChar char="•"/>
              <a:defRPr/>
            </a:pPr>
            <a:r>
              <a:rPr lang="en-US" sz="2200" dirty="0">
                <a:ea typeface="Tahoma" panose="020B0604030504040204" pitchFamily="34" charset="0"/>
                <a:cs typeface="Tahoma" panose="020B0604030504040204" pitchFamily="34" charset="0"/>
              </a:rPr>
              <a:t>Improved morale and team dynamics</a:t>
            </a:r>
          </a:p>
          <a:p>
            <a:pPr marL="800100" lvl="1" indent="-342900" fontAlgn="auto">
              <a:spcBef>
                <a:spcPts val="0"/>
              </a:spcBef>
              <a:spcAft>
                <a:spcPts val="0"/>
              </a:spcAft>
              <a:buFont typeface="Arial" panose="020B0604020202020204" pitchFamily="34" charset="0"/>
              <a:buChar char="•"/>
              <a:defRPr/>
            </a:pPr>
            <a:r>
              <a:rPr lang="en-US" sz="2200" dirty="0">
                <a:ea typeface="Tahoma" panose="020B0604030504040204" pitchFamily="34" charset="0"/>
                <a:cs typeface="Tahoma" panose="020B0604030504040204" pitchFamily="34" charset="0"/>
              </a:rPr>
              <a:t>Focus on the employee as a person not just </a:t>
            </a:r>
          </a:p>
          <a:p>
            <a:pPr marL="457200" lvl="1" indent="0" fontAlgn="auto">
              <a:spcBef>
                <a:spcPts val="0"/>
              </a:spcBef>
              <a:spcAft>
                <a:spcPts val="0"/>
              </a:spcAft>
              <a:buFont typeface="Verdana" panose="020B0604030504040204" pitchFamily="34" charset="0"/>
              <a:buNone/>
              <a:defRPr/>
            </a:pPr>
            <a:r>
              <a:rPr lang="en-US" sz="2200" dirty="0">
                <a:ea typeface="Tahoma" panose="020B0604030504040204" pitchFamily="34" charset="0"/>
                <a:cs typeface="Tahoma" panose="020B0604030504040204" pitchFamily="34" charset="0"/>
              </a:rPr>
              <a:t>   a worker</a:t>
            </a:r>
          </a:p>
          <a:p>
            <a:pPr>
              <a:defRPr/>
            </a:pPr>
            <a:endParaRPr lang="en-US" dirty="0"/>
          </a:p>
        </p:txBody>
      </p:sp>
      <p:sp>
        <p:nvSpPr>
          <p:cNvPr id="3" name="Title 2">
            <a:extLst>
              <a:ext uri="{FF2B5EF4-FFF2-40B4-BE49-F238E27FC236}">
                <a16:creationId xmlns:a16="http://schemas.microsoft.com/office/drawing/2014/main" id="{47971DBA-10E8-99EF-A001-97314CFBE439}"/>
              </a:ext>
            </a:extLst>
          </p:cNvPr>
          <p:cNvSpPr>
            <a:spLocks noGrp="1"/>
          </p:cNvSpPr>
          <p:nvPr>
            <p:ph type="title"/>
          </p:nvPr>
        </p:nvSpPr>
        <p:spPr>
          <a:xfrm>
            <a:off x="990600" y="533400"/>
            <a:ext cx="8229600" cy="1143000"/>
          </a:xfrm>
        </p:spPr>
        <p:txBody>
          <a:bodyPr/>
          <a:lstStyle/>
          <a:p>
            <a:pPr algn="ctr">
              <a:defRPr/>
            </a:pPr>
            <a:r>
              <a:rPr lang="en-US" dirty="0">
                <a:solidFill>
                  <a:srgbClr val="586D78"/>
                </a:solidFill>
              </a:rPr>
              <a:t>Employee Assistance Support</a:t>
            </a:r>
          </a:p>
        </p:txBody>
      </p:sp>
      <p:pic>
        <p:nvPicPr>
          <p:cNvPr id="66564" name="Picture 4" descr="A group of women holding cups&#10;&#10;Description automatically generated">
            <a:extLst>
              <a:ext uri="{FF2B5EF4-FFF2-40B4-BE49-F238E27FC236}">
                <a16:creationId xmlns:a16="http://schemas.microsoft.com/office/drawing/2014/main" id="{121DFF52-0964-CA07-8A21-0639EED9B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82863"/>
            <a:ext cx="27813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A7CB3E-B715-3B03-D105-93AED9294C12}"/>
              </a:ext>
            </a:extLst>
          </p:cNvPr>
          <p:cNvSpPr>
            <a:spLocks noGrp="1"/>
          </p:cNvSpPr>
          <p:nvPr>
            <p:ph idx="1"/>
          </p:nvPr>
        </p:nvSpPr>
        <p:spPr>
          <a:xfrm>
            <a:off x="457200" y="1524000"/>
            <a:ext cx="8229600" cy="5483225"/>
          </a:xfrm>
        </p:spPr>
        <p:txBody>
          <a:bodyPr/>
          <a:lstStyle/>
          <a:p>
            <a:pPr>
              <a:lnSpc>
                <a:spcPct val="90000"/>
              </a:lnSpc>
              <a:defRPr/>
            </a:pPr>
            <a:r>
              <a:rPr lang="en-US" sz="2200" dirty="0"/>
              <a:t>Managers can create an environment where we equip our employees to recognize the signs of distress and refer each other to the resources already available.</a:t>
            </a:r>
          </a:p>
          <a:p>
            <a:pPr>
              <a:lnSpc>
                <a:spcPct val="90000"/>
              </a:lnSpc>
              <a:defRPr/>
            </a:pPr>
            <a:endParaRPr lang="en-US" sz="2200" dirty="0"/>
          </a:p>
          <a:p>
            <a:pPr marL="742956" lvl="1" indent="-342900">
              <a:lnSpc>
                <a:spcPct val="90000"/>
              </a:lnSpc>
              <a:buFont typeface="Arial" pitchFamily="34" charset="0"/>
              <a:buChar char="•"/>
              <a:defRPr/>
            </a:pPr>
            <a:r>
              <a:rPr lang="en-US" sz="2200" dirty="0"/>
              <a:t>Our employee assistance program</a:t>
            </a:r>
          </a:p>
          <a:p>
            <a:pPr marL="742956" lvl="1" indent="-342900">
              <a:lnSpc>
                <a:spcPct val="90000"/>
              </a:lnSpc>
              <a:buFont typeface="Arial" pitchFamily="34" charset="0"/>
              <a:buChar char="•"/>
              <a:defRPr/>
            </a:pPr>
            <a:r>
              <a:rPr lang="en-US" sz="2200" dirty="0"/>
              <a:t>Our mental health and substance use disorder benefits</a:t>
            </a:r>
          </a:p>
          <a:p>
            <a:pPr>
              <a:lnSpc>
                <a:spcPct val="90000"/>
              </a:lnSpc>
              <a:defRPr/>
            </a:pPr>
            <a:endParaRPr lang="en-US" sz="2200" dirty="0"/>
          </a:p>
          <a:p>
            <a:pPr>
              <a:lnSpc>
                <a:spcPct val="90000"/>
              </a:lnSpc>
              <a:defRPr/>
            </a:pPr>
            <a:r>
              <a:rPr lang="en-US" sz="2200" dirty="0"/>
              <a:t>Interventions can help. The majority (65–80%) of those suffering from emotional distress or mental illnesses will get better with proper treatment—a </a:t>
            </a:r>
            <a:r>
              <a:rPr lang="en-US" sz="2200" dirty="0">
                <a:solidFill>
                  <a:schemeClr val="tx1">
                    <a:lumMod val="75000"/>
                  </a:schemeClr>
                </a:solidFill>
              </a:rPr>
              <a:t>success rate that exceeds many non-psychiatric illnesses.</a:t>
            </a:r>
            <a:r>
              <a:rPr lang="en-US" sz="2200" baseline="30000" dirty="0">
                <a:solidFill>
                  <a:schemeClr val="tx1">
                    <a:lumMod val="75000"/>
                  </a:schemeClr>
                </a:solidFill>
              </a:rPr>
              <a:t>8</a:t>
            </a:r>
          </a:p>
          <a:p>
            <a:pPr marL="0" indent="0">
              <a:buFont typeface="Wingdings 3" panose="05040102010807070707" pitchFamily="18" charset="2"/>
              <a:buNone/>
              <a:defRPr/>
            </a:pPr>
            <a:endParaRPr lang="en-US" sz="1200" i="1" dirty="0"/>
          </a:p>
          <a:p>
            <a:pPr marL="0" indent="0">
              <a:buFont typeface="Wingdings 3" panose="05040102010807070707" pitchFamily="18" charset="2"/>
              <a:buNone/>
              <a:defRPr/>
            </a:pPr>
            <a:endParaRPr lang="en-US" sz="1200" i="1" dirty="0"/>
          </a:p>
          <a:p>
            <a:pPr marL="0" indent="0">
              <a:buFont typeface="Wingdings 3" panose="05040102010807070707" pitchFamily="18" charset="2"/>
              <a:buNone/>
              <a:defRPr/>
            </a:pPr>
            <a:r>
              <a:rPr lang="en-US" sz="1200" i="1" dirty="0"/>
              <a:t>Health Care Reform for Americans with Severe Mental Illnesses: Report of the National Advisory </a:t>
            </a:r>
          </a:p>
          <a:p>
            <a:pPr marL="0" indent="0">
              <a:buFont typeface="Wingdings 3" panose="05040102010807070707" pitchFamily="18" charset="2"/>
              <a:buNone/>
              <a:defRPr/>
            </a:pPr>
            <a:r>
              <a:rPr lang="en-US" sz="1200" i="1" dirty="0"/>
              <a:t>Mental Health Council</a:t>
            </a:r>
            <a:r>
              <a:rPr lang="en-US" sz="1200" dirty="0"/>
              <a:t>. (October 1993). Produced in response to a request by the Senate </a:t>
            </a:r>
          </a:p>
          <a:p>
            <a:pPr marL="0" indent="0">
              <a:buFont typeface="Wingdings 3" panose="05040102010807070707" pitchFamily="18" charset="2"/>
              <a:buNone/>
              <a:defRPr/>
            </a:pPr>
            <a:r>
              <a:rPr lang="en-US" sz="1200" dirty="0"/>
              <a:t>Committee on Appropriations, </a:t>
            </a:r>
            <a:r>
              <a:rPr lang="en-US" sz="1200" i="1" dirty="0"/>
              <a:t>American Journal of Psychiatry </a:t>
            </a:r>
            <a:r>
              <a:rPr lang="en-US" sz="1200" dirty="0"/>
              <a:t>150: 10</a:t>
            </a:r>
          </a:p>
          <a:p>
            <a:pPr>
              <a:defRPr/>
            </a:pPr>
            <a:endParaRPr lang="en-US" dirty="0"/>
          </a:p>
        </p:txBody>
      </p:sp>
      <p:sp>
        <p:nvSpPr>
          <p:cNvPr id="3" name="Title 2">
            <a:extLst>
              <a:ext uri="{FF2B5EF4-FFF2-40B4-BE49-F238E27FC236}">
                <a16:creationId xmlns:a16="http://schemas.microsoft.com/office/drawing/2014/main" id="{EBEFDF25-1BD4-279A-A31B-497348AD4DBF}"/>
              </a:ext>
            </a:extLst>
          </p:cNvPr>
          <p:cNvSpPr>
            <a:spLocks noGrp="1"/>
          </p:cNvSpPr>
          <p:nvPr>
            <p:ph type="title"/>
          </p:nvPr>
        </p:nvSpPr>
        <p:spPr>
          <a:xfrm>
            <a:off x="533400" y="345057"/>
            <a:ext cx="8229600" cy="1143000"/>
          </a:xfrm>
        </p:spPr>
        <p:txBody>
          <a:bodyPr/>
          <a:lstStyle/>
          <a:p>
            <a:pPr algn="ctr">
              <a:defRPr/>
            </a:pPr>
            <a:r>
              <a:rPr lang="en-US" sz="4000" dirty="0">
                <a:solidFill>
                  <a:srgbClr val="586D78"/>
                </a:solidFill>
                <a:latin typeface="+mn-lt"/>
              </a:rPr>
              <a:t>Employee Assistance: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shieldsl\AppData\Local\Microsoft\Windows\Temporary Internet Files\Content.IE5\AA9TS1TA\Yes_Check_Circle.svg[1].png">
            <a:extLst>
              <a:ext uri="{FF2B5EF4-FFF2-40B4-BE49-F238E27FC236}">
                <a16:creationId xmlns:a16="http://schemas.microsoft.com/office/drawing/2014/main" id="{F73B5496-7E74-E150-D712-4735E3BBEE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08325" y="1635125"/>
            <a:ext cx="3176588" cy="3176588"/>
          </a:xfrm>
        </p:spPr>
      </p:pic>
      <p:sp>
        <p:nvSpPr>
          <p:cNvPr id="14338" name="Title 1">
            <a:extLst>
              <a:ext uri="{FF2B5EF4-FFF2-40B4-BE49-F238E27FC236}">
                <a16:creationId xmlns:a16="http://schemas.microsoft.com/office/drawing/2014/main" id="{F9279752-BDBD-2B74-2E20-9C5941A615FB}"/>
              </a:ext>
            </a:extLst>
          </p:cNvPr>
          <p:cNvSpPr>
            <a:spLocks noGrp="1"/>
          </p:cNvSpPr>
          <p:nvPr>
            <p:ph type="title"/>
          </p:nvPr>
        </p:nvSpPr>
        <p:spPr/>
        <p:txBody>
          <a:bodyPr/>
          <a:lstStyle/>
          <a:p>
            <a:pPr algn="ctr" eaLnBrk="1" fontAlgn="auto" hangingPunct="1">
              <a:spcAft>
                <a:spcPts val="0"/>
              </a:spcAft>
              <a:defRPr/>
            </a:pPr>
            <a:r>
              <a:rPr lang="en-US" dirty="0">
                <a:solidFill>
                  <a:srgbClr val="586D78"/>
                </a:solidFill>
              </a:rPr>
              <a:t>Reality Check</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6308-E39E-1154-6657-28E828B21DF6}"/>
              </a:ext>
            </a:extLst>
          </p:cNvPr>
          <p:cNvSpPr>
            <a:spLocks noGrp="1"/>
          </p:cNvSpPr>
          <p:nvPr>
            <p:ph type="title"/>
          </p:nvPr>
        </p:nvSpPr>
        <p:spPr/>
        <p:txBody>
          <a:bodyPr/>
          <a:lstStyle/>
          <a:p>
            <a:pPr>
              <a:defRPr/>
            </a:pPr>
            <a:endParaRPr lang="en-US"/>
          </a:p>
        </p:txBody>
      </p:sp>
      <p:pic>
        <p:nvPicPr>
          <p:cNvPr id="70659" name="Picture 5" descr="A group of people in safety vests and helmets looking at a cellphone&#10;&#10;Description automatically generated">
            <a:extLst>
              <a:ext uri="{FF2B5EF4-FFF2-40B4-BE49-F238E27FC236}">
                <a16:creationId xmlns:a16="http://schemas.microsoft.com/office/drawing/2014/main" id="{43E26532-5C4E-4896-0154-E9D392338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550" y="2416175"/>
            <a:ext cx="542290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94179-7AA2-67DE-AD35-88222696CFC2}"/>
              </a:ext>
            </a:extLst>
          </p:cNvPr>
          <p:cNvSpPr>
            <a:spLocks noGrp="1"/>
          </p:cNvSpPr>
          <p:nvPr>
            <p:ph type="title"/>
          </p:nvPr>
        </p:nvSpPr>
        <p:spPr/>
        <p:txBody>
          <a:bodyPr/>
          <a:lstStyle/>
          <a:p>
            <a:pPr>
              <a:defRPr/>
            </a:pPr>
            <a:endParaRPr lang="en-US"/>
          </a:p>
        </p:txBody>
      </p:sp>
      <p:pic>
        <p:nvPicPr>
          <p:cNvPr id="71683" name="Picture 4" descr="A person wearing a hard hat sitting on the ground&#10;&#10;Description automatically generated">
            <a:extLst>
              <a:ext uri="{FF2B5EF4-FFF2-40B4-BE49-F238E27FC236}">
                <a16:creationId xmlns:a16="http://schemas.microsoft.com/office/drawing/2014/main" id="{F4C2F38F-E2A2-3C52-C553-EA09AA439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150" y="1943100"/>
            <a:ext cx="34417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F36B198-39FA-496F-48B9-CAE6D420184B}"/>
              </a:ext>
            </a:extLst>
          </p:cNvPr>
          <p:cNvSpPr>
            <a:spLocks noGrp="1"/>
          </p:cNvSpPr>
          <p:nvPr>
            <p:ph type="title"/>
          </p:nvPr>
        </p:nvSpPr>
        <p:spPr>
          <a:xfrm>
            <a:off x="600869" y="4038600"/>
            <a:ext cx="8229600" cy="1143000"/>
          </a:xfrm>
        </p:spPr>
        <p:txBody>
          <a:bodyPr>
            <a:normAutofit fontScale="90000"/>
          </a:bodyPr>
          <a:lstStyle/>
          <a:p>
            <a:pPr eaLnBrk="1" fontAlgn="auto" hangingPunct="1">
              <a:spcAft>
                <a:spcPts val="0"/>
              </a:spcAft>
              <a:defRPr/>
            </a:pPr>
            <a:r>
              <a:rPr lang="en-US" dirty="0">
                <a:solidFill>
                  <a:srgbClr val="586D78"/>
                </a:solidFill>
              </a:rPr>
              <a:t>As supervisors you walk the line between support and being the Front Line of Safety</a:t>
            </a:r>
          </a:p>
        </p:txBody>
      </p:sp>
      <p:pic>
        <p:nvPicPr>
          <p:cNvPr id="72707" name="Picture 6" descr="C:\Users\shieldsl\AppData\Local\Microsoft\Windows\Temporary Internet Files\Content.IE5\PSSDFST0\disfraz_infantil_superman[1].jpg">
            <a:extLst>
              <a:ext uri="{FF2B5EF4-FFF2-40B4-BE49-F238E27FC236}">
                <a16:creationId xmlns:a16="http://schemas.microsoft.com/office/drawing/2014/main" id="{26D4BEC5-3FDD-C830-D9DE-5CCE1AF1D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533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D356AE-B72B-51AD-77AD-1C2B3E6E4F93}"/>
              </a:ext>
            </a:extLst>
          </p:cNvPr>
          <p:cNvSpPr>
            <a:spLocks noGrp="1"/>
          </p:cNvSpPr>
          <p:nvPr>
            <p:ph idx="1"/>
          </p:nvPr>
        </p:nvSpPr>
        <p:spPr>
          <a:xfrm>
            <a:off x="609600" y="1524000"/>
            <a:ext cx="8229600" cy="4525963"/>
          </a:xfrm>
        </p:spPr>
        <p:txBody>
          <a:bodyPr/>
          <a:lstStyle/>
          <a:p>
            <a:pPr marL="0" indent="0">
              <a:buFont typeface="Wingdings 3" panose="05040102010807070707" pitchFamily="18" charset="2"/>
              <a:buNone/>
              <a:defRPr/>
            </a:pPr>
            <a:r>
              <a:rPr lang="en-US" sz="2800" dirty="0">
                <a:latin typeface="Calibri Light" panose="020F0302020204030204" pitchFamily="34" charset="0"/>
              </a:rPr>
              <a:t>The WHO defines </a:t>
            </a:r>
            <a:r>
              <a:rPr lang="en-US" sz="2800" b="1" dirty="0">
                <a:latin typeface="Calibri Light" panose="020F0302020204030204" pitchFamily="34" charset="0"/>
              </a:rPr>
              <a:t>Mental Wellness</a:t>
            </a:r>
            <a:r>
              <a:rPr lang="en-US" sz="2800" dirty="0">
                <a:latin typeface="Calibri Light" panose="020F0302020204030204" pitchFamily="34" charset="0"/>
              </a:rPr>
              <a:t> as:</a:t>
            </a:r>
            <a:endParaRPr lang="en-US" sz="2800" b="1" i="1" dirty="0">
              <a:latin typeface="Calibri Light" panose="020F0302020204030204" pitchFamily="34" charset="0"/>
            </a:endParaRPr>
          </a:p>
          <a:p>
            <a:pPr marL="0" indent="0">
              <a:buFont typeface="Wingdings 3" panose="05040102010807070707" pitchFamily="18" charset="2"/>
              <a:buNone/>
              <a:defRPr/>
            </a:pPr>
            <a:r>
              <a:rPr lang="en-US" sz="2800" b="1" i="1" dirty="0">
                <a:latin typeface="Calibri Light" panose="020F0302020204030204" pitchFamily="34" charset="0"/>
              </a:rPr>
              <a:t>“a state of well-being in which the individual realizes his or her own abilities, can cope with the normal stresses of life, can work productively and fruitfully, and is able to make a contribution to his or her community.” </a:t>
            </a:r>
          </a:p>
          <a:p>
            <a:pPr>
              <a:defRPr/>
            </a:pPr>
            <a:endParaRPr lang="en-US" dirty="0"/>
          </a:p>
        </p:txBody>
      </p:sp>
      <p:sp>
        <p:nvSpPr>
          <p:cNvPr id="3" name="Title 2">
            <a:extLst>
              <a:ext uri="{FF2B5EF4-FFF2-40B4-BE49-F238E27FC236}">
                <a16:creationId xmlns:a16="http://schemas.microsoft.com/office/drawing/2014/main" id="{7630D8E5-39B1-8219-9E5C-590F20465676}"/>
              </a:ext>
            </a:extLst>
          </p:cNvPr>
          <p:cNvSpPr>
            <a:spLocks noGrp="1"/>
          </p:cNvSpPr>
          <p:nvPr>
            <p:ph type="title"/>
          </p:nvPr>
        </p:nvSpPr>
        <p:spPr>
          <a:xfrm>
            <a:off x="685800" y="391740"/>
            <a:ext cx="8229600" cy="1143000"/>
          </a:xfrm>
        </p:spPr>
        <p:txBody>
          <a:bodyPr/>
          <a:lstStyle/>
          <a:p>
            <a:pPr algn="ctr">
              <a:defRPr/>
            </a:pPr>
            <a:r>
              <a:rPr lang="en-US" dirty="0">
                <a:solidFill>
                  <a:srgbClr val="586D78"/>
                </a:solidFill>
              </a:rPr>
              <a:t>Mental Wellness </a:t>
            </a:r>
          </a:p>
        </p:txBody>
      </p:sp>
      <p:pic>
        <p:nvPicPr>
          <p:cNvPr id="16388" name="Picture 5">
            <a:extLst>
              <a:ext uri="{FF2B5EF4-FFF2-40B4-BE49-F238E27FC236}">
                <a16:creationId xmlns:a16="http://schemas.microsoft.com/office/drawing/2014/main" id="{44757FA8-7B07-3196-B588-47FF8617A7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191000"/>
            <a:ext cx="2847975"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A1FE9705-06A3-2DFF-EBAE-B2282B21AC83}"/>
              </a:ext>
            </a:extLst>
          </p:cNvPr>
          <p:cNvSpPr>
            <a:spLocks noGrp="1" noChangeArrowheads="1"/>
          </p:cNvSpPr>
          <p:nvPr>
            <p:ph idx="1"/>
          </p:nvPr>
        </p:nvSpPr>
        <p:spPr>
          <a:xfrm>
            <a:off x="457200" y="2057400"/>
            <a:ext cx="8229600" cy="4525963"/>
          </a:xfrm>
        </p:spPr>
        <p:txBody>
          <a:bodyPr/>
          <a:lstStyle/>
          <a:p>
            <a:pPr marL="273050" indent="-273050" eaLnBrk="1" hangingPunct="1">
              <a:lnSpc>
                <a:spcPct val="80000"/>
              </a:lnSpc>
              <a:buFont typeface="Arial" panose="020B0604020202020204" pitchFamily="34" charset="0"/>
              <a:buChar char="•"/>
              <a:defRPr/>
            </a:pPr>
            <a:endParaRPr lang="en-US" altLang="en-US" sz="1800" dirty="0"/>
          </a:p>
          <a:p>
            <a:pPr marL="342900" indent="-342900" eaLnBrk="1" hangingPunct="1">
              <a:lnSpc>
                <a:spcPct val="80000"/>
              </a:lnSpc>
              <a:buFont typeface="Lucida Sans Unicode" panose="020B0602030504020204" pitchFamily="34" charset="0"/>
              <a:buChar char="▸"/>
              <a:defRPr/>
            </a:pPr>
            <a:r>
              <a:rPr lang="en-US" altLang="en-US" sz="2400" dirty="0"/>
              <a:t> Face</a:t>
            </a:r>
          </a:p>
          <a:p>
            <a:pPr marL="342900" indent="-342900" eaLnBrk="1" hangingPunct="1">
              <a:lnSpc>
                <a:spcPct val="80000"/>
              </a:lnSpc>
              <a:buFont typeface="Lucida Sans Unicode" panose="020B0602030504020204" pitchFamily="34" charset="0"/>
              <a:buChar char="▸"/>
              <a:defRPr/>
            </a:pPr>
            <a:r>
              <a:rPr lang="en-US" altLang="en-US" sz="2400" dirty="0"/>
              <a:t> Eye</a:t>
            </a:r>
          </a:p>
          <a:p>
            <a:pPr marL="342900" indent="-342900" eaLnBrk="1" hangingPunct="1">
              <a:lnSpc>
                <a:spcPct val="80000"/>
              </a:lnSpc>
              <a:buFont typeface="Lucida Sans Unicode" panose="020B0602030504020204" pitchFamily="34" charset="0"/>
              <a:buChar char="▸"/>
              <a:defRPr/>
            </a:pPr>
            <a:r>
              <a:rPr lang="en-US" altLang="en-US" sz="2400" dirty="0"/>
              <a:t> Nose</a:t>
            </a:r>
          </a:p>
          <a:p>
            <a:pPr marL="342900" indent="-342900" eaLnBrk="1" hangingPunct="1">
              <a:lnSpc>
                <a:spcPct val="80000"/>
              </a:lnSpc>
              <a:buFont typeface="Lucida Sans Unicode" panose="020B0602030504020204" pitchFamily="34" charset="0"/>
              <a:buChar char="▸"/>
              <a:defRPr/>
            </a:pPr>
            <a:r>
              <a:rPr lang="en-US" altLang="en-US" sz="2400" dirty="0"/>
              <a:t> Mouth</a:t>
            </a:r>
          </a:p>
          <a:p>
            <a:pPr marL="342900" indent="-342900" eaLnBrk="1" hangingPunct="1">
              <a:lnSpc>
                <a:spcPct val="80000"/>
              </a:lnSpc>
              <a:buFont typeface="Lucida Sans Unicode" panose="020B0602030504020204" pitchFamily="34" charset="0"/>
              <a:buChar char="▸"/>
              <a:defRPr/>
            </a:pPr>
            <a:r>
              <a:rPr lang="en-US" altLang="en-US" sz="2400" dirty="0"/>
              <a:t> Hands</a:t>
            </a:r>
          </a:p>
          <a:p>
            <a:pPr marL="342900" indent="-342900" eaLnBrk="1" hangingPunct="1">
              <a:lnSpc>
                <a:spcPct val="80000"/>
              </a:lnSpc>
              <a:buFont typeface="Lucida Sans Unicode" panose="020B0602030504020204" pitchFamily="34" charset="0"/>
              <a:buChar char="▸"/>
              <a:defRPr/>
            </a:pPr>
            <a:r>
              <a:rPr lang="en-US" altLang="en-US" sz="2400" dirty="0"/>
              <a:t> Arms</a:t>
            </a:r>
          </a:p>
          <a:p>
            <a:pPr marL="342900" indent="-342900" eaLnBrk="1" hangingPunct="1">
              <a:lnSpc>
                <a:spcPct val="80000"/>
              </a:lnSpc>
              <a:buFont typeface="Lucida Sans Unicode" panose="020B0602030504020204" pitchFamily="34" charset="0"/>
              <a:buChar char="▸"/>
              <a:defRPr/>
            </a:pPr>
            <a:r>
              <a:rPr lang="en-US" altLang="en-US" sz="2400" dirty="0"/>
              <a:t> Body</a:t>
            </a:r>
          </a:p>
          <a:p>
            <a:pPr marL="342900" indent="-342900" eaLnBrk="1" hangingPunct="1">
              <a:lnSpc>
                <a:spcPct val="80000"/>
              </a:lnSpc>
              <a:buFont typeface="Lucida Sans Unicode" panose="020B0602030504020204" pitchFamily="34" charset="0"/>
              <a:buChar char="▸"/>
              <a:defRPr/>
            </a:pPr>
            <a:r>
              <a:rPr lang="en-US" altLang="en-US" sz="2400" dirty="0"/>
              <a:t> Mood</a:t>
            </a:r>
          </a:p>
          <a:p>
            <a:pPr marL="342900" indent="-342900" eaLnBrk="1" hangingPunct="1">
              <a:lnSpc>
                <a:spcPct val="80000"/>
              </a:lnSpc>
              <a:buFont typeface="Lucida Sans Unicode" panose="020B0602030504020204" pitchFamily="34" charset="0"/>
              <a:buChar char="▸"/>
              <a:defRPr/>
            </a:pPr>
            <a:r>
              <a:rPr lang="en-US" altLang="en-US" sz="2400" dirty="0"/>
              <a:t> Speech</a:t>
            </a:r>
          </a:p>
          <a:p>
            <a:pPr marL="342900" indent="-342900" eaLnBrk="1" hangingPunct="1">
              <a:lnSpc>
                <a:spcPct val="80000"/>
              </a:lnSpc>
              <a:buFont typeface="Lucida Sans Unicode" panose="020B0602030504020204" pitchFamily="34" charset="0"/>
              <a:buChar char="▸"/>
              <a:defRPr/>
            </a:pPr>
            <a:r>
              <a:rPr lang="en-US" altLang="en-US" sz="2400" dirty="0"/>
              <a:t> Movement</a:t>
            </a:r>
          </a:p>
          <a:p>
            <a:pPr marL="342900" indent="-342900" eaLnBrk="1" hangingPunct="1">
              <a:lnSpc>
                <a:spcPct val="80000"/>
              </a:lnSpc>
              <a:buFont typeface="Lucida Sans Unicode" panose="020B0602030504020204" pitchFamily="34" charset="0"/>
              <a:buChar char="▸"/>
              <a:defRPr/>
            </a:pPr>
            <a:r>
              <a:rPr lang="en-US" altLang="en-US" sz="2400" dirty="0"/>
              <a:t> State-of-Mind</a:t>
            </a:r>
          </a:p>
          <a:p>
            <a:pPr marL="342900" indent="-342900" eaLnBrk="1" hangingPunct="1">
              <a:lnSpc>
                <a:spcPct val="80000"/>
              </a:lnSpc>
              <a:buFont typeface="Lucida Sans Unicode" panose="020B0602030504020204" pitchFamily="34" charset="0"/>
              <a:buChar char="▸"/>
              <a:defRPr/>
            </a:pPr>
            <a:r>
              <a:rPr lang="en-US" altLang="en-US" sz="2400" dirty="0"/>
              <a:t> Physical Symptoms</a:t>
            </a:r>
          </a:p>
          <a:p>
            <a:pPr marL="273050" indent="-273050" eaLnBrk="1" hangingPunct="1">
              <a:lnSpc>
                <a:spcPct val="80000"/>
              </a:lnSpc>
              <a:buFont typeface="Arial" panose="020B0604020202020204" pitchFamily="34" charset="0"/>
              <a:buChar char="•"/>
              <a:defRPr/>
            </a:pPr>
            <a:endParaRPr lang="en-US" altLang="en-US" sz="2400" dirty="0"/>
          </a:p>
          <a:p>
            <a:pPr marL="273050" indent="-273050" eaLnBrk="1" hangingPunct="1">
              <a:lnSpc>
                <a:spcPct val="80000"/>
              </a:lnSpc>
              <a:buFont typeface="Arial" panose="020B0604020202020204" pitchFamily="34" charset="0"/>
              <a:buChar char="•"/>
              <a:defRPr/>
            </a:pPr>
            <a:endParaRPr lang="en-US" altLang="en-US" sz="1800" dirty="0"/>
          </a:p>
        </p:txBody>
      </p:sp>
      <p:sp>
        <p:nvSpPr>
          <p:cNvPr id="73730" name="Rectangle 2">
            <a:extLst>
              <a:ext uri="{FF2B5EF4-FFF2-40B4-BE49-F238E27FC236}">
                <a16:creationId xmlns:a16="http://schemas.microsoft.com/office/drawing/2014/main" id="{8C197372-78EB-A0F1-A0E8-D0935462B9EB}"/>
              </a:ext>
            </a:extLst>
          </p:cNvPr>
          <p:cNvSpPr>
            <a:spLocks noGrp="1" noChangeArrowheads="1"/>
          </p:cNvSpPr>
          <p:nvPr>
            <p:ph type="title"/>
          </p:nvPr>
        </p:nvSpPr>
        <p:spPr>
          <a:xfrm>
            <a:off x="1219200" y="888521"/>
            <a:ext cx="8229600" cy="1143000"/>
          </a:xfrm>
        </p:spPr>
        <p:txBody>
          <a:bodyPr>
            <a:normAutofit fontScale="90000"/>
          </a:bodyPr>
          <a:lstStyle/>
          <a:p>
            <a:pPr eaLnBrk="1" fontAlgn="auto" hangingPunct="1">
              <a:spcAft>
                <a:spcPts val="0"/>
              </a:spcAft>
              <a:defRPr/>
            </a:pPr>
            <a:r>
              <a:rPr lang="en-US" dirty="0">
                <a:solidFill>
                  <a:srgbClr val="586D78"/>
                </a:solidFill>
              </a:rPr>
              <a:t>Observable Indicators of Probable Substance Use:</a:t>
            </a:r>
          </a:p>
        </p:txBody>
      </p:sp>
      <p:pic>
        <p:nvPicPr>
          <p:cNvPr id="73732" name="Picture 7" descr="C:\Users\shieldsl\AppData\Local\Microsoft\Windows\Temporary Internet Files\Content.IE5\PSSDFST0\alcohol1[1].jpg">
            <a:extLst>
              <a:ext uri="{FF2B5EF4-FFF2-40B4-BE49-F238E27FC236}">
                <a16:creationId xmlns:a16="http://schemas.microsoft.com/office/drawing/2014/main" id="{5AA21AEE-D8DF-0EF3-C544-237E48F9F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590800"/>
            <a:ext cx="44529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7BE9E007-8E2F-AE66-BFF1-3FCA8A89FCE6}"/>
              </a:ext>
            </a:extLst>
          </p:cNvPr>
          <p:cNvSpPr>
            <a:spLocks noGrp="1"/>
          </p:cNvSpPr>
          <p:nvPr>
            <p:ph idx="1"/>
          </p:nvPr>
        </p:nvSpPr>
        <p:spPr>
          <a:xfrm>
            <a:off x="533400" y="1447800"/>
            <a:ext cx="8229600" cy="4525963"/>
          </a:xfrm>
        </p:spPr>
        <p:txBody>
          <a:bodyPr/>
          <a:lstStyle/>
          <a:p>
            <a:pPr eaLnBrk="1" hangingPunct="1"/>
            <a:endParaRPr lang="en-US" altLang="en-US"/>
          </a:p>
          <a:p>
            <a:pPr eaLnBrk="1" hangingPunct="1">
              <a:lnSpc>
                <a:spcPct val="150000"/>
              </a:lnSpc>
            </a:pPr>
            <a:r>
              <a:rPr lang="en-US" altLang="en-US"/>
              <a:t>Flushed or very pale face</a:t>
            </a:r>
          </a:p>
          <a:p>
            <a:pPr eaLnBrk="1" hangingPunct="1">
              <a:lnSpc>
                <a:spcPct val="150000"/>
              </a:lnSpc>
            </a:pPr>
            <a:r>
              <a:rPr lang="en-US" altLang="en-US"/>
              <a:t>Excessive sweating</a:t>
            </a:r>
          </a:p>
          <a:p>
            <a:pPr eaLnBrk="1" hangingPunct="1">
              <a:lnSpc>
                <a:spcPct val="150000"/>
              </a:lnSpc>
            </a:pPr>
            <a:r>
              <a:rPr lang="en-US" altLang="en-US"/>
              <a:t>Blood shot, watery eyes</a:t>
            </a:r>
          </a:p>
          <a:p>
            <a:pPr eaLnBrk="1" hangingPunct="1">
              <a:lnSpc>
                <a:spcPct val="150000"/>
              </a:lnSpc>
            </a:pPr>
            <a:r>
              <a:rPr lang="en-US" altLang="en-US"/>
              <a:t>Unusual movements </a:t>
            </a:r>
          </a:p>
          <a:p>
            <a:pPr eaLnBrk="1" hangingPunct="1">
              <a:lnSpc>
                <a:spcPct val="150000"/>
              </a:lnSpc>
            </a:pPr>
            <a:r>
              <a:rPr lang="en-US" altLang="en-US"/>
              <a:t>Dilated/constricted pupils</a:t>
            </a:r>
          </a:p>
          <a:p>
            <a:pPr eaLnBrk="1" hangingPunct="1">
              <a:lnSpc>
                <a:spcPct val="150000"/>
              </a:lnSpc>
            </a:pPr>
            <a:r>
              <a:rPr lang="en-US" altLang="en-US"/>
              <a:t>Extreme fatigue/falling asleep</a:t>
            </a:r>
          </a:p>
          <a:p>
            <a:pPr eaLnBrk="1" hangingPunct="1"/>
            <a:endParaRPr lang="en-US" altLang="en-US"/>
          </a:p>
        </p:txBody>
      </p:sp>
      <p:sp>
        <p:nvSpPr>
          <p:cNvPr id="2" name="Rectangle 2">
            <a:extLst>
              <a:ext uri="{FF2B5EF4-FFF2-40B4-BE49-F238E27FC236}">
                <a16:creationId xmlns:a16="http://schemas.microsoft.com/office/drawing/2014/main" id="{55B74C5B-A1B5-1A03-720A-E7859774915A}"/>
              </a:ext>
            </a:extLst>
          </p:cNvPr>
          <p:cNvSpPr>
            <a:spLocks noGrp="1" noChangeArrowheads="1"/>
          </p:cNvSpPr>
          <p:nvPr>
            <p:ph type="title"/>
          </p:nvPr>
        </p:nvSpPr>
        <p:spPr>
          <a:xfrm>
            <a:off x="1600200" y="533400"/>
            <a:ext cx="8229600" cy="1143000"/>
          </a:xfrm>
        </p:spPr>
        <p:txBody>
          <a:bodyPr/>
          <a:lstStyle/>
          <a:p>
            <a:pPr eaLnBrk="1" fontAlgn="auto" hangingPunct="1">
              <a:spcAft>
                <a:spcPts val="0"/>
              </a:spcAft>
              <a:defRPr/>
            </a:pPr>
            <a:r>
              <a:rPr lang="en-US" dirty="0">
                <a:solidFill>
                  <a:srgbClr val="586D78"/>
                </a:solidFill>
              </a:rPr>
              <a:t>Face and Eyes:</a:t>
            </a:r>
          </a:p>
        </p:txBody>
      </p:sp>
      <p:pic>
        <p:nvPicPr>
          <p:cNvPr id="74756" name="Picture 1" descr="A person in a hard hat working on a machine&#10;&#10;Description automatically generated">
            <a:extLst>
              <a:ext uri="{FF2B5EF4-FFF2-40B4-BE49-F238E27FC236}">
                <a16:creationId xmlns:a16="http://schemas.microsoft.com/office/drawing/2014/main" id="{EB5E4C2A-BC5C-DE4B-C3CC-C04B2ED05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098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EA9D998E-9A29-F6E1-3D06-EF59A518CC66}"/>
              </a:ext>
            </a:extLst>
          </p:cNvPr>
          <p:cNvSpPr>
            <a:spLocks noGrp="1"/>
          </p:cNvSpPr>
          <p:nvPr>
            <p:ph idx="1"/>
          </p:nvPr>
        </p:nvSpPr>
        <p:spPr/>
        <p:txBody>
          <a:bodyPr/>
          <a:lstStyle/>
          <a:p>
            <a:pPr eaLnBrk="1" hangingPunct="1"/>
            <a:endParaRPr lang="en-US" altLang="en-US"/>
          </a:p>
          <a:p>
            <a:pPr eaLnBrk="1" hangingPunct="1">
              <a:lnSpc>
                <a:spcPct val="150000"/>
              </a:lnSpc>
            </a:pPr>
            <a:r>
              <a:rPr lang="en-US" altLang="en-US"/>
              <a:t>Runny nose</a:t>
            </a:r>
          </a:p>
          <a:p>
            <a:pPr eaLnBrk="1" hangingPunct="1">
              <a:lnSpc>
                <a:spcPct val="150000"/>
              </a:lnSpc>
            </a:pPr>
            <a:r>
              <a:rPr lang="en-US" altLang="en-US"/>
              <a:t>Sores around nostrils</a:t>
            </a:r>
          </a:p>
          <a:p>
            <a:pPr eaLnBrk="1" hangingPunct="1">
              <a:lnSpc>
                <a:spcPct val="150000"/>
              </a:lnSpc>
            </a:pPr>
            <a:r>
              <a:rPr lang="en-US" altLang="en-US"/>
              <a:t>Dry mouth</a:t>
            </a:r>
          </a:p>
          <a:p>
            <a:pPr eaLnBrk="1" hangingPunct="1">
              <a:lnSpc>
                <a:spcPct val="150000"/>
              </a:lnSpc>
            </a:pPr>
            <a:r>
              <a:rPr lang="en-US" altLang="en-US"/>
              <a:t>Frequent swallowing</a:t>
            </a:r>
          </a:p>
        </p:txBody>
      </p:sp>
      <p:sp>
        <p:nvSpPr>
          <p:cNvPr id="2" name="Rectangle 2">
            <a:extLst>
              <a:ext uri="{FF2B5EF4-FFF2-40B4-BE49-F238E27FC236}">
                <a16:creationId xmlns:a16="http://schemas.microsoft.com/office/drawing/2014/main" id="{FE3B6821-91B4-2DF2-B4CE-410ED2D6B7C7}"/>
              </a:ext>
            </a:extLst>
          </p:cNvPr>
          <p:cNvSpPr>
            <a:spLocks noGrp="1" noChangeArrowheads="1"/>
          </p:cNvSpPr>
          <p:nvPr>
            <p:ph type="title"/>
          </p:nvPr>
        </p:nvSpPr>
        <p:spPr>
          <a:xfrm>
            <a:off x="1981200" y="533400"/>
            <a:ext cx="8229600" cy="1143000"/>
          </a:xfrm>
        </p:spPr>
        <p:txBody>
          <a:bodyPr/>
          <a:lstStyle/>
          <a:p>
            <a:pPr eaLnBrk="1" fontAlgn="auto" hangingPunct="1">
              <a:spcAft>
                <a:spcPts val="0"/>
              </a:spcAft>
              <a:defRPr/>
            </a:pPr>
            <a:r>
              <a:rPr lang="en-US" dirty="0">
                <a:solidFill>
                  <a:srgbClr val="586D78"/>
                </a:solidFill>
              </a:rPr>
              <a:t>Nose and Mouth:</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AD9E8B38-6B94-997E-D5AD-8D90A47C5CF5}"/>
              </a:ext>
            </a:extLst>
          </p:cNvPr>
          <p:cNvSpPr>
            <a:spLocks noGrp="1"/>
          </p:cNvSpPr>
          <p:nvPr>
            <p:ph idx="1"/>
          </p:nvPr>
        </p:nvSpPr>
        <p:spPr>
          <a:xfrm>
            <a:off x="457200" y="1905000"/>
            <a:ext cx="8229600" cy="4525963"/>
          </a:xfrm>
        </p:spPr>
        <p:txBody>
          <a:bodyPr/>
          <a:lstStyle/>
          <a:p>
            <a:pPr eaLnBrk="1" hangingPunct="1">
              <a:lnSpc>
                <a:spcPct val="150000"/>
              </a:lnSpc>
            </a:pPr>
            <a:r>
              <a:rPr lang="en-US" altLang="en-US"/>
              <a:t>Shaking hands</a:t>
            </a:r>
          </a:p>
          <a:p>
            <a:pPr eaLnBrk="1" hangingPunct="1">
              <a:lnSpc>
                <a:spcPct val="150000"/>
              </a:lnSpc>
            </a:pPr>
            <a:r>
              <a:rPr lang="en-US" altLang="en-US"/>
              <a:t>Clamminess</a:t>
            </a:r>
          </a:p>
          <a:p>
            <a:pPr eaLnBrk="1" hangingPunct="1">
              <a:lnSpc>
                <a:spcPct val="150000"/>
              </a:lnSpc>
            </a:pPr>
            <a:r>
              <a:rPr lang="en-US" altLang="en-US"/>
              <a:t>Puncture marks</a:t>
            </a:r>
          </a:p>
          <a:p>
            <a:pPr eaLnBrk="1" hangingPunct="1">
              <a:lnSpc>
                <a:spcPct val="150000"/>
              </a:lnSpc>
            </a:pPr>
            <a:r>
              <a:rPr lang="en-US" altLang="en-US"/>
              <a:t>Tremors</a:t>
            </a:r>
          </a:p>
          <a:p>
            <a:pPr eaLnBrk="1" hangingPunct="1">
              <a:lnSpc>
                <a:spcPct val="150000"/>
              </a:lnSpc>
            </a:pPr>
            <a:r>
              <a:rPr lang="en-US" altLang="en-US"/>
              <a:t>Unusually sedate or calm</a:t>
            </a:r>
          </a:p>
          <a:p>
            <a:pPr eaLnBrk="1" hangingPunct="1">
              <a:lnSpc>
                <a:spcPct val="150000"/>
              </a:lnSpc>
            </a:pPr>
            <a:r>
              <a:rPr lang="en-US" altLang="en-US"/>
              <a:t>Odor or alcohol or marijuana</a:t>
            </a:r>
          </a:p>
          <a:p>
            <a:pPr eaLnBrk="1" hangingPunct="1">
              <a:buFontTx/>
              <a:buNone/>
            </a:pPr>
            <a:endParaRPr lang="en-US" altLang="en-US"/>
          </a:p>
        </p:txBody>
      </p:sp>
      <p:sp>
        <p:nvSpPr>
          <p:cNvPr id="2" name="Rectangle 2">
            <a:extLst>
              <a:ext uri="{FF2B5EF4-FFF2-40B4-BE49-F238E27FC236}">
                <a16:creationId xmlns:a16="http://schemas.microsoft.com/office/drawing/2014/main" id="{E5C7CC51-E34B-DAF6-DC47-243C3F4B5EC1}"/>
              </a:ext>
            </a:extLst>
          </p:cNvPr>
          <p:cNvSpPr>
            <a:spLocks noGrp="1" noChangeArrowheads="1"/>
          </p:cNvSpPr>
          <p:nvPr>
            <p:ph type="title"/>
          </p:nvPr>
        </p:nvSpPr>
        <p:spPr>
          <a:xfrm>
            <a:off x="2209800" y="339576"/>
            <a:ext cx="8229600" cy="1143000"/>
          </a:xfrm>
        </p:spPr>
        <p:txBody>
          <a:bodyPr/>
          <a:lstStyle/>
          <a:p>
            <a:pPr eaLnBrk="1" fontAlgn="auto" hangingPunct="1">
              <a:spcAft>
                <a:spcPts val="0"/>
              </a:spcAft>
              <a:defRPr/>
            </a:pPr>
            <a:r>
              <a:rPr lang="en-US" dirty="0">
                <a:solidFill>
                  <a:srgbClr val="586D78"/>
                </a:solidFill>
              </a:rPr>
              <a:t>Body:</a:t>
            </a:r>
          </a:p>
        </p:txBody>
      </p:sp>
      <p:pic>
        <p:nvPicPr>
          <p:cNvPr id="76804" name="Picture 8" descr="Image result for substance use tremors">
            <a:extLst>
              <a:ext uri="{FF2B5EF4-FFF2-40B4-BE49-F238E27FC236}">
                <a16:creationId xmlns:a16="http://schemas.microsoft.com/office/drawing/2014/main" id="{59C9706F-AB32-9976-EED1-7BD4C4CCE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0"/>
            <a:ext cx="28289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3B9DED9C-7A13-58E9-CBA8-C8FD1E2D0AFB}"/>
              </a:ext>
            </a:extLst>
          </p:cNvPr>
          <p:cNvSpPr>
            <a:spLocks noGrp="1"/>
          </p:cNvSpPr>
          <p:nvPr>
            <p:ph idx="1"/>
          </p:nvPr>
        </p:nvSpPr>
        <p:spPr>
          <a:xfrm>
            <a:off x="381000" y="1679575"/>
            <a:ext cx="8229600" cy="4525963"/>
          </a:xfrm>
        </p:spPr>
        <p:txBody>
          <a:bodyPr/>
          <a:lstStyle/>
          <a:p>
            <a:pPr eaLnBrk="1" hangingPunct="1"/>
            <a:endParaRPr lang="en-US" altLang="en-US"/>
          </a:p>
          <a:p>
            <a:pPr eaLnBrk="1" hangingPunct="1">
              <a:lnSpc>
                <a:spcPct val="150000"/>
              </a:lnSpc>
            </a:pPr>
            <a:r>
              <a:rPr lang="en-US" altLang="en-US"/>
              <a:t> Slurred or incoherent </a:t>
            </a:r>
          </a:p>
          <a:p>
            <a:pPr eaLnBrk="1" hangingPunct="1">
              <a:lnSpc>
                <a:spcPct val="150000"/>
              </a:lnSpc>
            </a:pPr>
            <a:r>
              <a:rPr lang="en-US" altLang="en-US"/>
              <a:t> Inappropriate verbal response</a:t>
            </a:r>
          </a:p>
          <a:p>
            <a:pPr eaLnBrk="1" hangingPunct="1">
              <a:lnSpc>
                <a:spcPct val="150000"/>
              </a:lnSpc>
            </a:pPr>
            <a:r>
              <a:rPr lang="en-US" altLang="en-US"/>
              <a:t> Verbal abusiveness</a:t>
            </a:r>
          </a:p>
          <a:p>
            <a:pPr eaLnBrk="1" hangingPunct="1">
              <a:lnSpc>
                <a:spcPct val="150000"/>
              </a:lnSpc>
            </a:pPr>
            <a:r>
              <a:rPr lang="en-US" altLang="en-US"/>
              <a:t> Pressured speech</a:t>
            </a:r>
          </a:p>
          <a:p>
            <a:pPr eaLnBrk="1" hangingPunct="1">
              <a:lnSpc>
                <a:spcPct val="150000"/>
              </a:lnSpc>
            </a:pPr>
            <a:r>
              <a:rPr lang="en-US" altLang="en-US"/>
              <a:t> Tangential speech</a:t>
            </a:r>
          </a:p>
          <a:p>
            <a:pPr eaLnBrk="1" hangingPunct="1"/>
            <a:endParaRPr lang="en-US" altLang="en-US"/>
          </a:p>
          <a:p>
            <a:pPr eaLnBrk="1" hangingPunct="1"/>
            <a:endParaRPr lang="en-US" altLang="en-US"/>
          </a:p>
        </p:txBody>
      </p:sp>
      <p:sp>
        <p:nvSpPr>
          <p:cNvPr id="2" name="Rectangle 2">
            <a:extLst>
              <a:ext uri="{FF2B5EF4-FFF2-40B4-BE49-F238E27FC236}">
                <a16:creationId xmlns:a16="http://schemas.microsoft.com/office/drawing/2014/main" id="{0DACF722-A1C2-D6A8-7E84-577F84098500}"/>
              </a:ext>
            </a:extLst>
          </p:cNvPr>
          <p:cNvSpPr>
            <a:spLocks noGrp="1" noChangeArrowheads="1"/>
          </p:cNvSpPr>
          <p:nvPr>
            <p:ph type="title"/>
          </p:nvPr>
        </p:nvSpPr>
        <p:spPr>
          <a:xfrm>
            <a:off x="1905000" y="533400"/>
            <a:ext cx="8229600" cy="1143000"/>
          </a:xfrm>
        </p:spPr>
        <p:txBody>
          <a:bodyPr/>
          <a:lstStyle/>
          <a:p>
            <a:pPr eaLnBrk="1" fontAlgn="auto" hangingPunct="1">
              <a:spcAft>
                <a:spcPts val="0"/>
              </a:spcAft>
              <a:defRPr/>
            </a:pPr>
            <a:r>
              <a:rPr lang="en-US" dirty="0">
                <a:solidFill>
                  <a:srgbClr val="586D78"/>
                </a:solidFill>
              </a:rPr>
              <a:t>Speech:</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796B8D16-A39D-D563-EC2F-396735D18624}"/>
              </a:ext>
            </a:extLst>
          </p:cNvPr>
          <p:cNvSpPr>
            <a:spLocks noGrp="1"/>
          </p:cNvSpPr>
          <p:nvPr>
            <p:ph idx="1"/>
          </p:nvPr>
        </p:nvSpPr>
        <p:spPr>
          <a:xfrm>
            <a:off x="457200" y="2057400"/>
            <a:ext cx="8229600" cy="4525963"/>
          </a:xfrm>
        </p:spPr>
        <p:txBody>
          <a:bodyPr/>
          <a:lstStyle/>
          <a:p>
            <a:pPr eaLnBrk="1" hangingPunct="1">
              <a:lnSpc>
                <a:spcPct val="90000"/>
              </a:lnSpc>
              <a:defRPr/>
            </a:pPr>
            <a:endParaRPr lang="en-US" altLang="en-US" dirty="0"/>
          </a:p>
          <a:p>
            <a:pPr eaLnBrk="1" hangingPunct="1">
              <a:lnSpc>
                <a:spcPct val="150000"/>
              </a:lnSpc>
              <a:defRPr/>
            </a:pPr>
            <a:r>
              <a:rPr lang="en-US" altLang="en-US" dirty="0"/>
              <a:t> Nausea</a:t>
            </a:r>
          </a:p>
          <a:p>
            <a:pPr eaLnBrk="1" hangingPunct="1">
              <a:lnSpc>
                <a:spcPct val="150000"/>
              </a:lnSpc>
              <a:defRPr/>
            </a:pPr>
            <a:r>
              <a:rPr lang="en-US" altLang="en-US" dirty="0"/>
              <a:t> Vomiting</a:t>
            </a:r>
          </a:p>
          <a:p>
            <a:pPr eaLnBrk="1" hangingPunct="1">
              <a:lnSpc>
                <a:spcPct val="150000"/>
              </a:lnSpc>
              <a:defRPr/>
            </a:pPr>
            <a:r>
              <a:rPr lang="en-US" altLang="en-US" dirty="0"/>
              <a:t> Hallucinations</a:t>
            </a:r>
          </a:p>
          <a:p>
            <a:pPr marL="109537" indent="0" eaLnBrk="1" hangingPunct="1">
              <a:lnSpc>
                <a:spcPct val="90000"/>
              </a:lnSpc>
              <a:buFont typeface="Wingdings 3" panose="05040102010807070707" pitchFamily="18" charset="2"/>
              <a:buNone/>
              <a:defRPr/>
            </a:pPr>
            <a:endParaRPr lang="en-US" altLang="en-US" dirty="0"/>
          </a:p>
        </p:txBody>
      </p:sp>
      <p:sp>
        <p:nvSpPr>
          <p:cNvPr id="78850" name="Rectangle 2">
            <a:extLst>
              <a:ext uri="{FF2B5EF4-FFF2-40B4-BE49-F238E27FC236}">
                <a16:creationId xmlns:a16="http://schemas.microsoft.com/office/drawing/2014/main" id="{A110A828-0CDA-2DC0-0487-3DA4C1B9A77B}"/>
              </a:ext>
            </a:extLst>
          </p:cNvPr>
          <p:cNvSpPr>
            <a:spLocks noGrp="1" noChangeArrowheads="1"/>
          </p:cNvSpPr>
          <p:nvPr>
            <p:ph type="title"/>
          </p:nvPr>
        </p:nvSpPr>
        <p:spPr>
          <a:xfrm>
            <a:off x="1828800" y="762000"/>
            <a:ext cx="8229600" cy="1143000"/>
          </a:xfrm>
        </p:spPr>
        <p:txBody>
          <a:bodyPr/>
          <a:lstStyle/>
          <a:p>
            <a:pPr eaLnBrk="1" fontAlgn="auto" hangingPunct="1">
              <a:spcAft>
                <a:spcPts val="0"/>
              </a:spcAft>
              <a:defRPr/>
            </a:pPr>
            <a:r>
              <a:rPr lang="en-US" dirty="0">
                <a:solidFill>
                  <a:srgbClr val="586D78"/>
                </a:solidFill>
              </a:rPr>
              <a:t>Physical:</a:t>
            </a:r>
          </a:p>
        </p:txBody>
      </p:sp>
      <p:pic>
        <p:nvPicPr>
          <p:cNvPr id="78852" name="Picture 8" descr="Image result for substance use nausea">
            <a:extLst>
              <a:ext uri="{FF2B5EF4-FFF2-40B4-BE49-F238E27FC236}">
                <a16:creationId xmlns:a16="http://schemas.microsoft.com/office/drawing/2014/main" id="{4523D3C1-DEC3-84A9-C35C-F53BC5E84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81200"/>
            <a:ext cx="30591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7CE01A87-85CF-9428-5C3B-1CEAFEC46E86}"/>
              </a:ext>
            </a:extLst>
          </p:cNvPr>
          <p:cNvSpPr>
            <a:spLocks noGrp="1"/>
          </p:cNvSpPr>
          <p:nvPr>
            <p:ph idx="1"/>
          </p:nvPr>
        </p:nvSpPr>
        <p:spPr>
          <a:xfrm>
            <a:off x="304800" y="1905000"/>
            <a:ext cx="8229600" cy="4525963"/>
          </a:xfrm>
        </p:spPr>
        <p:txBody>
          <a:bodyPr/>
          <a:lstStyle/>
          <a:p>
            <a:pPr eaLnBrk="1" hangingPunct="1"/>
            <a:endParaRPr lang="en-US" altLang="en-US"/>
          </a:p>
          <a:p>
            <a:pPr eaLnBrk="1" hangingPunct="1">
              <a:lnSpc>
                <a:spcPct val="150000"/>
              </a:lnSpc>
            </a:pPr>
            <a:r>
              <a:rPr lang="en-US" altLang="en-US"/>
              <a:t> Unsteady gait</a:t>
            </a:r>
          </a:p>
          <a:p>
            <a:pPr eaLnBrk="1" hangingPunct="1">
              <a:lnSpc>
                <a:spcPct val="150000"/>
              </a:lnSpc>
            </a:pPr>
            <a:r>
              <a:rPr lang="en-US" altLang="en-US"/>
              <a:t> Impaired motor coordination</a:t>
            </a:r>
          </a:p>
          <a:p>
            <a:pPr eaLnBrk="1" hangingPunct="1">
              <a:lnSpc>
                <a:spcPct val="150000"/>
              </a:lnSpc>
            </a:pPr>
            <a:r>
              <a:rPr lang="en-US" altLang="en-US"/>
              <a:t> Over-reaction</a:t>
            </a:r>
          </a:p>
          <a:p>
            <a:pPr eaLnBrk="1" hangingPunct="1">
              <a:lnSpc>
                <a:spcPct val="150000"/>
              </a:lnSpc>
            </a:pPr>
            <a:r>
              <a:rPr lang="en-US" altLang="en-US"/>
              <a:t> Over-compensation</a:t>
            </a:r>
          </a:p>
          <a:p>
            <a:pPr eaLnBrk="1" hangingPunct="1"/>
            <a:endParaRPr lang="en-US" altLang="en-US"/>
          </a:p>
        </p:txBody>
      </p:sp>
      <p:sp>
        <p:nvSpPr>
          <p:cNvPr id="2" name="Rectangle 2">
            <a:extLst>
              <a:ext uri="{FF2B5EF4-FFF2-40B4-BE49-F238E27FC236}">
                <a16:creationId xmlns:a16="http://schemas.microsoft.com/office/drawing/2014/main" id="{F32294A0-FF70-7FF6-D3F6-7BB125FF0ECF}"/>
              </a:ext>
            </a:extLst>
          </p:cNvPr>
          <p:cNvSpPr>
            <a:spLocks noGrp="1" noChangeArrowheads="1"/>
          </p:cNvSpPr>
          <p:nvPr>
            <p:ph type="title"/>
          </p:nvPr>
        </p:nvSpPr>
        <p:spPr>
          <a:xfrm>
            <a:off x="1676400" y="609600"/>
            <a:ext cx="8229600" cy="1143000"/>
          </a:xfrm>
        </p:spPr>
        <p:txBody>
          <a:bodyPr/>
          <a:lstStyle/>
          <a:p>
            <a:pPr eaLnBrk="1" fontAlgn="auto" hangingPunct="1">
              <a:spcAft>
                <a:spcPts val="0"/>
              </a:spcAft>
              <a:defRPr/>
            </a:pPr>
            <a:r>
              <a:rPr lang="en-US" dirty="0">
                <a:solidFill>
                  <a:srgbClr val="586D78"/>
                </a:solidFill>
              </a:rPr>
              <a:t>Movement:</a:t>
            </a:r>
          </a:p>
        </p:txBody>
      </p:sp>
      <p:pic>
        <p:nvPicPr>
          <p:cNvPr id="79876" name="Picture 6" descr="C:\Users\shieldsl\AppData\Local\Microsoft\Windows\Temporary Internet Files\Content.IE5\PSSDFST0\drunken-40363__180[1].png">
            <a:extLst>
              <a:ext uri="{FF2B5EF4-FFF2-40B4-BE49-F238E27FC236}">
                <a16:creationId xmlns:a16="http://schemas.microsoft.com/office/drawing/2014/main" id="{6233C54C-80F9-BBC0-A952-C4934F6E5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571750"/>
            <a:ext cx="19431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8F65693E-65D0-BE14-3B7E-7CA2706732EE}"/>
              </a:ext>
            </a:extLst>
          </p:cNvPr>
          <p:cNvSpPr>
            <a:spLocks noGrp="1"/>
          </p:cNvSpPr>
          <p:nvPr>
            <p:ph idx="1"/>
          </p:nvPr>
        </p:nvSpPr>
        <p:spPr/>
        <p:txBody>
          <a:bodyPr/>
          <a:lstStyle/>
          <a:p>
            <a:pPr eaLnBrk="1" hangingPunct="1"/>
            <a:endParaRPr lang="en-US" altLang="en-US"/>
          </a:p>
          <a:p>
            <a:pPr eaLnBrk="1" hangingPunct="1">
              <a:lnSpc>
                <a:spcPct val="150000"/>
              </a:lnSpc>
            </a:pPr>
            <a:r>
              <a:rPr lang="en-US" altLang="en-US"/>
              <a:t> Euphoric high</a:t>
            </a:r>
          </a:p>
          <a:p>
            <a:pPr eaLnBrk="1" hangingPunct="1">
              <a:lnSpc>
                <a:spcPct val="150000"/>
              </a:lnSpc>
            </a:pPr>
            <a:r>
              <a:rPr lang="en-US" altLang="en-US"/>
              <a:t> Excessive laughter/talkativeness</a:t>
            </a:r>
          </a:p>
          <a:p>
            <a:pPr eaLnBrk="1" hangingPunct="1">
              <a:lnSpc>
                <a:spcPct val="150000"/>
              </a:lnSpc>
            </a:pPr>
            <a:r>
              <a:rPr lang="en-US" altLang="en-US"/>
              <a:t> Highly excited/nervous/irritable</a:t>
            </a:r>
          </a:p>
          <a:p>
            <a:pPr eaLnBrk="1" hangingPunct="1">
              <a:lnSpc>
                <a:spcPct val="150000"/>
              </a:lnSpc>
            </a:pPr>
            <a:r>
              <a:rPr lang="en-US" altLang="en-US"/>
              <a:t> Withdrawal/depression</a:t>
            </a:r>
          </a:p>
          <a:p>
            <a:pPr eaLnBrk="1" hangingPunct="1">
              <a:lnSpc>
                <a:spcPct val="150000"/>
              </a:lnSpc>
            </a:pPr>
            <a:r>
              <a:rPr lang="en-US" altLang="en-US"/>
              <a:t> Extreme aggression/agitation</a:t>
            </a:r>
          </a:p>
          <a:p>
            <a:pPr eaLnBrk="1" hangingPunct="1"/>
            <a:endParaRPr lang="en-US" altLang="en-US"/>
          </a:p>
        </p:txBody>
      </p:sp>
      <p:sp>
        <p:nvSpPr>
          <p:cNvPr id="2" name="Rectangle 2">
            <a:extLst>
              <a:ext uri="{FF2B5EF4-FFF2-40B4-BE49-F238E27FC236}">
                <a16:creationId xmlns:a16="http://schemas.microsoft.com/office/drawing/2014/main" id="{717DA806-6C41-1DFE-B13F-47ECA89C62D6}"/>
              </a:ext>
            </a:extLst>
          </p:cNvPr>
          <p:cNvSpPr>
            <a:spLocks noGrp="1" noChangeArrowheads="1"/>
          </p:cNvSpPr>
          <p:nvPr>
            <p:ph type="title"/>
          </p:nvPr>
        </p:nvSpPr>
        <p:spPr>
          <a:xfrm>
            <a:off x="1905000" y="533400"/>
            <a:ext cx="8229600" cy="1143000"/>
          </a:xfrm>
        </p:spPr>
        <p:txBody>
          <a:bodyPr/>
          <a:lstStyle/>
          <a:p>
            <a:pPr eaLnBrk="1" fontAlgn="auto" hangingPunct="1">
              <a:spcAft>
                <a:spcPts val="0"/>
              </a:spcAft>
              <a:defRPr/>
            </a:pPr>
            <a:r>
              <a:rPr lang="en-US" dirty="0">
                <a:solidFill>
                  <a:srgbClr val="586D78"/>
                </a:solidFill>
              </a:rPr>
              <a:t>Mood: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A9FBF435-07AB-EAA8-9C63-337F03258A3F}"/>
              </a:ext>
            </a:extLst>
          </p:cNvPr>
          <p:cNvSpPr>
            <a:spLocks noGrp="1"/>
          </p:cNvSpPr>
          <p:nvPr>
            <p:ph idx="1"/>
          </p:nvPr>
        </p:nvSpPr>
        <p:spPr>
          <a:xfrm>
            <a:off x="304800" y="1676400"/>
            <a:ext cx="8229600" cy="4525963"/>
          </a:xfrm>
        </p:spPr>
        <p:txBody>
          <a:bodyPr/>
          <a:lstStyle/>
          <a:p>
            <a:pPr eaLnBrk="1" hangingPunct="1"/>
            <a:endParaRPr lang="en-US" altLang="en-US"/>
          </a:p>
          <a:p>
            <a:pPr eaLnBrk="1" hangingPunct="1">
              <a:lnSpc>
                <a:spcPct val="150000"/>
              </a:lnSpc>
            </a:pPr>
            <a:r>
              <a:rPr lang="en-US" altLang="en-US"/>
              <a:t> Confusion</a:t>
            </a:r>
          </a:p>
          <a:p>
            <a:pPr eaLnBrk="1" hangingPunct="1">
              <a:lnSpc>
                <a:spcPct val="150000"/>
              </a:lnSpc>
            </a:pPr>
            <a:r>
              <a:rPr lang="en-US" altLang="en-US"/>
              <a:t> Disorientation</a:t>
            </a:r>
          </a:p>
          <a:p>
            <a:pPr eaLnBrk="1" hangingPunct="1">
              <a:lnSpc>
                <a:spcPct val="150000"/>
              </a:lnSpc>
            </a:pPr>
            <a:r>
              <a:rPr lang="en-US" altLang="en-US"/>
              <a:t> Impaired short-term memory</a:t>
            </a:r>
          </a:p>
          <a:p>
            <a:pPr eaLnBrk="1" hangingPunct="1">
              <a:lnSpc>
                <a:spcPct val="150000"/>
              </a:lnSpc>
            </a:pPr>
            <a:r>
              <a:rPr lang="en-US" altLang="en-US"/>
              <a:t> Responding to external triggers</a:t>
            </a:r>
          </a:p>
          <a:p>
            <a:pPr eaLnBrk="1" hangingPunct="1">
              <a:lnSpc>
                <a:spcPct val="150000"/>
              </a:lnSpc>
            </a:pPr>
            <a:r>
              <a:rPr lang="en-US" altLang="en-US"/>
              <a:t> Paranoia </a:t>
            </a:r>
          </a:p>
        </p:txBody>
      </p:sp>
      <p:sp>
        <p:nvSpPr>
          <p:cNvPr id="2" name="Rectangle 2">
            <a:extLst>
              <a:ext uri="{FF2B5EF4-FFF2-40B4-BE49-F238E27FC236}">
                <a16:creationId xmlns:a16="http://schemas.microsoft.com/office/drawing/2014/main" id="{0CF2BD21-BF60-B4CD-C7D3-3702FB8106C5}"/>
              </a:ext>
            </a:extLst>
          </p:cNvPr>
          <p:cNvSpPr>
            <a:spLocks noGrp="1" noChangeArrowheads="1"/>
          </p:cNvSpPr>
          <p:nvPr>
            <p:ph type="title"/>
          </p:nvPr>
        </p:nvSpPr>
        <p:spPr>
          <a:xfrm>
            <a:off x="2133600" y="381000"/>
            <a:ext cx="8229600" cy="1143000"/>
          </a:xfrm>
        </p:spPr>
        <p:txBody>
          <a:bodyPr/>
          <a:lstStyle/>
          <a:p>
            <a:pPr eaLnBrk="1" fontAlgn="auto" hangingPunct="1">
              <a:spcAft>
                <a:spcPts val="0"/>
              </a:spcAft>
              <a:defRPr/>
            </a:pPr>
            <a:r>
              <a:rPr lang="en-US" dirty="0">
                <a:solidFill>
                  <a:srgbClr val="586D78"/>
                </a:solidFill>
              </a:rPr>
              <a:t>State of Mind:</a:t>
            </a:r>
          </a:p>
        </p:txBody>
      </p:sp>
      <p:pic>
        <p:nvPicPr>
          <p:cNvPr id="81924" name="Picture 5" descr="Image result for substance use paranioa">
            <a:extLst>
              <a:ext uri="{FF2B5EF4-FFF2-40B4-BE49-F238E27FC236}">
                <a16:creationId xmlns:a16="http://schemas.microsoft.com/office/drawing/2014/main" id="{A7C68920-CA6D-319B-5588-2002B4F60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77988"/>
            <a:ext cx="26289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Users\shieldsl\AppData\Local\Microsoft\Windows\Temporary Internet Files\Content.IE5\AA9TS1TA\Yes_Check_Circle.svg[1].png">
            <a:extLst>
              <a:ext uri="{FF2B5EF4-FFF2-40B4-BE49-F238E27FC236}">
                <a16:creationId xmlns:a16="http://schemas.microsoft.com/office/drawing/2014/main" id="{0C7CD333-9470-290A-592C-58C8E1A4B3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0" y="2057400"/>
            <a:ext cx="3176588" cy="3176588"/>
          </a:xfrm>
        </p:spPr>
      </p:pic>
      <p:sp>
        <p:nvSpPr>
          <p:cNvPr id="14338" name="Title 1">
            <a:extLst>
              <a:ext uri="{FF2B5EF4-FFF2-40B4-BE49-F238E27FC236}">
                <a16:creationId xmlns:a16="http://schemas.microsoft.com/office/drawing/2014/main" id="{B928873B-B6AC-3B24-0898-43E96D3EF03E}"/>
              </a:ext>
            </a:extLst>
          </p:cNvPr>
          <p:cNvSpPr>
            <a:spLocks noGrp="1"/>
          </p:cNvSpPr>
          <p:nvPr>
            <p:ph type="title"/>
          </p:nvPr>
        </p:nvSpPr>
        <p:spPr/>
        <p:txBody>
          <a:bodyPr/>
          <a:lstStyle/>
          <a:p>
            <a:pPr algn="ctr" eaLnBrk="1" fontAlgn="auto" hangingPunct="1">
              <a:spcAft>
                <a:spcPts val="0"/>
              </a:spcAft>
              <a:defRPr/>
            </a:pPr>
            <a:r>
              <a:rPr lang="en-US" dirty="0">
                <a:solidFill>
                  <a:srgbClr val="586D78"/>
                </a:solidFill>
              </a:rPr>
              <a:t>Reality Check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C9072F-BC29-549D-EF9E-43626BBAA61E}"/>
              </a:ext>
            </a:extLst>
          </p:cNvPr>
          <p:cNvSpPr>
            <a:spLocks noGrp="1"/>
          </p:cNvSpPr>
          <p:nvPr>
            <p:ph type="title"/>
          </p:nvPr>
        </p:nvSpPr>
        <p:spPr>
          <a:xfrm>
            <a:off x="927340" y="1600200"/>
            <a:ext cx="8229600" cy="1143000"/>
          </a:xfrm>
        </p:spPr>
        <p:txBody>
          <a:bodyPr>
            <a:normAutofit fontScale="90000"/>
          </a:bodyPr>
          <a:lstStyle/>
          <a:p>
            <a:pPr>
              <a:defRPr/>
            </a:pPr>
            <a:r>
              <a:rPr lang="en-US" dirty="0">
                <a:solidFill>
                  <a:schemeClr val="tx1">
                    <a:lumMod val="65000"/>
                    <a:lumOff val="35000"/>
                  </a:schemeClr>
                </a:solidFill>
              </a:rPr>
              <a:t>What is a Mental Health Disorder?</a:t>
            </a:r>
          </a:p>
        </p:txBody>
      </p:sp>
      <p:pic>
        <p:nvPicPr>
          <p:cNvPr id="18435" name="Picture 6" descr="A colorful brain with a white background&#10;&#10;Description automatically generated">
            <a:extLst>
              <a:ext uri="{FF2B5EF4-FFF2-40B4-BE49-F238E27FC236}">
                <a16:creationId xmlns:a16="http://schemas.microsoft.com/office/drawing/2014/main" id="{C725CCBC-E9EE-CC89-D7A9-C4A27D0EE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895600"/>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BE10-7E9D-0FBC-02EC-9EBC8C8FD68E}"/>
              </a:ext>
            </a:extLst>
          </p:cNvPr>
          <p:cNvSpPr>
            <a:spLocks noGrp="1"/>
          </p:cNvSpPr>
          <p:nvPr>
            <p:ph type="title"/>
          </p:nvPr>
        </p:nvSpPr>
        <p:spPr/>
        <p:txBody>
          <a:bodyPr/>
          <a:lstStyle/>
          <a:p>
            <a:pPr>
              <a:defRPr/>
            </a:pPr>
            <a:endParaRPr lang="en-US"/>
          </a:p>
        </p:txBody>
      </p:sp>
      <p:pic>
        <p:nvPicPr>
          <p:cNvPr id="83971" name="Picture 4" descr="A person wearing a hard hat sitting on the ground&#10;&#10;Description automatically generated">
            <a:extLst>
              <a:ext uri="{FF2B5EF4-FFF2-40B4-BE49-F238E27FC236}">
                <a16:creationId xmlns:a16="http://schemas.microsoft.com/office/drawing/2014/main" id="{F2958FA5-DBF3-8215-9F43-E0ADE95DC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150" y="1943100"/>
            <a:ext cx="34417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9D10-EABA-2CF9-70E3-03130D95B983}"/>
              </a:ext>
            </a:extLst>
          </p:cNvPr>
          <p:cNvSpPr>
            <a:spLocks noGrp="1"/>
          </p:cNvSpPr>
          <p:nvPr>
            <p:ph type="title"/>
          </p:nvPr>
        </p:nvSpPr>
        <p:spPr/>
        <p:txBody>
          <a:bodyPr/>
          <a:lstStyle/>
          <a:p>
            <a:pPr>
              <a:defRPr/>
            </a:pPr>
            <a:endParaRPr lang="en-US"/>
          </a:p>
        </p:txBody>
      </p:sp>
      <p:pic>
        <p:nvPicPr>
          <p:cNvPr id="84995" name="Picture 5" descr="A person sitting at a table with a glass of alcohol&#10;&#10;Description automatically generated">
            <a:extLst>
              <a:ext uri="{FF2B5EF4-FFF2-40B4-BE49-F238E27FC236}">
                <a16:creationId xmlns:a16="http://schemas.microsoft.com/office/drawing/2014/main" id="{4991725C-1FD5-19C8-F7D9-2788237E5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688" y="1963738"/>
            <a:ext cx="4402137"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4">
            <a:extLst>
              <a:ext uri="{FF2B5EF4-FFF2-40B4-BE49-F238E27FC236}">
                <a16:creationId xmlns:a16="http://schemas.microsoft.com/office/drawing/2014/main" id="{12D66693-EF49-ADBD-541C-F820483A0D26}"/>
              </a:ext>
            </a:extLst>
          </p:cNvPr>
          <p:cNvSpPr>
            <a:spLocks noGrp="1"/>
          </p:cNvSpPr>
          <p:nvPr>
            <p:ph idx="1"/>
          </p:nvPr>
        </p:nvSpPr>
        <p:spPr>
          <a:xfrm>
            <a:off x="609600" y="2057400"/>
            <a:ext cx="8229600" cy="4525963"/>
          </a:xfrm>
        </p:spPr>
        <p:txBody>
          <a:bodyPr/>
          <a:lstStyle/>
          <a:p>
            <a:pPr eaLnBrk="1" hangingPunct="1"/>
            <a:r>
              <a:rPr lang="en-US" altLang="en-US"/>
              <a:t>By performing Reasonable Suspicion testing who are we protecting?</a:t>
            </a:r>
          </a:p>
          <a:p>
            <a:pPr eaLnBrk="1" hangingPunct="1">
              <a:buFont typeface="Wingdings 2" panose="05020102010507070707" pitchFamily="18" charset="2"/>
              <a:buNone/>
            </a:pPr>
            <a:r>
              <a:rPr lang="en-US" altLang="en-US"/>
              <a:t>   a) Employee</a:t>
            </a:r>
          </a:p>
          <a:p>
            <a:pPr eaLnBrk="1" hangingPunct="1">
              <a:buFont typeface="Wingdings 2" panose="05020102010507070707" pitchFamily="18" charset="2"/>
              <a:buNone/>
            </a:pPr>
            <a:r>
              <a:rPr lang="en-US" altLang="en-US"/>
              <a:t>   b) Employer</a:t>
            </a:r>
          </a:p>
          <a:p>
            <a:pPr eaLnBrk="1" hangingPunct="1">
              <a:buFont typeface="Wingdings 2" panose="05020102010507070707" pitchFamily="18" charset="2"/>
              <a:buNone/>
            </a:pPr>
            <a:r>
              <a:rPr lang="en-US" altLang="en-US"/>
              <a:t>   c) Public</a:t>
            </a:r>
          </a:p>
          <a:p>
            <a:pPr eaLnBrk="1" hangingPunct="1">
              <a:buFont typeface="Wingdings 2" panose="05020102010507070707" pitchFamily="18" charset="2"/>
              <a:buNone/>
            </a:pPr>
            <a:r>
              <a:rPr lang="en-US" altLang="en-US"/>
              <a:t>   d)  All of the above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256AA2-EF02-D22B-6172-E70BB069708F}"/>
              </a:ext>
            </a:extLst>
          </p:cNvPr>
          <p:cNvSpPr>
            <a:spLocks noGrp="1"/>
          </p:cNvSpPr>
          <p:nvPr>
            <p:ph idx="1"/>
          </p:nvPr>
        </p:nvSpPr>
        <p:spPr>
          <a:xfrm>
            <a:off x="457200" y="1828800"/>
            <a:ext cx="8229600" cy="4525963"/>
          </a:xfrm>
        </p:spPr>
        <p:txBody>
          <a:bodyPr/>
          <a:lstStyle/>
          <a:p>
            <a:pPr marL="109537" indent="0">
              <a:buFont typeface="Wingdings 3" panose="05040102010807070707" pitchFamily="18" charset="2"/>
              <a:buNone/>
              <a:defRPr/>
            </a:pPr>
            <a:r>
              <a:rPr lang="en-US" sz="2000" dirty="0"/>
              <a:t>A Reasonable Suspicion Drug/Alcohol test may be directed whenever a reasonable suspicion exist that an employee may be under the influence of a controlled substance, suffers from substance abuse or is in violation of County or departmental rules or regulations concerning the use of such substances. The decision must be based on observations concerning the appearance, behavior, speech, or body odors of the employee.</a:t>
            </a:r>
          </a:p>
          <a:p>
            <a:pPr marL="109537" indent="0">
              <a:buFont typeface="Wingdings 3" panose="05040102010807070707" pitchFamily="18" charset="2"/>
              <a:buNone/>
              <a:defRPr/>
            </a:pPr>
            <a:r>
              <a:rPr lang="en-US" dirty="0"/>
              <a:t> </a:t>
            </a:r>
          </a:p>
          <a:p>
            <a:pPr marL="109537" indent="0">
              <a:buFont typeface="Wingdings 3" panose="05040102010807070707" pitchFamily="18" charset="2"/>
              <a:buNone/>
              <a:defRPr/>
            </a:pPr>
            <a:r>
              <a:rPr lang="en-US" sz="2000" u="sng" dirty="0"/>
              <a:t>PLEASE NOTE:</a:t>
            </a:r>
            <a:r>
              <a:rPr lang="en-US" sz="2000" dirty="0"/>
              <a:t> Reasonable Suspicion testing requires approval from a Division Director or higher authority within the employee’s concerned department.</a:t>
            </a:r>
          </a:p>
          <a:p>
            <a:pPr>
              <a:defRPr/>
            </a:pPr>
            <a:endParaRPr lang="en-US" dirty="0"/>
          </a:p>
        </p:txBody>
      </p:sp>
      <p:sp>
        <p:nvSpPr>
          <p:cNvPr id="3" name="Title 2">
            <a:extLst>
              <a:ext uri="{FF2B5EF4-FFF2-40B4-BE49-F238E27FC236}">
                <a16:creationId xmlns:a16="http://schemas.microsoft.com/office/drawing/2014/main" id="{A5E23210-C2D3-B4DD-1A0B-28D011305C4A}"/>
              </a:ext>
            </a:extLst>
          </p:cNvPr>
          <p:cNvSpPr>
            <a:spLocks noGrp="1"/>
          </p:cNvSpPr>
          <p:nvPr>
            <p:ph type="title"/>
          </p:nvPr>
        </p:nvSpPr>
        <p:spPr>
          <a:xfrm>
            <a:off x="609600" y="381000"/>
            <a:ext cx="8229600" cy="1143000"/>
          </a:xfrm>
        </p:spPr>
        <p:txBody>
          <a:bodyPr/>
          <a:lstStyle/>
          <a:p>
            <a:pPr algn="ctr">
              <a:defRPr/>
            </a:pPr>
            <a:r>
              <a:rPr lang="en-US" dirty="0">
                <a:solidFill>
                  <a:srgbClr val="68818E"/>
                </a:solidFill>
              </a:rPr>
              <a:t>Reasonable Suspicion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F7489B-0D14-4876-4C1F-E19AF26DE3F6}"/>
              </a:ext>
            </a:extLst>
          </p:cNvPr>
          <p:cNvSpPr>
            <a:spLocks noGrp="1"/>
          </p:cNvSpPr>
          <p:nvPr>
            <p:ph idx="1"/>
          </p:nvPr>
        </p:nvSpPr>
        <p:spPr>
          <a:xfrm>
            <a:off x="533400" y="1603375"/>
            <a:ext cx="8077200" cy="4525963"/>
          </a:xfrm>
        </p:spPr>
        <p:txBody>
          <a:bodyPr/>
          <a:lstStyle/>
          <a:p>
            <a:pPr marL="109537" indent="0">
              <a:buFont typeface="Wingdings 3" panose="05040102010807070707" pitchFamily="18" charset="2"/>
              <a:buNone/>
              <a:defRPr/>
            </a:pPr>
            <a:r>
              <a:rPr lang="en-US" sz="2000" dirty="0"/>
              <a:t>Based on any of the referenced considerations, the Department DPR shall request Reasonable Suspicion testing by notifying the Human Resources Department Labor Relations Section during normal business hours, Monday – Friday, 8:00 – 5:00 p.m.</a:t>
            </a:r>
          </a:p>
          <a:p>
            <a:pPr marL="109537" indent="0">
              <a:buFont typeface="Wingdings 3" panose="05040102010807070707" pitchFamily="18" charset="2"/>
              <a:buNone/>
              <a:defRPr/>
            </a:pPr>
            <a:endParaRPr lang="en-US" sz="2000" dirty="0"/>
          </a:p>
          <a:p>
            <a:pPr marL="109537" indent="0">
              <a:buFont typeface="Wingdings 3" panose="05040102010807070707" pitchFamily="18" charset="2"/>
              <a:buNone/>
              <a:defRPr/>
            </a:pPr>
            <a:r>
              <a:rPr lang="en-US" sz="2000" dirty="0"/>
              <a:t>A supervisor shall escort the concerned employee for testing at any of the three (3) designated Jackson medical facilities:</a:t>
            </a:r>
          </a:p>
          <a:p>
            <a:pPr marL="109537" indent="0">
              <a:buFont typeface="Wingdings 3" panose="05040102010807070707" pitchFamily="18" charset="2"/>
              <a:buNone/>
              <a:defRPr/>
            </a:pPr>
            <a:r>
              <a:rPr lang="en-US" sz="2000" dirty="0"/>
              <a:t> </a:t>
            </a:r>
          </a:p>
          <a:p>
            <a:pPr>
              <a:defRPr/>
            </a:pPr>
            <a:r>
              <a:rPr lang="en-US" sz="1800" dirty="0"/>
              <a:t>Jackson North Medical Facility - 100 NW 170</a:t>
            </a:r>
            <a:r>
              <a:rPr lang="en-US" sz="1800" baseline="30000" dirty="0"/>
              <a:t>th</a:t>
            </a:r>
            <a:r>
              <a:rPr lang="en-US" sz="1800" dirty="0"/>
              <a:t> Street, Suite 405, Miami, Florida 33169</a:t>
            </a:r>
          </a:p>
          <a:p>
            <a:pPr>
              <a:defRPr/>
            </a:pPr>
            <a:r>
              <a:rPr lang="en-US" sz="1800" dirty="0"/>
              <a:t>Park Plaza (Kendall) Medical Facility – 8900 SW 117</a:t>
            </a:r>
            <a:r>
              <a:rPr lang="en-US" sz="1800" baseline="30000" dirty="0"/>
              <a:t>th</a:t>
            </a:r>
            <a:r>
              <a:rPr lang="en-US" sz="1800" dirty="0"/>
              <a:t> Avenue, Suite B-202, Miami, Florida 33186</a:t>
            </a:r>
          </a:p>
          <a:p>
            <a:pPr>
              <a:defRPr/>
            </a:pPr>
            <a:r>
              <a:rPr lang="en-US" sz="1800" dirty="0"/>
              <a:t>Jackson Jefferson Reaves Facility- 1009 NW 5</a:t>
            </a:r>
            <a:r>
              <a:rPr lang="en-US" sz="1800" baseline="30000" dirty="0"/>
              <a:t>th</a:t>
            </a:r>
            <a:r>
              <a:rPr lang="en-US" sz="1800" dirty="0"/>
              <a:t> Ave Miami, FL 33136</a:t>
            </a:r>
          </a:p>
          <a:p>
            <a:pPr>
              <a:defRPr/>
            </a:pPr>
            <a:endParaRPr lang="en-US" sz="1800" dirty="0"/>
          </a:p>
          <a:p>
            <a:pPr>
              <a:defRPr/>
            </a:pPr>
            <a:endParaRPr lang="en-US" sz="2000" dirty="0"/>
          </a:p>
        </p:txBody>
      </p:sp>
      <p:sp>
        <p:nvSpPr>
          <p:cNvPr id="3" name="Title 2">
            <a:extLst>
              <a:ext uri="{FF2B5EF4-FFF2-40B4-BE49-F238E27FC236}">
                <a16:creationId xmlns:a16="http://schemas.microsoft.com/office/drawing/2014/main" id="{03B0F560-6339-C268-0AE6-8B6A445C299E}"/>
              </a:ext>
            </a:extLst>
          </p:cNvPr>
          <p:cNvSpPr>
            <a:spLocks noGrp="1"/>
          </p:cNvSpPr>
          <p:nvPr>
            <p:ph type="title"/>
          </p:nvPr>
        </p:nvSpPr>
        <p:spPr>
          <a:xfrm>
            <a:off x="838200" y="473045"/>
            <a:ext cx="8229600" cy="1143000"/>
          </a:xfrm>
        </p:spPr>
        <p:txBody>
          <a:bodyPr/>
          <a:lstStyle/>
          <a:p>
            <a:pPr algn="ctr">
              <a:defRPr/>
            </a:pPr>
            <a:r>
              <a:rPr lang="en-US" dirty="0">
                <a:solidFill>
                  <a:srgbClr val="68818E"/>
                </a:solidFill>
              </a:rPr>
              <a:t>Reasonable Suspicion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4">
            <a:extLst>
              <a:ext uri="{FF2B5EF4-FFF2-40B4-BE49-F238E27FC236}">
                <a16:creationId xmlns:a16="http://schemas.microsoft.com/office/drawing/2014/main" id="{16612CD3-2F76-F86C-A2B8-831233FD7725}"/>
              </a:ext>
            </a:extLst>
          </p:cNvPr>
          <p:cNvSpPr>
            <a:spLocks noGrp="1"/>
          </p:cNvSpPr>
          <p:nvPr>
            <p:ph idx="1"/>
          </p:nvPr>
        </p:nvSpPr>
        <p:spPr>
          <a:xfrm>
            <a:off x="398463" y="2025650"/>
            <a:ext cx="8229600" cy="4525963"/>
          </a:xfrm>
        </p:spPr>
        <p:txBody>
          <a:bodyPr/>
          <a:lstStyle/>
          <a:p>
            <a:pPr marL="107950" indent="0" eaLnBrk="1" hangingPunct="1">
              <a:spcAft>
                <a:spcPts val="1200"/>
              </a:spcAft>
              <a:buFont typeface="Wingdings 3" panose="05040102010807070707" pitchFamily="18" charset="2"/>
              <a:buNone/>
            </a:pPr>
            <a:r>
              <a:rPr lang="en-US" altLang="en-US" sz="2400" b="1" u="sng"/>
              <a:t>Types of Drug Testing:</a:t>
            </a:r>
            <a:endParaRPr lang="en-US" altLang="en-US" sz="2600" b="1"/>
          </a:p>
          <a:p>
            <a:pPr lvl="1" eaLnBrk="1" hangingPunct="1">
              <a:spcAft>
                <a:spcPts val="1200"/>
              </a:spcAft>
            </a:pPr>
            <a:r>
              <a:rPr lang="en-US" altLang="en-US" sz="2200" b="1"/>
              <a:t>Pre Employment</a:t>
            </a:r>
            <a:r>
              <a:rPr lang="en-US" altLang="en-US" sz="2200"/>
              <a:t>- DOT, County (certain job classes)</a:t>
            </a:r>
          </a:p>
          <a:p>
            <a:pPr lvl="1" eaLnBrk="1" hangingPunct="1">
              <a:spcAft>
                <a:spcPts val="1200"/>
              </a:spcAft>
            </a:pPr>
            <a:r>
              <a:rPr lang="en-US" altLang="en-US" sz="2200" b="1"/>
              <a:t>Random</a:t>
            </a:r>
            <a:r>
              <a:rPr lang="en-US" altLang="en-US" sz="2200"/>
              <a:t>- DOT</a:t>
            </a:r>
          </a:p>
          <a:p>
            <a:pPr lvl="1" eaLnBrk="1" hangingPunct="1">
              <a:spcAft>
                <a:spcPts val="1200"/>
              </a:spcAft>
            </a:pPr>
            <a:r>
              <a:rPr lang="en-US" altLang="en-US" sz="2200" b="1"/>
              <a:t>Post Accident- </a:t>
            </a:r>
            <a:r>
              <a:rPr lang="en-US" altLang="en-US" sz="2200"/>
              <a:t>DOT</a:t>
            </a:r>
          </a:p>
          <a:p>
            <a:pPr lvl="1" eaLnBrk="1" hangingPunct="1">
              <a:spcAft>
                <a:spcPts val="1200"/>
              </a:spcAft>
            </a:pPr>
            <a:r>
              <a:rPr lang="en-US" altLang="en-US" sz="2200" b="1"/>
              <a:t>Annual</a:t>
            </a:r>
            <a:r>
              <a:rPr lang="en-US" altLang="en-US" sz="2200"/>
              <a:t>-County (certain job classes)</a:t>
            </a:r>
          </a:p>
          <a:p>
            <a:pPr lvl="1" eaLnBrk="1" hangingPunct="1">
              <a:spcAft>
                <a:spcPts val="1200"/>
              </a:spcAft>
            </a:pPr>
            <a:r>
              <a:rPr lang="en-US" altLang="en-US" sz="2200" b="1"/>
              <a:t>Reasonable Suspicion- </a:t>
            </a:r>
            <a:r>
              <a:rPr lang="en-US" altLang="en-US" sz="2200"/>
              <a:t>DOT, County </a:t>
            </a:r>
          </a:p>
          <a:p>
            <a:pPr lvl="1" eaLnBrk="1" hangingPunct="1">
              <a:spcAft>
                <a:spcPts val="1200"/>
              </a:spcAft>
            </a:pPr>
            <a:r>
              <a:rPr lang="en-US" altLang="en-US" sz="2200" b="1"/>
              <a:t>Return to Duty</a:t>
            </a:r>
            <a:r>
              <a:rPr lang="en-US" altLang="en-US" sz="2200"/>
              <a:t>- DOT</a:t>
            </a:r>
          </a:p>
          <a:p>
            <a:pPr lvl="1" eaLnBrk="1" hangingPunct="1">
              <a:spcAft>
                <a:spcPts val="1200"/>
              </a:spcAft>
            </a:pPr>
            <a:r>
              <a:rPr lang="en-US" altLang="en-US" sz="2200" b="1"/>
              <a:t>Follow Up </a:t>
            </a:r>
            <a:r>
              <a:rPr lang="en-US" altLang="en-US" sz="2200"/>
              <a:t>- DOT</a:t>
            </a:r>
          </a:p>
        </p:txBody>
      </p:sp>
      <p:sp>
        <p:nvSpPr>
          <p:cNvPr id="2" name="Title 1">
            <a:extLst>
              <a:ext uri="{FF2B5EF4-FFF2-40B4-BE49-F238E27FC236}">
                <a16:creationId xmlns:a16="http://schemas.microsoft.com/office/drawing/2014/main" id="{B8D0BFAB-F272-F9EB-7FAF-2B3812E2A69D}"/>
              </a:ext>
            </a:extLst>
          </p:cNvPr>
          <p:cNvSpPr>
            <a:spLocks noGrp="1"/>
          </p:cNvSpPr>
          <p:nvPr>
            <p:ph type="title"/>
          </p:nvPr>
        </p:nvSpPr>
        <p:spPr>
          <a:xfrm>
            <a:off x="1143000" y="845914"/>
            <a:ext cx="8229600" cy="1143000"/>
          </a:xfrm>
        </p:spPr>
        <p:txBody>
          <a:bodyPr>
            <a:normAutofit fontScale="90000"/>
          </a:bodyPr>
          <a:lstStyle/>
          <a:p>
            <a:pPr algn="ctr" eaLnBrk="1" fontAlgn="auto" hangingPunct="1">
              <a:spcAft>
                <a:spcPts val="0"/>
              </a:spcAft>
              <a:defRPr/>
            </a:pPr>
            <a:r>
              <a:rPr lang="en-US" sz="4400" dirty="0">
                <a:solidFill>
                  <a:srgbClr val="586D78"/>
                </a:solidFill>
              </a:rPr>
              <a:t>Types of Drug Testing at Miami-Dade County </a:t>
            </a:r>
            <a:br>
              <a:rPr lang="en-US" dirty="0">
                <a:solidFill>
                  <a:srgbClr val="586D78"/>
                </a:solidFill>
              </a:rPr>
            </a:br>
            <a:endParaRPr lang="en-US" dirty="0">
              <a:solidFill>
                <a:srgbClr val="586D78"/>
              </a:solidFill>
            </a:endParaRPr>
          </a:p>
        </p:txBody>
      </p:sp>
      <p:pic>
        <p:nvPicPr>
          <p:cNvPr id="89092" name="Picture 6" descr="ANd9GcSNb9ACAl6b5P383SI8X9BNmYjn_I1WQLpHiV-H49J_Lj_5ODfO">
            <a:extLst>
              <a:ext uri="{FF2B5EF4-FFF2-40B4-BE49-F238E27FC236}">
                <a16:creationId xmlns:a16="http://schemas.microsoft.com/office/drawing/2014/main" id="{315BE1F0-1D74-477F-01AF-6E3285EDD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352800"/>
            <a:ext cx="18288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5A5ABBE-C195-C3C8-8D13-C946AEA53DF5}"/>
              </a:ext>
            </a:extLst>
          </p:cNvPr>
          <p:cNvGraphicFramePr>
            <a:graphicFrameLocks noGrp="1"/>
          </p:cNvGraphicFramePr>
          <p:nvPr>
            <p:ph idx="1"/>
          </p:nvPr>
        </p:nvGraphicFramePr>
        <p:xfrm>
          <a:off x="914400" y="1417638"/>
          <a:ext cx="7315200" cy="4079875"/>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98">
                <a:tc>
                  <a:txBody>
                    <a:bodyPr/>
                    <a:lstStyle/>
                    <a:p>
                      <a:endParaRPr lang="en-US" sz="1800" dirty="0"/>
                    </a:p>
                  </a:txBody>
                  <a:tcPr marT="45727" marB="45727"/>
                </a:tc>
                <a:tc>
                  <a:txBody>
                    <a:bodyPr/>
                    <a:lstStyle/>
                    <a:p>
                      <a:pPr algn="ctr"/>
                      <a:r>
                        <a:rPr lang="en-US" sz="1800" dirty="0"/>
                        <a:t>DOT </a:t>
                      </a:r>
                    </a:p>
                  </a:txBody>
                  <a:tcPr marT="45727" marB="45727"/>
                </a:tc>
                <a:tc>
                  <a:txBody>
                    <a:bodyPr/>
                    <a:lstStyle/>
                    <a:p>
                      <a:pPr algn="ctr"/>
                      <a:r>
                        <a:rPr lang="en-US" sz="1800" dirty="0"/>
                        <a:t>Miami-Dade</a:t>
                      </a:r>
                      <a:r>
                        <a:rPr lang="en-US" sz="1800" baseline="0" dirty="0"/>
                        <a:t> County</a:t>
                      </a:r>
                      <a:endParaRPr lang="en-US" sz="1800" dirty="0"/>
                    </a:p>
                  </a:txBody>
                  <a:tcPr marT="45727" marB="45727"/>
                </a:tc>
                <a:extLst>
                  <a:ext uri="{0D108BD9-81ED-4DB2-BD59-A6C34878D82A}">
                    <a16:rowId xmlns:a16="http://schemas.microsoft.com/office/drawing/2014/main" val="10000"/>
                  </a:ext>
                </a:extLst>
              </a:tr>
              <a:tr h="370898">
                <a:tc>
                  <a:txBody>
                    <a:bodyPr/>
                    <a:lstStyle/>
                    <a:p>
                      <a:r>
                        <a:rPr lang="en-US" sz="1800" dirty="0"/>
                        <a:t>THC</a:t>
                      </a:r>
                    </a:p>
                  </a:txBody>
                  <a:tcPr marT="45727" marB="45727"/>
                </a:tc>
                <a:tc>
                  <a:txBody>
                    <a:bodyPr/>
                    <a:lstStyle/>
                    <a:p>
                      <a:pPr algn="ctr"/>
                      <a:r>
                        <a:rPr lang="en-US" sz="1800" dirty="0"/>
                        <a:t>x</a:t>
                      </a:r>
                    </a:p>
                  </a:txBody>
                  <a:tcPr marT="45727" marB="45727"/>
                </a:tc>
                <a:tc>
                  <a:txBody>
                    <a:bodyPr/>
                    <a:lstStyle/>
                    <a:p>
                      <a:pPr algn="ctr"/>
                      <a:r>
                        <a:rPr lang="en-US" sz="1800" dirty="0"/>
                        <a:t>x</a:t>
                      </a:r>
                    </a:p>
                  </a:txBody>
                  <a:tcPr marT="45727" marB="45727"/>
                </a:tc>
                <a:extLst>
                  <a:ext uri="{0D108BD9-81ED-4DB2-BD59-A6C34878D82A}">
                    <a16:rowId xmlns:a16="http://schemas.microsoft.com/office/drawing/2014/main" val="10001"/>
                  </a:ext>
                </a:extLst>
              </a:tr>
              <a:tr h="370898">
                <a:tc>
                  <a:txBody>
                    <a:bodyPr/>
                    <a:lstStyle/>
                    <a:p>
                      <a:r>
                        <a:rPr lang="en-US" sz="1800" dirty="0"/>
                        <a:t>Cocaine</a:t>
                      </a:r>
                    </a:p>
                  </a:txBody>
                  <a:tcPr marT="45727" marB="45727"/>
                </a:tc>
                <a:tc>
                  <a:txBody>
                    <a:bodyPr/>
                    <a:lstStyle/>
                    <a:p>
                      <a:pPr algn="ctr"/>
                      <a:r>
                        <a:rPr lang="en-US" sz="1800" dirty="0"/>
                        <a:t>x</a:t>
                      </a:r>
                    </a:p>
                  </a:txBody>
                  <a:tcPr marT="45727" marB="45727"/>
                </a:tc>
                <a:tc>
                  <a:txBody>
                    <a:bodyPr/>
                    <a:lstStyle/>
                    <a:p>
                      <a:pPr algn="ctr"/>
                      <a:r>
                        <a:rPr lang="en-US" sz="1800" dirty="0"/>
                        <a:t>x</a:t>
                      </a:r>
                    </a:p>
                  </a:txBody>
                  <a:tcPr marT="45727" marB="45727"/>
                </a:tc>
                <a:extLst>
                  <a:ext uri="{0D108BD9-81ED-4DB2-BD59-A6C34878D82A}">
                    <a16:rowId xmlns:a16="http://schemas.microsoft.com/office/drawing/2014/main" val="10002"/>
                  </a:ext>
                </a:extLst>
              </a:tr>
              <a:tr h="370898">
                <a:tc>
                  <a:txBody>
                    <a:bodyPr/>
                    <a:lstStyle/>
                    <a:p>
                      <a:r>
                        <a:rPr lang="en-US" sz="1800" dirty="0"/>
                        <a:t>Amphetamines</a:t>
                      </a:r>
                    </a:p>
                  </a:txBody>
                  <a:tcPr marT="45727" marB="45727"/>
                </a:tc>
                <a:tc>
                  <a:txBody>
                    <a:bodyPr/>
                    <a:lstStyle/>
                    <a:p>
                      <a:pPr algn="ctr"/>
                      <a:r>
                        <a:rPr lang="en-US" sz="1800" dirty="0"/>
                        <a:t>x</a:t>
                      </a:r>
                    </a:p>
                  </a:txBody>
                  <a:tcPr marT="45727" marB="45727"/>
                </a:tc>
                <a:tc>
                  <a:txBody>
                    <a:bodyPr/>
                    <a:lstStyle/>
                    <a:p>
                      <a:pPr algn="ctr"/>
                      <a:r>
                        <a:rPr lang="en-US" sz="1800" dirty="0"/>
                        <a:t>x</a:t>
                      </a:r>
                    </a:p>
                  </a:txBody>
                  <a:tcPr marT="45727" marB="45727"/>
                </a:tc>
                <a:extLst>
                  <a:ext uri="{0D108BD9-81ED-4DB2-BD59-A6C34878D82A}">
                    <a16:rowId xmlns:a16="http://schemas.microsoft.com/office/drawing/2014/main" val="10003"/>
                  </a:ext>
                </a:extLst>
              </a:tr>
              <a:tr h="370898">
                <a:tc>
                  <a:txBody>
                    <a:bodyPr/>
                    <a:lstStyle/>
                    <a:p>
                      <a:r>
                        <a:rPr lang="en-US" sz="1800" dirty="0"/>
                        <a:t>Opiates</a:t>
                      </a:r>
                    </a:p>
                  </a:txBody>
                  <a:tcPr marT="45727" marB="45727"/>
                </a:tc>
                <a:tc>
                  <a:txBody>
                    <a:bodyPr/>
                    <a:lstStyle/>
                    <a:p>
                      <a:pPr algn="ctr"/>
                      <a:r>
                        <a:rPr lang="en-US" sz="1800" dirty="0"/>
                        <a:t>x</a:t>
                      </a:r>
                    </a:p>
                  </a:txBody>
                  <a:tcPr marT="45727" marB="45727"/>
                </a:tc>
                <a:tc>
                  <a:txBody>
                    <a:bodyPr/>
                    <a:lstStyle/>
                    <a:p>
                      <a:pPr algn="ctr"/>
                      <a:r>
                        <a:rPr lang="en-US" sz="1800" dirty="0"/>
                        <a:t>x</a:t>
                      </a:r>
                    </a:p>
                  </a:txBody>
                  <a:tcPr marT="45727" marB="45727"/>
                </a:tc>
                <a:extLst>
                  <a:ext uri="{0D108BD9-81ED-4DB2-BD59-A6C34878D82A}">
                    <a16:rowId xmlns:a16="http://schemas.microsoft.com/office/drawing/2014/main" val="10004"/>
                  </a:ext>
                </a:extLst>
              </a:tr>
              <a:tr h="370898">
                <a:tc>
                  <a:txBody>
                    <a:bodyPr/>
                    <a:lstStyle/>
                    <a:p>
                      <a:r>
                        <a:rPr lang="en-US" sz="1800" dirty="0"/>
                        <a:t>Opioids</a:t>
                      </a:r>
                    </a:p>
                  </a:txBody>
                  <a:tcPr marT="45727" marB="45727"/>
                </a:tc>
                <a:tc>
                  <a:txBody>
                    <a:bodyPr/>
                    <a:lstStyle/>
                    <a:p>
                      <a:pPr algn="ctr"/>
                      <a:r>
                        <a:rPr lang="en-US" sz="1800" dirty="0"/>
                        <a:t>x</a:t>
                      </a:r>
                    </a:p>
                  </a:txBody>
                  <a:tcPr marT="45727" marB="45727"/>
                </a:tc>
                <a:tc>
                  <a:txBody>
                    <a:bodyPr/>
                    <a:lstStyle/>
                    <a:p>
                      <a:pPr algn="ctr"/>
                      <a:r>
                        <a:rPr lang="en-US" sz="1800" dirty="0"/>
                        <a:t>x</a:t>
                      </a:r>
                    </a:p>
                  </a:txBody>
                  <a:tcPr marT="45727" marB="45727"/>
                </a:tc>
                <a:extLst>
                  <a:ext uri="{0D108BD9-81ED-4DB2-BD59-A6C34878D82A}">
                    <a16:rowId xmlns:a16="http://schemas.microsoft.com/office/drawing/2014/main" val="10005"/>
                  </a:ext>
                </a:extLst>
              </a:tr>
              <a:tr h="370898">
                <a:tc>
                  <a:txBody>
                    <a:bodyPr/>
                    <a:lstStyle/>
                    <a:p>
                      <a:r>
                        <a:rPr lang="en-US" sz="1800" dirty="0"/>
                        <a:t>PCP</a:t>
                      </a:r>
                    </a:p>
                  </a:txBody>
                  <a:tcPr marT="45727" marB="45727"/>
                </a:tc>
                <a:tc>
                  <a:txBody>
                    <a:bodyPr/>
                    <a:lstStyle/>
                    <a:p>
                      <a:pPr algn="ctr"/>
                      <a:r>
                        <a:rPr lang="en-US" sz="1800" dirty="0"/>
                        <a:t>x</a:t>
                      </a:r>
                    </a:p>
                  </a:txBody>
                  <a:tcPr marT="45727" marB="45727"/>
                </a:tc>
                <a:tc>
                  <a:txBody>
                    <a:bodyPr/>
                    <a:lstStyle/>
                    <a:p>
                      <a:pPr algn="ctr"/>
                      <a:r>
                        <a:rPr lang="en-US" sz="1800" dirty="0"/>
                        <a:t>x</a:t>
                      </a:r>
                    </a:p>
                  </a:txBody>
                  <a:tcPr marT="45727" marB="45727"/>
                </a:tc>
                <a:extLst>
                  <a:ext uri="{0D108BD9-81ED-4DB2-BD59-A6C34878D82A}">
                    <a16:rowId xmlns:a16="http://schemas.microsoft.com/office/drawing/2014/main" val="10006"/>
                  </a:ext>
                </a:extLst>
              </a:tr>
              <a:tr h="370898">
                <a:tc>
                  <a:txBody>
                    <a:bodyPr/>
                    <a:lstStyle/>
                    <a:p>
                      <a:r>
                        <a:rPr lang="en-US" sz="1800" dirty="0"/>
                        <a:t>ETOH</a:t>
                      </a:r>
                    </a:p>
                  </a:txBody>
                  <a:tcPr marT="45727" marB="45727"/>
                </a:tc>
                <a:tc>
                  <a:txBody>
                    <a:bodyPr/>
                    <a:lstStyle/>
                    <a:p>
                      <a:pPr algn="ctr"/>
                      <a:r>
                        <a:rPr lang="en-US" sz="1800" dirty="0"/>
                        <a:t>x</a:t>
                      </a:r>
                    </a:p>
                  </a:txBody>
                  <a:tcPr marT="45727" marB="45727"/>
                </a:tc>
                <a:tc>
                  <a:txBody>
                    <a:bodyPr/>
                    <a:lstStyle/>
                    <a:p>
                      <a:pPr algn="ctr"/>
                      <a:r>
                        <a:rPr lang="en-US" sz="1800" dirty="0"/>
                        <a:t>x</a:t>
                      </a:r>
                    </a:p>
                  </a:txBody>
                  <a:tcPr marT="45727" marB="45727"/>
                </a:tc>
                <a:extLst>
                  <a:ext uri="{0D108BD9-81ED-4DB2-BD59-A6C34878D82A}">
                    <a16:rowId xmlns:a16="http://schemas.microsoft.com/office/drawing/2014/main" val="10007"/>
                  </a:ext>
                </a:extLst>
              </a:tr>
              <a:tr h="370898">
                <a:tc>
                  <a:txBody>
                    <a:bodyPr/>
                    <a:lstStyle/>
                    <a:p>
                      <a:r>
                        <a:rPr lang="en-US" sz="1800" dirty="0"/>
                        <a:t>Methamphetamine</a:t>
                      </a:r>
                    </a:p>
                  </a:txBody>
                  <a:tcPr marT="45727" marB="45727"/>
                </a:tc>
                <a:tc>
                  <a:txBody>
                    <a:bodyPr/>
                    <a:lstStyle/>
                    <a:p>
                      <a:pPr algn="ctr"/>
                      <a:endParaRPr lang="en-US" sz="1800"/>
                    </a:p>
                  </a:txBody>
                  <a:tcPr marT="45727" marB="45727"/>
                </a:tc>
                <a:tc>
                  <a:txBody>
                    <a:bodyPr/>
                    <a:lstStyle/>
                    <a:p>
                      <a:pPr algn="ctr"/>
                      <a:r>
                        <a:rPr lang="en-US" sz="1800" dirty="0"/>
                        <a:t>x</a:t>
                      </a:r>
                    </a:p>
                  </a:txBody>
                  <a:tcPr marT="45727" marB="45727"/>
                </a:tc>
                <a:extLst>
                  <a:ext uri="{0D108BD9-81ED-4DB2-BD59-A6C34878D82A}">
                    <a16:rowId xmlns:a16="http://schemas.microsoft.com/office/drawing/2014/main" val="10008"/>
                  </a:ext>
                </a:extLst>
              </a:tr>
              <a:tr h="370898">
                <a:tc>
                  <a:txBody>
                    <a:bodyPr/>
                    <a:lstStyle/>
                    <a:p>
                      <a:r>
                        <a:rPr lang="en-US" sz="1800" dirty="0"/>
                        <a:t>Benzodiazepines</a:t>
                      </a:r>
                    </a:p>
                  </a:txBody>
                  <a:tcPr marT="45727" marB="45727"/>
                </a:tc>
                <a:tc>
                  <a:txBody>
                    <a:bodyPr/>
                    <a:lstStyle/>
                    <a:p>
                      <a:pPr algn="ctr"/>
                      <a:endParaRPr lang="en-US" sz="1800"/>
                    </a:p>
                  </a:txBody>
                  <a:tcPr marT="45727" marB="45727"/>
                </a:tc>
                <a:tc>
                  <a:txBody>
                    <a:bodyPr/>
                    <a:lstStyle/>
                    <a:p>
                      <a:pPr algn="ctr"/>
                      <a:r>
                        <a:rPr lang="en-US" sz="1800" dirty="0"/>
                        <a:t>x</a:t>
                      </a:r>
                    </a:p>
                  </a:txBody>
                  <a:tcPr marT="45727" marB="45727"/>
                </a:tc>
                <a:extLst>
                  <a:ext uri="{0D108BD9-81ED-4DB2-BD59-A6C34878D82A}">
                    <a16:rowId xmlns:a16="http://schemas.microsoft.com/office/drawing/2014/main" val="10009"/>
                  </a:ext>
                </a:extLst>
              </a:tr>
              <a:tr h="370898">
                <a:tc>
                  <a:txBody>
                    <a:bodyPr/>
                    <a:lstStyle/>
                    <a:p>
                      <a:r>
                        <a:rPr lang="en-US" sz="1800" dirty="0"/>
                        <a:t>Barbiturates</a:t>
                      </a:r>
                    </a:p>
                  </a:txBody>
                  <a:tcPr marT="45727" marB="45727"/>
                </a:tc>
                <a:tc>
                  <a:txBody>
                    <a:bodyPr/>
                    <a:lstStyle/>
                    <a:p>
                      <a:pPr algn="ctr"/>
                      <a:endParaRPr lang="en-US" sz="1800"/>
                    </a:p>
                  </a:txBody>
                  <a:tcPr marT="45727" marB="45727"/>
                </a:tc>
                <a:tc>
                  <a:txBody>
                    <a:bodyPr/>
                    <a:lstStyle/>
                    <a:p>
                      <a:pPr algn="ctr"/>
                      <a:r>
                        <a:rPr lang="en-US" sz="1800" dirty="0"/>
                        <a:t>x</a:t>
                      </a:r>
                    </a:p>
                  </a:txBody>
                  <a:tcPr marT="45727" marB="45727"/>
                </a:tc>
                <a:extLst>
                  <a:ext uri="{0D108BD9-81ED-4DB2-BD59-A6C34878D82A}">
                    <a16:rowId xmlns:a16="http://schemas.microsoft.com/office/drawing/2014/main" val="10010"/>
                  </a:ext>
                </a:extLst>
              </a:tr>
            </a:tbl>
          </a:graphicData>
        </a:graphic>
      </p:graphicFrame>
      <p:sp>
        <p:nvSpPr>
          <p:cNvPr id="3" name="Title 2">
            <a:extLst>
              <a:ext uri="{FF2B5EF4-FFF2-40B4-BE49-F238E27FC236}">
                <a16:creationId xmlns:a16="http://schemas.microsoft.com/office/drawing/2014/main" id="{8577C645-B960-0587-2421-D38E91472760}"/>
              </a:ext>
            </a:extLst>
          </p:cNvPr>
          <p:cNvSpPr>
            <a:spLocks noGrp="1"/>
          </p:cNvSpPr>
          <p:nvPr>
            <p:ph type="title"/>
          </p:nvPr>
        </p:nvSpPr>
        <p:spPr/>
        <p:txBody>
          <a:bodyPr/>
          <a:lstStyle/>
          <a:p>
            <a:pPr algn="ctr">
              <a:defRPr/>
            </a:pPr>
            <a:r>
              <a:rPr lang="en-US" dirty="0">
                <a:solidFill>
                  <a:srgbClr val="68818E"/>
                </a:solidFill>
              </a:rPr>
              <a:t>Substances Tested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1BD92C-22AD-7D1B-36BE-5E0558DB7FA5}"/>
              </a:ext>
            </a:extLst>
          </p:cNvPr>
          <p:cNvSpPr>
            <a:spLocks noGrp="1"/>
          </p:cNvSpPr>
          <p:nvPr>
            <p:ph type="ctrTitle"/>
          </p:nvPr>
        </p:nvSpPr>
        <p:spPr>
          <a:xfrm>
            <a:off x="609600" y="2895600"/>
            <a:ext cx="7772400" cy="1829761"/>
          </a:xfrm>
        </p:spPr>
        <p:txBody>
          <a:bodyPr>
            <a:normAutofit fontScale="90000"/>
          </a:bodyPr>
          <a:lstStyle/>
          <a:p>
            <a:pPr algn="ctr">
              <a:defRPr/>
            </a:pPr>
            <a:br>
              <a:rPr lang="en-US" dirty="0"/>
            </a:br>
            <a:r>
              <a:rPr lang="en-US" dirty="0"/>
              <a:t> </a:t>
            </a:r>
            <a:br>
              <a:rPr lang="en-US" dirty="0"/>
            </a:br>
            <a:r>
              <a:rPr lang="en-US" dirty="0"/>
              <a:t>What is the #1 reason managers and supervisors do not address concerns regarding Substance Use?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4">
            <a:extLst>
              <a:ext uri="{FF2B5EF4-FFF2-40B4-BE49-F238E27FC236}">
                <a16:creationId xmlns:a16="http://schemas.microsoft.com/office/drawing/2014/main" id="{DA1E1998-5206-4FD8-0656-FDF576855527}"/>
              </a:ext>
            </a:extLst>
          </p:cNvPr>
          <p:cNvSpPr>
            <a:spLocks noGrp="1"/>
          </p:cNvSpPr>
          <p:nvPr>
            <p:ph idx="1"/>
          </p:nvPr>
        </p:nvSpPr>
        <p:spPr>
          <a:xfrm>
            <a:off x="533400" y="1905000"/>
            <a:ext cx="8229600" cy="4525963"/>
          </a:xfrm>
        </p:spPr>
        <p:txBody>
          <a:bodyPr/>
          <a:lstStyle/>
          <a:p>
            <a:pPr eaLnBrk="1" hangingPunct="1">
              <a:spcAft>
                <a:spcPts val="1200"/>
              </a:spcAft>
            </a:pPr>
            <a:r>
              <a:rPr lang="en-US" altLang="en-US"/>
              <a:t>Do you have to be right without a reasonable doubt?</a:t>
            </a:r>
          </a:p>
          <a:p>
            <a:pPr eaLnBrk="1" hangingPunct="1">
              <a:spcAft>
                <a:spcPts val="1200"/>
              </a:spcAft>
            </a:pPr>
            <a:r>
              <a:rPr lang="en-US" altLang="en-US"/>
              <a:t>What if I’m wrong?</a:t>
            </a:r>
          </a:p>
          <a:p>
            <a:pPr eaLnBrk="1" hangingPunct="1">
              <a:spcAft>
                <a:spcPts val="1200"/>
              </a:spcAft>
            </a:pPr>
            <a:r>
              <a:rPr lang="en-US" altLang="en-US"/>
              <a:t>How do you face the employee if I drug test them, and the employee turns out to be negative?</a:t>
            </a:r>
          </a:p>
          <a:p>
            <a:pPr eaLnBrk="1" hangingPunct="1">
              <a:spcAft>
                <a:spcPts val="1200"/>
              </a:spcAft>
            </a:pPr>
            <a:r>
              <a:rPr lang="en-US" altLang="en-US"/>
              <a:t>What are the repercussions?</a:t>
            </a:r>
          </a:p>
          <a:p>
            <a:pPr eaLnBrk="1" hangingPunct="1"/>
            <a:endParaRPr lang="en-US" altLang="en-US"/>
          </a:p>
        </p:txBody>
      </p:sp>
      <p:sp>
        <p:nvSpPr>
          <p:cNvPr id="15362" name="Title 1">
            <a:extLst>
              <a:ext uri="{FF2B5EF4-FFF2-40B4-BE49-F238E27FC236}">
                <a16:creationId xmlns:a16="http://schemas.microsoft.com/office/drawing/2014/main" id="{BBAA0839-53D2-5809-894A-C10D7FCB5C2D}"/>
              </a:ext>
            </a:extLst>
          </p:cNvPr>
          <p:cNvSpPr>
            <a:spLocks noGrp="1"/>
          </p:cNvSpPr>
          <p:nvPr>
            <p:ph type="title"/>
          </p:nvPr>
        </p:nvSpPr>
        <p:spPr/>
        <p:txBody>
          <a:bodyPr/>
          <a:lstStyle/>
          <a:p>
            <a:pPr algn="ctr" eaLnBrk="1" fontAlgn="auto" hangingPunct="1">
              <a:spcAft>
                <a:spcPts val="0"/>
              </a:spcAft>
              <a:defRPr/>
            </a:pPr>
            <a:r>
              <a:rPr lang="en-US" dirty="0">
                <a:solidFill>
                  <a:srgbClr val="586D78"/>
                </a:solidFill>
              </a:rPr>
              <a:t>Accuracy: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a:extLst>
              <a:ext uri="{FF2B5EF4-FFF2-40B4-BE49-F238E27FC236}">
                <a16:creationId xmlns:a16="http://schemas.microsoft.com/office/drawing/2014/main" id="{9F2D6793-A071-E16D-4FFE-F7739A70E1FC}"/>
              </a:ext>
            </a:extLst>
          </p:cNvPr>
          <p:cNvSpPr>
            <a:spLocks noGrp="1"/>
          </p:cNvSpPr>
          <p:nvPr>
            <p:ph idx="1"/>
          </p:nvPr>
        </p:nvSpPr>
        <p:spPr>
          <a:xfrm>
            <a:off x="304800" y="1905000"/>
            <a:ext cx="8229600" cy="4525963"/>
          </a:xfrm>
        </p:spPr>
        <p:txBody>
          <a:bodyPr/>
          <a:lstStyle/>
          <a:p>
            <a:pPr marL="492125" indent="-457200" eaLnBrk="1" hangingPunct="1">
              <a:buFont typeface="Lucida Sans Unicode" panose="020B0602030504020204" pitchFamily="34" charset="0"/>
              <a:buChar char="▸"/>
              <a:defRPr/>
            </a:pPr>
            <a:r>
              <a:rPr lang="en-US" altLang="en-US" sz="2400" dirty="0"/>
              <a:t>Your employee does not have to test positive to be correct in sending him or her in for a Reasonable Suspicion test</a:t>
            </a:r>
          </a:p>
          <a:p>
            <a:pPr marL="34925" indent="0" eaLnBrk="1" hangingPunct="1">
              <a:buFont typeface="Wingdings 3" panose="05040102010807070707" pitchFamily="18" charset="2"/>
              <a:buNone/>
              <a:defRPr/>
            </a:pPr>
            <a:endParaRPr lang="en-US" altLang="en-US" sz="2400" dirty="0"/>
          </a:p>
          <a:p>
            <a:pPr marL="492125" indent="-457200" eaLnBrk="1" hangingPunct="1">
              <a:buFont typeface="Lucida Sans Unicode" panose="020B0602030504020204" pitchFamily="34" charset="0"/>
              <a:buChar char="▸"/>
              <a:defRPr/>
            </a:pPr>
            <a:r>
              <a:rPr lang="en-US" altLang="en-US" sz="2400" dirty="0"/>
              <a:t>Even if an employee self discloses that he or she will be positive still send them in for testing</a:t>
            </a:r>
          </a:p>
          <a:p>
            <a:pPr marL="492125" indent="-457200" eaLnBrk="1" hangingPunct="1">
              <a:buFont typeface="Lucida Sans Unicode" panose="020B0602030504020204" pitchFamily="34" charset="0"/>
              <a:buChar char="▸"/>
              <a:defRPr/>
            </a:pPr>
            <a:endParaRPr lang="en-US" altLang="en-US" sz="2400" dirty="0"/>
          </a:p>
          <a:p>
            <a:pPr marL="492125" indent="-457200" eaLnBrk="1" hangingPunct="1">
              <a:buFont typeface="Lucida Sans Unicode" panose="020B0602030504020204" pitchFamily="34" charset="0"/>
              <a:buChar char="▸"/>
              <a:defRPr/>
            </a:pPr>
            <a:r>
              <a:rPr lang="en-US" altLang="en-US" sz="2400" dirty="0"/>
              <a:t>Know what your company protocols are beforehand – in the event you have a positive</a:t>
            </a:r>
          </a:p>
          <a:p>
            <a:pPr marL="492125" indent="-457200" eaLnBrk="1" hangingPunct="1">
              <a:buFont typeface="Lucida Sans Unicode" panose="020B0602030504020204" pitchFamily="34" charset="0"/>
              <a:buChar char="▸"/>
              <a:defRPr/>
            </a:pPr>
            <a:endParaRPr lang="en-US" altLang="en-US" sz="2400" dirty="0"/>
          </a:p>
          <a:p>
            <a:pPr marL="492125" indent="-457200" eaLnBrk="1" hangingPunct="1">
              <a:buFont typeface="Lucida Sans Unicode" panose="020B0602030504020204" pitchFamily="34" charset="0"/>
              <a:buChar char="▸"/>
              <a:defRPr/>
            </a:pPr>
            <a:r>
              <a:rPr lang="en-US" altLang="en-US" sz="2400" dirty="0"/>
              <a:t>Do not let employee drive to testing facility!</a:t>
            </a:r>
          </a:p>
        </p:txBody>
      </p:sp>
      <p:sp>
        <p:nvSpPr>
          <p:cNvPr id="2" name="Title 1">
            <a:extLst>
              <a:ext uri="{FF2B5EF4-FFF2-40B4-BE49-F238E27FC236}">
                <a16:creationId xmlns:a16="http://schemas.microsoft.com/office/drawing/2014/main" id="{FC08DD7B-82BB-AC1F-61F3-136DBB588DF2}"/>
              </a:ext>
            </a:extLst>
          </p:cNvPr>
          <p:cNvSpPr>
            <a:spLocks noGrp="1"/>
          </p:cNvSpPr>
          <p:nvPr>
            <p:ph type="title"/>
          </p:nvPr>
        </p:nvSpPr>
        <p:spPr>
          <a:xfrm>
            <a:off x="990600" y="609600"/>
            <a:ext cx="8229600" cy="1143000"/>
          </a:xfrm>
        </p:spPr>
        <p:txBody>
          <a:bodyPr>
            <a:normAutofit fontScale="90000"/>
          </a:bodyPr>
          <a:lstStyle/>
          <a:p>
            <a:pPr algn="ctr" eaLnBrk="1" fontAlgn="auto" hangingPunct="1">
              <a:spcAft>
                <a:spcPts val="0"/>
              </a:spcAft>
              <a:defRPr/>
            </a:pPr>
            <a:r>
              <a:rPr lang="en-US" dirty="0">
                <a:solidFill>
                  <a:srgbClr val="586D78"/>
                </a:solidFill>
              </a:rPr>
              <a:t>Does your employee have to </a:t>
            </a:r>
            <a:br>
              <a:rPr lang="en-US" dirty="0">
                <a:solidFill>
                  <a:srgbClr val="586D78"/>
                </a:solidFill>
              </a:rPr>
            </a:br>
            <a:r>
              <a:rPr lang="en-US" dirty="0">
                <a:solidFill>
                  <a:srgbClr val="586D78"/>
                </a:solidFill>
              </a:rPr>
              <a:t>test positive?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06D64E-8697-BE83-28FB-39DA7962FBE3}"/>
              </a:ext>
            </a:extLst>
          </p:cNvPr>
          <p:cNvSpPr>
            <a:spLocks noGrp="1"/>
          </p:cNvSpPr>
          <p:nvPr>
            <p:ph type="title"/>
          </p:nvPr>
        </p:nvSpPr>
        <p:spPr>
          <a:xfrm>
            <a:off x="762000" y="1524000"/>
            <a:ext cx="8229600" cy="1143000"/>
          </a:xfrm>
        </p:spPr>
        <p:txBody>
          <a:bodyPr>
            <a:normAutofit fontScale="90000"/>
          </a:bodyPr>
          <a:lstStyle/>
          <a:p>
            <a:pPr>
              <a:defRPr/>
            </a:pPr>
            <a:r>
              <a:rPr lang="en-US" dirty="0">
                <a:solidFill>
                  <a:schemeClr val="tx1">
                    <a:lumMod val="65000"/>
                    <a:lumOff val="35000"/>
                  </a:schemeClr>
                </a:solidFill>
              </a:rPr>
              <a:t>What is a Substance Use Disorder? </a:t>
            </a:r>
          </a:p>
        </p:txBody>
      </p:sp>
      <p:pic>
        <p:nvPicPr>
          <p:cNvPr id="20483" name="Picture 10" descr="A drawing of a head with a brain and rain&#10;&#10;Description automatically generated">
            <a:extLst>
              <a:ext uri="{FF2B5EF4-FFF2-40B4-BE49-F238E27FC236}">
                <a16:creationId xmlns:a16="http://schemas.microsoft.com/office/drawing/2014/main" id="{39B88A78-2176-C127-24C2-E4C8FD270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3124200"/>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C9482AB2-66AA-EE74-996B-5126847FE4C2}"/>
              </a:ext>
            </a:extLst>
          </p:cNvPr>
          <p:cNvSpPr>
            <a:spLocks noGrp="1"/>
          </p:cNvSpPr>
          <p:nvPr>
            <p:ph idx="1"/>
          </p:nvPr>
        </p:nvSpPr>
        <p:spPr>
          <a:xfrm>
            <a:off x="152400" y="1981200"/>
            <a:ext cx="8229600" cy="4525963"/>
          </a:xfrm>
        </p:spPr>
        <p:txBody>
          <a:bodyPr/>
          <a:lstStyle/>
          <a:p>
            <a:pPr eaLnBrk="1" hangingPunct="1">
              <a:spcAft>
                <a:spcPts val="1200"/>
              </a:spcAft>
              <a:defRPr/>
            </a:pPr>
            <a:r>
              <a:rPr lang="en-US" altLang="en-US" sz="2800" dirty="0"/>
              <a:t>Document occurrence(s) that led to decision to test</a:t>
            </a:r>
          </a:p>
          <a:p>
            <a:pPr eaLnBrk="1" hangingPunct="1">
              <a:spcAft>
                <a:spcPts val="1200"/>
              </a:spcAft>
              <a:defRPr/>
            </a:pPr>
            <a:r>
              <a:rPr lang="en-US" altLang="en-US" sz="2800" dirty="0"/>
              <a:t>Has to be authorized by </a:t>
            </a:r>
            <a:r>
              <a:rPr lang="en-US" altLang="en-US" sz="2800" u="sng" dirty="0"/>
              <a:t>Division Director or above</a:t>
            </a:r>
          </a:p>
          <a:p>
            <a:pPr eaLnBrk="1" hangingPunct="1">
              <a:spcAft>
                <a:spcPts val="1200"/>
              </a:spcAft>
              <a:defRPr/>
            </a:pPr>
            <a:r>
              <a:rPr lang="en-US" altLang="en-US" sz="2800" dirty="0"/>
              <a:t>Consult your DPR and Labor</a:t>
            </a:r>
          </a:p>
          <a:p>
            <a:pPr eaLnBrk="1" hangingPunct="1">
              <a:spcAft>
                <a:spcPts val="1200"/>
              </a:spcAft>
              <a:defRPr/>
            </a:pPr>
            <a:r>
              <a:rPr lang="en-US" altLang="en-US" sz="2800" dirty="0"/>
              <a:t>Review AO 7-29 Reasonable </a:t>
            </a:r>
          </a:p>
          <a:p>
            <a:pPr marL="109537" indent="0" eaLnBrk="1" hangingPunct="1">
              <a:spcAft>
                <a:spcPts val="1200"/>
              </a:spcAft>
              <a:buFont typeface="Wingdings 3" panose="05040102010807070707" pitchFamily="18" charset="2"/>
              <a:buNone/>
              <a:defRPr/>
            </a:pPr>
            <a:r>
              <a:rPr lang="en-US" altLang="en-US" sz="2800" dirty="0"/>
              <a:t>  Suspicion </a:t>
            </a:r>
          </a:p>
          <a:p>
            <a:pPr marL="109537" indent="0" eaLnBrk="1" hangingPunct="1">
              <a:spcAft>
                <a:spcPts val="1200"/>
              </a:spcAft>
              <a:buFont typeface="Wingdings 3" panose="05040102010807070707" pitchFamily="18" charset="2"/>
              <a:buNone/>
              <a:defRPr/>
            </a:pPr>
            <a:endParaRPr lang="en-US" altLang="en-US" sz="2400" dirty="0"/>
          </a:p>
          <a:p>
            <a:pPr marL="109537" indent="0" eaLnBrk="1" hangingPunct="1">
              <a:spcAft>
                <a:spcPts val="1200"/>
              </a:spcAft>
              <a:buFont typeface="Wingdings 3" panose="05040102010807070707" pitchFamily="18" charset="2"/>
              <a:buNone/>
              <a:defRPr/>
            </a:pPr>
            <a:endParaRPr lang="en-US" altLang="en-US" dirty="0"/>
          </a:p>
        </p:txBody>
      </p:sp>
      <p:sp>
        <p:nvSpPr>
          <p:cNvPr id="26626" name="Title 1">
            <a:extLst>
              <a:ext uri="{FF2B5EF4-FFF2-40B4-BE49-F238E27FC236}">
                <a16:creationId xmlns:a16="http://schemas.microsoft.com/office/drawing/2014/main" id="{D7A8DFD8-8644-EFA1-7709-8CF23E9915A4}"/>
              </a:ext>
            </a:extLst>
          </p:cNvPr>
          <p:cNvSpPr>
            <a:spLocks noGrp="1"/>
          </p:cNvSpPr>
          <p:nvPr>
            <p:ph type="title"/>
          </p:nvPr>
        </p:nvSpPr>
        <p:spPr>
          <a:xfrm>
            <a:off x="1066800" y="495300"/>
            <a:ext cx="8229600" cy="1143000"/>
          </a:xfrm>
        </p:spPr>
        <p:txBody>
          <a:bodyPr>
            <a:normAutofit fontScale="90000"/>
          </a:bodyPr>
          <a:lstStyle/>
          <a:p>
            <a:pPr algn="ctr" eaLnBrk="1" fontAlgn="auto" hangingPunct="1">
              <a:spcAft>
                <a:spcPts val="0"/>
              </a:spcAft>
              <a:defRPr/>
            </a:pPr>
            <a:r>
              <a:rPr lang="en-US" dirty="0">
                <a:solidFill>
                  <a:srgbClr val="586D78"/>
                </a:solidFill>
              </a:rPr>
              <a:t>Key Points for Reasonable Suspicion</a:t>
            </a:r>
          </a:p>
        </p:txBody>
      </p:sp>
      <p:pic>
        <p:nvPicPr>
          <p:cNvPr id="94212" name="Picture 2" descr="C:\Users\shieldsl\AppData\Local\Microsoft\Windows\Temporary Internet Files\Content.IE5\5IOXU8KN\record-paper2[1].png">
            <a:extLst>
              <a:ext uri="{FF2B5EF4-FFF2-40B4-BE49-F238E27FC236}">
                <a16:creationId xmlns:a16="http://schemas.microsoft.com/office/drawing/2014/main" id="{5BDAD765-BE3E-DC26-3A19-8C0236C47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725" y="3810000"/>
            <a:ext cx="21986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453472-A04E-5D02-C38B-9D3D3A298C8A}"/>
              </a:ext>
            </a:extLst>
          </p:cNvPr>
          <p:cNvSpPr>
            <a:spLocks noGrp="1"/>
          </p:cNvSpPr>
          <p:nvPr>
            <p:ph type="ctrTitle"/>
          </p:nvPr>
        </p:nvSpPr>
        <p:spPr>
          <a:xfrm>
            <a:off x="457200" y="3048000"/>
            <a:ext cx="7772400" cy="1829761"/>
          </a:xfrm>
        </p:spPr>
        <p:txBody>
          <a:bodyPr>
            <a:normAutofit fontScale="90000"/>
          </a:bodyPr>
          <a:lstStyle/>
          <a:p>
            <a:pPr>
              <a:defRPr/>
            </a:pPr>
            <a:r>
              <a:rPr lang="en-US" dirty="0"/>
              <a:t>What is a supervisor’s role in the addressing Mental Health and Substance Use in the Workplace?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EF628D98-1669-19B7-F8DA-EB4C20612853}"/>
              </a:ext>
            </a:extLst>
          </p:cNvPr>
          <p:cNvSpPr>
            <a:spLocks noGrp="1" noChangeArrowheads="1"/>
          </p:cNvSpPr>
          <p:nvPr>
            <p:ph idx="1"/>
          </p:nvPr>
        </p:nvSpPr>
        <p:spPr>
          <a:xfrm>
            <a:off x="228600" y="1700213"/>
            <a:ext cx="5681663" cy="4814887"/>
          </a:xfrm>
        </p:spPr>
        <p:txBody>
          <a:bodyPr/>
          <a:lstStyle/>
          <a:p>
            <a:pPr marL="36512" indent="0" eaLnBrk="1" hangingPunct="1">
              <a:buFont typeface="Wingdings 3" panose="05040102010807070707" pitchFamily="18" charset="2"/>
              <a:buNone/>
              <a:defRPr/>
            </a:pPr>
            <a:endParaRPr lang="en-US" altLang="en-US" sz="2000" dirty="0"/>
          </a:p>
          <a:p>
            <a:pPr marL="493712" indent="-457200" eaLnBrk="1" hangingPunct="1">
              <a:lnSpc>
                <a:spcPct val="90000"/>
              </a:lnSpc>
              <a:spcAft>
                <a:spcPts val="600"/>
              </a:spcAft>
              <a:buFont typeface="Lucida Sans Unicode" panose="020B0602030504020204" pitchFamily="34" charset="0"/>
              <a:buChar char="▶"/>
              <a:defRPr/>
            </a:pPr>
            <a:r>
              <a:rPr lang="en-US" altLang="en-US" sz="2000" dirty="0"/>
              <a:t>Escort from the workplace discreetly</a:t>
            </a:r>
          </a:p>
          <a:p>
            <a:pPr marL="493712" indent="-457200" eaLnBrk="1" hangingPunct="1">
              <a:lnSpc>
                <a:spcPct val="90000"/>
              </a:lnSpc>
              <a:spcAft>
                <a:spcPts val="600"/>
              </a:spcAft>
              <a:buFont typeface="Lucida Sans Unicode" panose="020B0602030504020204" pitchFamily="34" charset="0"/>
              <a:buChar char="▶"/>
              <a:defRPr/>
            </a:pPr>
            <a:r>
              <a:rPr lang="en-US" altLang="en-US" sz="2000" dirty="0"/>
              <a:t>Should take place in a private office with    supervisor and confirming party</a:t>
            </a:r>
          </a:p>
          <a:p>
            <a:pPr marL="493712" indent="-457200" eaLnBrk="1" hangingPunct="1">
              <a:lnSpc>
                <a:spcPct val="90000"/>
              </a:lnSpc>
              <a:spcAft>
                <a:spcPts val="600"/>
              </a:spcAft>
              <a:buFont typeface="Lucida Sans Unicode" panose="020B0602030504020204" pitchFamily="34" charset="0"/>
              <a:buChar char="▶"/>
              <a:defRPr/>
            </a:pPr>
            <a:r>
              <a:rPr lang="en-US" altLang="en-US" sz="2000" dirty="0"/>
              <a:t>Make sure that you have looped in Labor, Manager and your DPR</a:t>
            </a:r>
          </a:p>
          <a:p>
            <a:pPr marL="493712" indent="-457200" eaLnBrk="1" hangingPunct="1">
              <a:lnSpc>
                <a:spcPct val="90000"/>
              </a:lnSpc>
              <a:spcAft>
                <a:spcPts val="600"/>
              </a:spcAft>
              <a:buFont typeface="Lucida Sans Unicode" panose="020B0602030504020204" pitchFamily="34" charset="0"/>
              <a:buChar char="▶"/>
              <a:defRPr/>
            </a:pPr>
            <a:r>
              <a:rPr lang="en-US" altLang="en-US" sz="2000" dirty="0"/>
              <a:t>Tell the employee you are concerned,  and they are being sent for a reasonable suspicion drug and alcohol test (if applicable)</a:t>
            </a:r>
          </a:p>
          <a:p>
            <a:pPr marL="493712" indent="-457200" eaLnBrk="1" hangingPunct="1">
              <a:lnSpc>
                <a:spcPct val="90000"/>
              </a:lnSpc>
              <a:spcAft>
                <a:spcPts val="600"/>
              </a:spcAft>
              <a:buFont typeface="Lucida Sans Unicode" panose="020B0602030504020204" pitchFamily="34" charset="0"/>
              <a:buChar char="▶"/>
              <a:defRPr/>
            </a:pPr>
            <a:r>
              <a:rPr lang="en-US" altLang="en-US" sz="2000" dirty="0"/>
              <a:t>Explain to the employee what next steps will be, referral to the EAP or substance testing </a:t>
            </a:r>
          </a:p>
          <a:p>
            <a:pPr marL="493712" indent="-457200" eaLnBrk="1" hangingPunct="1">
              <a:lnSpc>
                <a:spcPct val="90000"/>
              </a:lnSpc>
              <a:spcAft>
                <a:spcPts val="600"/>
              </a:spcAft>
              <a:buFont typeface="Lucida Sans Unicode" panose="020B0602030504020204" pitchFamily="34" charset="0"/>
              <a:buChar char="▶"/>
              <a:defRPr/>
            </a:pPr>
            <a:r>
              <a:rPr lang="en-US" altLang="en-US" sz="2000" dirty="0"/>
              <a:t>Respect the employee’s confidentiality</a:t>
            </a:r>
          </a:p>
          <a:p>
            <a:pPr marL="493712" indent="-457200" eaLnBrk="1" hangingPunct="1">
              <a:buFont typeface="Lucida Sans Unicode" panose="020B0602030504020204" pitchFamily="34" charset="0"/>
              <a:buChar char="▸"/>
              <a:defRPr/>
            </a:pPr>
            <a:endParaRPr lang="en-US" altLang="en-US" sz="2000" dirty="0"/>
          </a:p>
        </p:txBody>
      </p:sp>
      <p:sp>
        <p:nvSpPr>
          <p:cNvPr id="92162" name="Rectangle 2">
            <a:extLst>
              <a:ext uri="{FF2B5EF4-FFF2-40B4-BE49-F238E27FC236}">
                <a16:creationId xmlns:a16="http://schemas.microsoft.com/office/drawing/2014/main" id="{393371FD-A014-28A3-4E68-02A755E2FA0E}"/>
              </a:ext>
            </a:extLst>
          </p:cNvPr>
          <p:cNvSpPr>
            <a:spLocks noGrp="1" noChangeArrowheads="1"/>
          </p:cNvSpPr>
          <p:nvPr>
            <p:ph type="title"/>
          </p:nvPr>
        </p:nvSpPr>
        <p:spPr>
          <a:xfrm>
            <a:off x="1295400" y="342900"/>
            <a:ext cx="8229600" cy="1143000"/>
          </a:xfrm>
        </p:spPr>
        <p:txBody>
          <a:bodyPr/>
          <a:lstStyle/>
          <a:p>
            <a:pPr algn="ctr" eaLnBrk="1" fontAlgn="auto" hangingPunct="1">
              <a:spcAft>
                <a:spcPts val="0"/>
              </a:spcAft>
              <a:defRPr/>
            </a:pPr>
            <a:r>
              <a:rPr lang="en-US" sz="4000" dirty="0">
                <a:solidFill>
                  <a:srgbClr val="586D78"/>
                </a:solidFill>
              </a:rPr>
              <a:t>Addressing the employee</a:t>
            </a:r>
          </a:p>
        </p:txBody>
      </p:sp>
      <p:pic>
        <p:nvPicPr>
          <p:cNvPr id="96260" name="Picture 1">
            <a:extLst>
              <a:ext uri="{FF2B5EF4-FFF2-40B4-BE49-F238E27FC236}">
                <a16:creationId xmlns:a16="http://schemas.microsoft.com/office/drawing/2014/main" id="{65BF8B66-268E-6E1F-E24E-F24C78F3DD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09800"/>
            <a:ext cx="2603500"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a:extLst>
              <a:ext uri="{FF2B5EF4-FFF2-40B4-BE49-F238E27FC236}">
                <a16:creationId xmlns:a16="http://schemas.microsoft.com/office/drawing/2014/main" id="{523EEDDD-8087-9D41-ADEA-6BB5AF5CC421}"/>
              </a:ext>
            </a:extLst>
          </p:cNvPr>
          <p:cNvSpPr>
            <a:spLocks noGrp="1"/>
          </p:cNvSpPr>
          <p:nvPr>
            <p:ph idx="1"/>
          </p:nvPr>
        </p:nvSpPr>
        <p:spPr>
          <a:xfrm>
            <a:off x="479425" y="1905000"/>
            <a:ext cx="8229600" cy="4525963"/>
          </a:xfrm>
        </p:spPr>
        <p:txBody>
          <a:bodyPr/>
          <a:lstStyle/>
          <a:p>
            <a:pPr eaLnBrk="1" hangingPunct="1"/>
            <a:r>
              <a:rPr lang="en-US" altLang="en-US" sz="2400"/>
              <a:t>Compassion</a:t>
            </a:r>
          </a:p>
          <a:p>
            <a:pPr eaLnBrk="1" hangingPunct="1"/>
            <a:r>
              <a:rPr lang="en-US" altLang="en-US" sz="2400"/>
              <a:t>Guilt</a:t>
            </a:r>
          </a:p>
          <a:p>
            <a:pPr eaLnBrk="1" hangingPunct="1"/>
            <a:r>
              <a:rPr lang="en-US" altLang="en-US" sz="2400"/>
              <a:t>Friendship</a:t>
            </a:r>
          </a:p>
          <a:p>
            <a:pPr eaLnBrk="1" hangingPunct="1"/>
            <a:r>
              <a:rPr lang="en-US" altLang="en-US" sz="2400"/>
              <a:t>Loyalties</a:t>
            </a:r>
          </a:p>
          <a:p>
            <a:pPr eaLnBrk="1" hangingPunct="1"/>
            <a:r>
              <a:rPr lang="en-US" altLang="en-US" sz="2400"/>
              <a:t>Jeopardizing employee’s livelihood</a:t>
            </a:r>
          </a:p>
          <a:p>
            <a:pPr eaLnBrk="1" hangingPunct="1"/>
            <a:r>
              <a:rPr lang="en-US" altLang="en-US" sz="2400"/>
              <a:t>Loss of employee confidence/support</a:t>
            </a:r>
          </a:p>
          <a:p>
            <a:pPr eaLnBrk="1" hangingPunct="1"/>
            <a:r>
              <a:rPr lang="en-US" altLang="en-US" sz="2400"/>
              <a:t>Insecurities</a:t>
            </a:r>
          </a:p>
          <a:p>
            <a:pPr lvl="1" eaLnBrk="1" hangingPunct="1">
              <a:buFont typeface="Lucida Sans Unicode" panose="020B0602030504020204" pitchFamily="34" charset="0"/>
              <a:buChar char="▸"/>
            </a:pPr>
            <a:r>
              <a:rPr lang="en-US" altLang="en-US" sz="2400"/>
              <a:t>Fear for personal safety</a:t>
            </a:r>
          </a:p>
          <a:p>
            <a:pPr lvl="1" eaLnBrk="1" hangingPunct="1">
              <a:buFont typeface="Lucida Sans Unicode" panose="020B0602030504020204" pitchFamily="34" charset="0"/>
              <a:buChar char="▸"/>
            </a:pPr>
            <a:r>
              <a:rPr lang="en-US" altLang="en-US" sz="2400"/>
              <a:t>Do not like confrontation</a:t>
            </a:r>
          </a:p>
          <a:p>
            <a:pPr lvl="1" eaLnBrk="1" hangingPunct="1">
              <a:buFont typeface="Lucida Sans Unicode" panose="020B0602030504020204" pitchFamily="34" charset="0"/>
              <a:buChar char="▸"/>
            </a:pPr>
            <a:r>
              <a:rPr lang="en-US" altLang="en-US" sz="2400"/>
              <a:t>Lack of training on the referral and labor processes</a:t>
            </a:r>
          </a:p>
          <a:p>
            <a:pPr eaLnBrk="1" hangingPunct="1"/>
            <a:endParaRPr lang="en-US" altLang="en-US" sz="2400"/>
          </a:p>
        </p:txBody>
      </p:sp>
      <p:sp>
        <p:nvSpPr>
          <p:cNvPr id="94210" name="Rectangle 2">
            <a:extLst>
              <a:ext uri="{FF2B5EF4-FFF2-40B4-BE49-F238E27FC236}">
                <a16:creationId xmlns:a16="http://schemas.microsoft.com/office/drawing/2014/main" id="{0BB82701-519B-A08F-816F-E5D42676F7E5}"/>
              </a:ext>
            </a:extLst>
          </p:cNvPr>
          <p:cNvSpPr>
            <a:spLocks noGrp="1" noChangeArrowheads="1"/>
          </p:cNvSpPr>
          <p:nvPr>
            <p:ph type="title"/>
          </p:nvPr>
        </p:nvSpPr>
        <p:spPr>
          <a:xfrm>
            <a:off x="1295400" y="762000"/>
            <a:ext cx="8229600" cy="1143000"/>
          </a:xfrm>
        </p:spPr>
        <p:txBody>
          <a:bodyPr/>
          <a:lstStyle/>
          <a:p>
            <a:pPr eaLnBrk="1" fontAlgn="auto" hangingPunct="1">
              <a:spcAft>
                <a:spcPts val="0"/>
              </a:spcAft>
              <a:defRPr/>
            </a:pPr>
            <a:r>
              <a:rPr lang="en-US" sz="2800" dirty="0">
                <a:solidFill>
                  <a:srgbClr val="586D78"/>
                </a:solidFill>
              </a:rPr>
              <a:t>Some Reasons Supervisors May be Reluctant to Refer Employees for Support or Help</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a:extLst>
              <a:ext uri="{FF2B5EF4-FFF2-40B4-BE49-F238E27FC236}">
                <a16:creationId xmlns:a16="http://schemas.microsoft.com/office/drawing/2014/main" id="{E47F4963-DFF2-B64B-A1C3-A6B901233DD1}"/>
              </a:ext>
            </a:extLst>
          </p:cNvPr>
          <p:cNvSpPr>
            <a:spLocks noGrp="1"/>
          </p:cNvSpPr>
          <p:nvPr>
            <p:ph idx="1"/>
          </p:nvPr>
        </p:nvSpPr>
        <p:spPr>
          <a:xfrm>
            <a:off x="327025" y="1524000"/>
            <a:ext cx="5943600" cy="4525963"/>
          </a:xfrm>
        </p:spPr>
        <p:txBody>
          <a:bodyPr/>
          <a:lstStyle/>
          <a:p>
            <a:pPr eaLnBrk="1" hangingPunct="1">
              <a:lnSpc>
                <a:spcPct val="90000"/>
              </a:lnSpc>
            </a:pPr>
            <a:endParaRPr lang="en-US" altLang="en-US" sz="2400"/>
          </a:p>
          <a:p>
            <a:pPr eaLnBrk="1" hangingPunct="1">
              <a:lnSpc>
                <a:spcPct val="90000"/>
              </a:lnSpc>
              <a:spcAft>
                <a:spcPts val="1200"/>
              </a:spcAft>
            </a:pPr>
            <a:r>
              <a:rPr lang="en-US" altLang="en-US" sz="2000"/>
              <a:t>Ignoring job performance problems, hoping they will go away or are temporary</a:t>
            </a:r>
          </a:p>
          <a:p>
            <a:pPr eaLnBrk="1" hangingPunct="1">
              <a:lnSpc>
                <a:spcPct val="90000"/>
              </a:lnSpc>
              <a:spcAft>
                <a:spcPts val="1200"/>
              </a:spcAft>
            </a:pPr>
            <a:r>
              <a:rPr lang="en-US" altLang="en-US" sz="2000"/>
              <a:t>Accepting excuses or apologies</a:t>
            </a:r>
          </a:p>
          <a:p>
            <a:pPr eaLnBrk="1" hangingPunct="1">
              <a:lnSpc>
                <a:spcPct val="90000"/>
              </a:lnSpc>
              <a:spcAft>
                <a:spcPts val="1200"/>
              </a:spcAft>
            </a:pPr>
            <a:r>
              <a:rPr lang="en-US" altLang="en-US" sz="2000"/>
              <a:t>Threatening disciplinary action without follow through</a:t>
            </a:r>
          </a:p>
          <a:p>
            <a:pPr eaLnBrk="1" hangingPunct="1">
              <a:lnSpc>
                <a:spcPct val="90000"/>
              </a:lnSpc>
              <a:spcAft>
                <a:spcPts val="1200"/>
              </a:spcAft>
            </a:pPr>
            <a:r>
              <a:rPr lang="en-US" altLang="en-US" sz="2000"/>
              <a:t>Giving advice or pep talks</a:t>
            </a:r>
          </a:p>
          <a:p>
            <a:pPr eaLnBrk="1" hangingPunct="1">
              <a:lnSpc>
                <a:spcPct val="90000"/>
              </a:lnSpc>
              <a:spcAft>
                <a:spcPts val="1200"/>
              </a:spcAft>
            </a:pPr>
            <a:r>
              <a:rPr lang="en-US" altLang="en-US" sz="2000"/>
              <a:t>Doing some of the employee’s work because he is in a bad spot or working around the person</a:t>
            </a:r>
          </a:p>
          <a:p>
            <a:pPr eaLnBrk="1" hangingPunct="1">
              <a:lnSpc>
                <a:spcPct val="90000"/>
              </a:lnSpc>
              <a:spcAft>
                <a:spcPts val="1200"/>
              </a:spcAft>
            </a:pPr>
            <a:r>
              <a:rPr lang="en-US" altLang="en-US" sz="2000"/>
              <a:t>Considering someone is “functional” who doesn’t affect you</a:t>
            </a:r>
          </a:p>
          <a:p>
            <a:pPr eaLnBrk="1" hangingPunct="1">
              <a:lnSpc>
                <a:spcPct val="90000"/>
              </a:lnSpc>
            </a:pPr>
            <a:endParaRPr lang="en-US" altLang="en-US" sz="2400"/>
          </a:p>
        </p:txBody>
      </p:sp>
      <p:sp>
        <p:nvSpPr>
          <p:cNvPr id="95234" name="Rectangle 2">
            <a:extLst>
              <a:ext uri="{FF2B5EF4-FFF2-40B4-BE49-F238E27FC236}">
                <a16:creationId xmlns:a16="http://schemas.microsoft.com/office/drawing/2014/main" id="{BCC656B6-A74E-2D43-8C7D-05E055FD9F49}"/>
              </a:ext>
            </a:extLst>
          </p:cNvPr>
          <p:cNvSpPr>
            <a:spLocks noGrp="1" noChangeArrowheads="1"/>
          </p:cNvSpPr>
          <p:nvPr>
            <p:ph type="title"/>
          </p:nvPr>
        </p:nvSpPr>
        <p:spPr>
          <a:xfrm>
            <a:off x="2089150" y="457200"/>
            <a:ext cx="8229600" cy="1143000"/>
          </a:xfrm>
        </p:spPr>
        <p:txBody>
          <a:bodyPr/>
          <a:lstStyle/>
          <a:p>
            <a:pPr eaLnBrk="1" fontAlgn="auto" hangingPunct="1">
              <a:spcAft>
                <a:spcPts val="0"/>
              </a:spcAft>
              <a:defRPr/>
            </a:pPr>
            <a:r>
              <a:rPr lang="en-US" sz="3600" dirty="0">
                <a:solidFill>
                  <a:srgbClr val="586D78"/>
                </a:solidFill>
              </a:rPr>
              <a:t>Common Supervisor Pitfalls</a:t>
            </a:r>
          </a:p>
        </p:txBody>
      </p:sp>
      <p:pic>
        <p:nvPicPr>
          <p:cNvPr id="98308" name="Picture 2">
            <a:extLst>
              <a:ext uri="{FF2B5EF4-FFF2-40B4-BE49-F238E27FC236}">
                <a16:creationId xmlns:a16="http://schemas.microsoft.com/office/drawing/2014/main" id="{B592A0FB-7CE7-4F04-433C-997F4F1C9F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3950" y="2590800"/>
            <a:ext cx="2613025"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a:extLst>
              <a:ext uri="{FF2B5EF4-FFF2-40B4-BE49-F238E27FC236}">
                <a16:creationId xmlns:a16="http://schemas.microsoft.com/office/drawing/2014/main" id="{860AFA96-A439-F739-9293-4820056D8765}"/>
              </a:ext>
            </a:extLst>
          </p:cNvPr>
          <p:cNvSpPr>
            <a:spLocks noGrp="1"/>
          </p:cNvSpPr>
          <p:nvPr>
            <p:ph idx="1"/>
          </p:nvPr>
        </p:nvSpPr>
        <p:spPr>
          <a:xfrm>
            <a:off x="373063" y="1600200"/>
            <a:ext cx="5830887" cy="4827588"/>
          </a:xfrm>
        </p:spPr>
        <p:txBody>
          <a:bodyPr/>
          <a:lstStyle/>
          <a:p>
            <a:pPr marL="493712" indent="-457200" eaLnBrk="1" hangingPunct="1">
              <a:buFont typeface="Lucida Sans Unicode" panose="020B0602030504020204" pitchFamily="34" charset="0"/>
              <a:buChar char="▸"/>
              <a:defRPr/>
            </a:pPr>
            <a:r>
              <a:rPr lang="en-US" altLang="en-US" sz="2200" dirty="0"/>
              <a:t>Be confident, diplomatic and respectful</a:t>
            </a:r>
          </a:p>
          <a:p>
            <a:pPr marL="493712" indent="-457200" eaLnBrk="1" hangingPunct="1">
              <a:buFont typeface="Lucida Sans Unicode" panose="020B0602030504020204" pitchFamily="34" charset="0"/>
              <a:buChar char="▸"/>
              <a:defRPr/>
            </a:pPr>
            <a:r>
              <a:rPr lang="en-US" altLang="en-US" sz="2200" dirty="0"/>
              <a:t>Don’t approach employee from a confrontation standpoint</a:t>
            </a:r>
          </a:p>
          <a:p>
            <a:pPr marL="493712" indent="-457200" eaLnBrk="1" hangingPunct="1">
              <a:buFont typeface="Lucida Sans Unicode" panose="020B0602030504020204" pitchFamily="34" charset="0"/>
              <a:buChar char="▸"/>
              <a:defRPr/>
            </a:pPr>
            <a:r>
              <a:rPr lang="en-US" altLang="en-US" sz="2200" dirty="0"/>
              <a:t>Stick to the salient points – not subjective but </a:t>
            </a:r>
            <a:r>
              <a:rPr lang="en-US" altLang="en-US" sz="2200" u="sng" dirty="0"/>
              <a:t>objective</a:t>
            </a:r>
          </a:p>
          <a:p>
            <a:pPr marL="493712" indent="-457200" eaLnBrk="1" hangingPunct="1">
              <a:buFont typeface="Lucida Sans Unicode" panose="020B0602030504020204" pitchFamily="34" charset="0"/>
              <a:buChar char="▸"/>
              <a:defRPr/>
            </a:pPr>
            <a:r>
              <a:rPr lang="en-US" altLang="en-US" sz="2200" dirty="0"/>
              <a:t>Give the employee the opportunity to describe and explain from their viewpoint</a:t>
            </a:r>
          </a:p>
          <a:p>
            <a:pPr marL="493712" indent="-457200" eaLnBrk="1" hangingPunct="1">
              <a:buFont typeface="Lucida Sans Unicode" panose="020B0602030504020204" pitchFamily="34" charset="0"/>
              <a:buChar char="▸"/>
              <a:defRPr/>
            </a:pPr>
            <a:r>
              <a:rPr lang="en-US" altLang="en-US" sz="2200" dirty="0"/>
              <a:t>Suggest the employee seek help and support them in making the phone call to the EAP or support services</a:t>
            </a:r>
          </a:p>
          <a:p>
            <a:pPr marL="493712" indent="-457200" eaLnBrk="1" hangingPunct="1">
              <a:buFont typeface="Lucida Sans Unicode" panose="020B0602030504020204" pitchFamily="34" charset="0"/>
              <a:buChar char="▸"/>
              <a:defRPr/>
            </a:pPr>
            <a:r>
              <a:rPr lang="en-US" altLang="en-US" sz="2200" dirty="0"/>
              <a:t>Send employee in for testing or fitness for duty, if applicable</a:t>
            </a:r>
          </a:p>
          <a:p>
            <a:pPr marL="419100" indent="-382588" eaLnBrk="1" hangingPunct="1">
              <a:buFont typeface="Wingdings 2" panose="05020102010507070707" pitchFamily="18" charset="2"/>
              <a:buChar char=""/>
              <a:defRPr/>
            </a:pPr>
            <a:endParaRPr lang="en-US" altLang="en-US" sz="2200" dirty="0"/>
          </a:p>
          <a:p>
            <a:pPr marL="419100" indent="-382588" eaLnBrk="1" hangingPunct="1">
              <a:buFont typeface="Wingdings 2" panose="05020102010507070707" pitchFamily="18" charset="2"/>
              <a:buChar char=""/>
              <a:defRPr/>
            </a:pPr>
            <a:endParaRPr lang="en-US" altLang="en-US" dirty="0"/>
          </a:p>
        </p:txBody>
      </p:sp>
      <p:sp>
        <p:nvSpPr>
          <p:cNvPr id="2" name="Title 1">
            <a:extLst>
              <a:ext uri="{FF2B5EF4-FFF2-40B4-BE49-F238E27FC236}">
                <a16:creationId xmlns:a16="http://schemas.microsoft.com/office/drawing/2014/main" id="{E9053F3D-6392-5117-9948-FF273DF1E166}"/>
              </a:ext>
            </a:extLst>
          </p:cNvPr>
          <p:cNvSpPr>
            <a:spLocks noGrp="1"/>
          </p:cNvSpPr>
          <p:nvPr>
            <p:ph type="title"/>
          </p:nvPr>
        </p:nvSpPr>
        <p:spPr>
          <a:xfrm>
            <a:off x="1143000" y="533400"/>
            <a:ext cx="8229600" cy="1143000"/>
          </a:xfrm>
        </p:spPr>
        <p:txBody>
          <a:bodyPr>
            <a:normAutofit fontScale="90000"/>
          </a:bodyPr>
          <a:lstStyle/>
          <a:p>
            <a:pPr eaLnBrk="1" fontAlgn="auto" hangingPunct="1">
              <a:spcAft>
                <a:spcPts val="0"/>
              </a:spcAft>
              <a:defRPr/>
            </a:pPr>
            <a:r>
              <a:rPr lang="en-US" dirty="0">
                <a:solidFill>
                  <a:srgbClr val="586D78"/>
                </a:solidFill>
              </a:rPr>
              <a:t>Care-frontation vs. Confrontation:</a:t>
            </a:r>
          </a:p>
        </p:txBody>
      </p:sp>
      <p:pic>
        <p:nvPicPr>
          <p:cNvPr id="99332" name="Picture 7">
            <a:extLst>
              <a:ext uri="{FF2B5EF4-FFF2-40B4-BE49-F238E27FC236}">
                <a16:creationId xmlns:a16="http://schemas.microsoft.com/office/drawing/2014/main" id="{5CCCA42E-11C3-2DAA-FA17-ECA468AB9D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3950" y="230822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0E4AFDC-DC56-39CC-CCB6-70AFA490D964}"/>
              </a:ext>
            </a:extLst>
          </p:cNvPr>
          <p:cNvSpPr>
            <a:spLocks noGrp="1"/>
          </p:cNvSpPr>
          <p:nvPr>
            <p:ph idx="1"/>
          </p:nvPr>
        </p:nvSpPr>
        <p:spPr>
          <a:xfrm>
            <a:off x="457200" y="1633538"/>
            <a:ext cx="8229600" cy="4525962"/>
          </a:xfrm>
        </p:spPr>
        <p:txBody>
          <a:bodyPr/>
          <a:lstStyle/>
          <a:p>
            <a:pPr marL="0" indent="0">
              <a:lnSpc>
                <a:spcPct val="90000"/>
              </a:lnSpc>
              <a:buFont typeface="Wingdings 3" panose="05040102010807070707" pitchFamily="18" charset="2"/>
              <a:buNone/>
              <a:defRPr/>
            </a:pPr>
            <a:r>
              <a:rPr lang="en-US" sz="2400" b="1" dirty="0">
                <a:latin typeface="Calibri Light" panose="020F0302020204030204" pitchFamily="34" charset="0"/>
              </a:rPr>
              <a:t>As people with a physical injury or illness may require help through an </a:t>
            </a:r>
            <a:r>
              <a:rPr lang="en-US" sz="2400" b="1" dirty="0">
                <a:solidFill>
                  <a:srgbClr val="FF0000"/>
                </a:solidFill>
                <a:latin typeface="Calibri Light" panose="020F0302020204030204" pitchFamily="34" charset="0"/>
              </a:rPr>
              <a:t>I</a:t>
            </a:r>
            <a:r>
              <a:rPr lang="en-US" sz="2400" b="1" dirty="0">
                <a:latin typeface="Calibri Light" panose="020F0302020204030204" pitchFamily="34" charset="0"/>
              </a:rPr>
              <a:t>ntensive </a:t>
            </a:r>
            <a:r>
              <a:rPr lang="en-US" sz="2400" b="1" dirty="0">
                <a:solidFill>
                  <a:srgbClr val="FF0000"/>
                </a:solidFill>
                <a:latin typeface="Calibri Light" panose="020F0302020204030204" pitchFamily="34" charset="0"/>
              </a:rPr>
              <a:t>C</a:t>
            </a:r>
            <a:r>
              <a:rPr lang="en-US" sz="2400" b="1" dirty="0">
                <a:latin typeface="Calibri Light" panose="020F0302020204030204" pitchFamily="34" charset="0"/>
              </a:rPr>
              <a:t>are </a:t>
            </a:r>
            <a:r>
              <a:rPr lang="en-US" sz="2400" b="1" dirty="0">
                <a:solidFill>
                  <a:srgbClr val="FF0000"/>
                </a:solidFill>
                <a:latin typeface="Calibri Light" panose="020F0302020204030204" pitchFamily="34" charset="0"/>
              </a:rPr>
              <a:t>U</a:t>
            </a:r>
            <a:r>
              <a:rPr lang="en-US" sz="2400" b="1" dirty="0">
                <a:latin typeface="Calibri Light" panose="020F0302020204030204" pitchFamily="34" charset="0"/>
              </a:rPr>
              <a:t>nit, so people in distress or with a psychological/emotional injury or illness may require help from one another through the three steps of </a:t>
            </a:r>
            <a:r>
              <a:rPr lang="en-US" sz="2400" b="1" dirty="0">
                <a:solidFill>
                  <a:srgbClr val="FF0000"/>
                </a:solidFill>
                <a:latin typeface="Calibri Light" panose="020F0302020204030204" pitchFamily="34" charset="0"/>
              </a:rPr>
              <a:t>I</a:t>
            </a:r>
            <a:r>
              <a:rPr lang="en-US" sz="2400" b="1" dirty="0">
                <a:latin typeface="Calibri Light" panose="020F0302020204030204" pitchFamily="34" charset="0"/>
              </a:rPr>
              <a:t>dentify, </a:t>
            </a:r>
            <a:r>
              <a:rPr lang="en-US" sz="2400" b="1" dirty="0">
                <a:solidFill>
                  <a:srgbClr val="FF0000"/>
                </a:solidFill>
                <a:latin typeface="Calibri Light" panose="020F0302020204030204" pitchFamily="34" charset="0"/>
              </a:rPr>
              <a:t>C</a:t>
            </a:r>
            <a:r>
              <a:rPr lang="en-US" sz="2400" b="1" dirty="0">
                <a:latin typeface="Calibri Light" panose="020F0302020204030204" pitchFamily="34" charset="0"/>
              </a:rPr>
              <a:t>onnect, and </a:t>
            </a:r>
            <a:r>
              <a:rPr lang="en-US" sz="2400" b="1" dirty="0">
                <a:solidFill>
                  <a:srgbClr val="FF0000"/>
                </a:solidFill>
                <a:latin typeface="Calibri Light" panose="020F0302020204030204" pitchFamily="34" charset="0"/>
              </a:rPr>
              <a:t>U</a:t>
            </a:r>
            <a:r>
              <a:rPr lang="en-US" sz="2400" b="1" dirty="0">
                <a:latin typeface="Calibri Light" panose="020F0302020204030204" pitchFamily="34" charset="0"/>
              </a:rPr>
              <a:t>nderstand. </a:t>
            </a:r>
          </a:p>
          <a:p>
            <a:pPr marL="0" indent="0">
              <a:lnSpc>
                <a:spcPct val="90000"/>
              </a:lnSpc>
              <a:buFont typeface="Wingdings 3" panose="05040102010807070707" pitchFamily="18" charset="2"/>
              <a:buNone/>
              <a:defRPr/>
            </a:pPr>
            <a:endParaRPr lang="en-US" sz="2000" b="1" dirty="0">
              <a:latin typeface="Calibri Light" panose="020F0302020204030204" pitchFamily="34" charset="0"/>
            </a:endParaRPr>
          </a:p>
          <a:p>
            <a:pPr marL="0" indent="0">
              <a:lnSpc>
                <a:spcPct val="90000"/>
              </a:lnSpc>
              <a:buFont typeface="Wingdings 3" panose="05040102010807070707" pitchFamily="18" charset="2"/>
              <a:buNone/>
              <a:defRPr/>
            </a:pPr>
            <a:endParaRPr lang="en-US" sz="2800" b="1" dirty="0">
              <a:latin typeface="Calibri Light" panose="020F0302020204030204" pitchFamily="34" charset="0"/>
            </a:endParaRPr>
          </a:p>
          <a:p>
            <a:pPr marL="0" indent="0">
              <a:lnSpc>
                <a:spcPct val="90000"/>
              </a:lnSpc>
              <a:buFont typeface="Wingdings 3" panose="05040102010807070707" pitchFamily="18" charset="2"/>
              <a:buNone/>
              <a:defRPr/>
            </a:pPr>
            <a:endParaRPr lang="en-US" sz="2800" b="1" dirty="0">
              <a:latin typeface="Calibri Light" panose="020F0302020204030204" pitchFamily="34" charset="0"/>
            </a:endParaRPr>
          </a:p>
          <a:p>
            <a:pPr marL="109537" indent="0" algn="ctr">
              <a:lnSpc>
                <a:spcPct val="90000"/>
              </a:lnSpc>
              <a:buFont typeface="Wingdings 3" panose="05040102010807070707" pitchFamily="18" charset="2"/>
              <a:buNone/>
              <a:defRPr/>
            </a:pPr>
            <a:endParaRPr lang="en-US" b="1" dirty="0">
              <a:solidFill>
                <a:srgbClr val="F4364C"/>
              </a:solidFill>
            </a:endParaRPr>
          </a:p>
          <a:p>
            <a:pPr marL="0" indent="0" algn="ctr">
              <a:lnSpc>
                <a:spcPct val="90000"/>
              </a:lnSpc>
              <a:buFont typeface="Wingdings 3" panose="05040102010807070707" pitchFamily="18" charset="2"/>
              <a:buNone/>
              <a:defRPr/>
            </a:pPr>
            <a:endParaRPr lang="en-US" sz="3200" b="1" dirty="0"/>
          </a:p>
          <a:p>
            <a:pPr marL="0" indent="0" algn="ctr">
              <a:lnSpc>
                <a:spcPct val="90000"/>
              </a:lnSpc>
              <a:buFont typeface="Wingdings 3" panose="05040102010807070707" pitchFamily="18" charset="2"/>
              <a:buNone/>
              <a:defRPr/>
            </a:pPr>
            <a:r>
              <a:rPr lang="en-US" sz="3200" b="1" dirty="0"/>
              <a:t>ICU thus becomes “I See You.” </a:t>
            </a:r>
          </a:p>
          <a:p>
            <a:pPr marL="0" indent="0">
              <a:buFont typeface="Wingdings 3" panose="05040102010807070707" pitchFamily="18" charset="2"/>
              <a:buNone/>
              <a:defRPr/>
            </a:pPr>
            <a:endParaRPr lang="en-US" sz="1050" dirty="0"/>
          </a:p>
          <a:p>
            <a:pPr marL="0" indent="0">
              <a:buFont typeface="Wingdings 3" panose="05040102010807070707" pitchFamily="18" charset="2"/>
              <a:buNone/>
              <a:defRPr/>
            </a:pPr>
            <a:r>
              <a:rPr lang="en-US" sz="1050" dirty="0"/>
              <a:t>Partnership for Workplace Mental Health, a program of the American Psychiatric Foundation (2014)</a:t>
            </a:r>
          </a:p>
          <a:p>
            <a:pPr>
              <a:defRPr/>
            </a:pPr>
            <a:endParaRPr lang="en-US" dirty="0"/>
          </a:p>
        </p:txBody>
      </p:sp>
      <p:sp>
        <p:nvSpPr>
          <p:cNvPr id="5" name="Title 4">
            <a:extLst>
              <a:ext uri="{FF2B5EF4-FFF2-40B4-BE49-F238E27FC236}">
                <a16:creationId xmlns:a16="http://schemas.microsoft.com/office/drawing/2014/main" id="{BD8A75F6-6DF7-087C-3044-19B757EECF80}"/>
              </a:ext>
            </a:extLst>
          </p:cNvPr>
          <p:cNvSpPr>
            <a:spLocks noGrp="1"/>
          </p:cNvSpPr>
          <p:nvPr>
            <p:ph type="title"/>
          </p:nvPr>
        </p:nvSpPr>
        <p:spPr>
          <a:xfrm>
            <a:off x="685800" y="457200"/>
            <a:ext cx="8229600" cy="1143000"/>
          </a:xfrm>
        </p:spPr>
        <p:txBody>
          <a:bodyPr/>
          <a:lstStyle/>
          <a:p>
            <a:pPr algn="ctr">
              <a:defRPr/>
            </a:pPr>
            <a:r>
              <a:rPr lang="en-US" sz="4000" dirty="0">
                <a:solidFill>
                  <a:srgbClr val="586D78"/>
                </a:solidFill>
              </a:rPr>
              <a:t>The ICU method </a:t>
            </a:r>
            <a:endParaRPr lang="en-US" dirty="0">
              <a:solidFill>
                <a:srgbClr val="586D78"/>
              </a:solidFill>
            </a:endParaRPr>
          </a:p>
        </p:txBody>
      </p:sp>
      <p:pic>
        <p:nvPicPr>
          <p:cNvPr id="100356" name="table">
            <a:extLst>
              <a:ext uri="{FF2B5EF4-FFF2-40B4-BE49-F238E27FC236}">
                <a16:creationId xmlns:a16="http://schemas.microsoft.com/office/drawing/2014/main" id="{3BAA8F1A-EF91-9D78-218A-C0FC68DED1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800" y="3581400"/>
            <a:ext cx="80010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9A7EC1-196E-7AEC-109F-95B39780E579}"/>
              </a:ext>
            </a:extLst>
          </p:cNvPr>
          <p:cNvSpPr>
            <a:spLocks noGrp="1"/>
          </p:cNvSpPr>
          <p:nvPr>
            <p:ph type="ctrTitle"/>
          </p:nvPr>
        </p:nvSpPr>
        <p:spPr>
          <a:xfrm>
            <a:off x="609600" y="2438400"/>
            <a:ext cx="7772400" cy="1829761"/>
          </a:xfrm>
        </p:spPr>
        <p:txBody>
          <a:bodyPr/>
          <a:lstStyle/>
          <a:p>
            <a:pPr>
              <a:defRPr/>
            </a:pPr>
            <a:r>
              <a:rPr lang="en-US" dirty="0"/>
              <a:t>How can the EAP assist you as a Supervisor?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1">
            <a:extLst>
              <a:ext uri="{FF2B5EF4-FFF2-40B4-BE49-F238E27FC236}">
                <a16:creationId xmlns:a16="http://schemas.microsoft.com/office/drawing/2014/main" id="{FF109329-B6E2-3001-202B-4A9422AE59F2}"/>
              </a:ext>
            </a:extLst>
          </p:cNvPr>
          <p:cNvSpPr>
            <a:spLocks noGrp="1"/>
          </p:cNvSpPr>
          <p:nvPr>
            <p:ph idx="1"/>
          </p:nvPr>
        </p:nvSpPr>
        <p:spPr>
          <a:xfrm>
            <a:off x="436563" y="1727200"/>
            <a:ext cx="8229600" cy="4525963"/>
          </a:xfrm>
        </p:spPr>
        <p:txBody>
          <a:bodyPr/>
          <a:lstStyle/>
          <a:p>
            <a:pPr>
              <a:defRPr/>
            </a:pPr>
            <a:r>
              <a:rPr lang="en-US" altLang="en-US" dirty="0"/>
              <a:t>Self Referral </a:t>
            </a:r>
          </a:p>
          <a:p>
            <a:pPr lvl="1">
              <a:defRPr/>
            </a:pPr>
            <a:r>
              <a:rPr lang="en-US" altLang="en-US" dirty="0"/>
              <a:t>Voluntary</a:t>
            </a:r>
          </a:p>
          <a:p>
            <a:pPr>
              <a:defRPr/>
            </a:pPr>
            <a:endParaRPr lang="en-US" altLang="en-US" dirty="0"/>
          </a:p>
          <a:p>
            <a:pPr>
              <a:defRPr/>
            </a:pPr>
            <a:r>
              <a:rPr lang="en-US" altLang="en-US" dirty="0"/>
              <a:t>Phone or face to face consultation with supervisor </a:t>
            </a:r>
            <a:r>
              <a:rPr lang="en-US" altLang="en-US" sz="1800" dirty="0"/>
              <a:t>(sometimes connected with disciplinary action)</a:t>
            </a:r>
          </a:p>
          <a:p>
            <a:pPr lvl="1">
              <a:defRPr/>
            </a:pPr>
            <a:r>
              <a:rPr lang="en-US" altLang="en-US" dirty="0"/>
              <a:t>Supervisory </a:t>
            </a:r>
          </a:p>
          <a:p>
            <a:pPr lvl="1">
              <a:defRPr/>
            </a:pPr>
            <a:r>
              <a:rPr lang="en-US" altLang="en-US" dirty="0"/>
              <a:t>Mandatory  </a:t>
            </a:r>
          </a:p>
          <a:p>
            <a:pPr>
              <a:defRPr/>
            </a:pPr>
            <a:endParaRPr lang="en-US" altLang="en-US" dirty="0"/>
          </a:p>
          <a:p>
            <a:pPr>
              <a:defRPr/>
            </a:pPr>
            <a:r>
              <a:rPr lang="en-US" altLang="en-US" sz="2400" dirty="0"/>
              <a:t>An employee does not intake as a supervisory or mandatory referral without consultation with management and proper </a:t>
            </a:r>
          </a:p>
          <a:p>
            <a:pPr marL="109537" indent="0">
              <a:buFont typeface="Wingdings 3" panose="05040102010807070707" pitchFamily="18" charset="2"/>
              <a:buNone/>
              <a:defRPr/>
            </a:pPr>
            <a:r>
              <a:rPr lang="en-US" altLang="en-US" sz="2400" dirty="0"/>
              <a:t>   documentation</a:t>
            </a:r>
          </a:p>
          <a:p>
            <a:pPr>
              <a:defRPr/>
            </a:pPr>
            <a:endParaRPr lang="en-US" altLang="en-US" dirty="0"/>
          </a:p>
        </p:txBody>
      </p:sp>
      <p:sp>
        <p:nvSpPr>
          <p:cNvPr id="3" name="Title 2">
            <a:extLst>
              <a:ext uri="{FF2B5EF4-FFF2-40B4-BE49-F238E27FC236}">
                <a16:creationId xmlns:a16="http://schemas.microsoft.com/office/drawing/2014/main" id="{416ECDA6-C3A4-1E06-3BA5-3F02215EFEFD}"/>
              </a:ext>
            </a:extLst>
          </p:cNvPr>
          <p:cNvSpPr>
            <a:spLocks noGrp="1"/>
          </p:cNvSpPr>
          <p:nvPr>
            <p:ph type="title"/>
          </p:nvPr>
        </p:nvSpPr>
        <p:spPr>
          <a:xfrm>
            <a:off x="1219200" y="228600"/>
            <a:ext cx="8229600" cy="1143000"/>
          </a:xfrm>
        </p:spPr>
        <p:txBody>
          <a:bodyPr/>
          <a:lstStyle/>
          <a:p>
            <a:pPr algn="ctr">
              <a:defRPr/>
            </a:pPr>
            <a:r>
              <a:rPr lang="en-US" dirty="0">
                <a:solidFill>
                  <a:srgbClr val="586D78"/>
                </a:solidFill>
              </a:rPr>
              <a:t>How to make a referral</a:t>
            </a:r>
          </a:p>
        </p:txBody>
      </p:sp>
      <p:pic>
        <p:nvPicPr>
          <p:cNvPr id="102404" name="Picture 5">
            <a:extLst>
              <a:ext uri="{FF2B5EF4-FFF2-40B4-BE49-F238E27FC236}">
                <a16:creationId xmlns:a16="http://schemas.microsoft.com/office/drawing/2014/main" id="{B60A9B2E-EEA3-8591-A597-BCF3E50FD4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2288" y="1371600"/>
            <a:ext cx="31051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1">
            <a:extLst>
              <a:ext uri="{FF2B5EF4-FFF2-40B4-BE49-F238E27FC236}">
                <a16:creationId xmlns:a16="http://schemas.microsoft.com/office/drawing/2014/main" id="{D40E74FA-1D39-CA0A-55A7-2A0E1A721C26}"/>
              </a:ext>
            </a:extLst>
          </p:cNvPr>
          <p:cNvSpPr>
            <a:spLocks noGrp="1"/>
          </p:cNvSpPr>
          <p:nvPr>
            <p:ph idx="1"/>
          </p:nvPr>
        </p:nvSpPr>
        <p:spPr>
          <a:xfrm>
            <a:off x="533400" y="1600200"/>
            <a:ext cx="8229600" cy="4525963"/>
          </a:xfrm>
        </p:spPr>
        <p:txBody>
          <a:bodyPr/>
          <a:lstStyle/>
          <a:p>
            <a:r>
              <a:rPr lang="en-US" altLang="en-US"/>
              <a:t>Voluntary: </a:t>
            </a:r>
          </a:p>
          <a:p>
            <a:pPr lvl="1"/>
            <a:r>
              <a:rPr lang="en-US" altLang="en-US" sz="1600"/>
              <a:t>Main type of referral</a:t>
            </a:r>
          </a:p>
          <a:p>
            <a:pPr lvl="1"/>
            <a:r>
              <a:rPr lang="en-US" altLang="en-US" sz="1600"/>
              <a:t>Employee comes in on their own</a:t>
            </a:r>
          </a:p>
          <a:p>
            <a:pPr lvl="1"/>
            <a:r>
              <a:rPr lang="en-US" altLang="en-US" sz="1600"/>
              <a:t>No reporting to the Department is done</a:t>
            </a:r>
          </a:p>
          <a:p>
            <a:r>
              <a:rPr lang="en-US" altLang="en-US"/>
              <a:t>Supervisory:</a:t>
            </a:r>
          </a:p>
          <a:p>
            <a:pPr lvl="1"/>
            <a:r>
              <a:rPr lang="en-US" altLang="en-US" sz="1600"/>
              <a:t>This may be connected with issues identified or disclosed to a supervisor/manager</a:t>
            </a:r>
          </a:p>
          <a:p>
            <a:pPr lvl="1"/>
            <a:r>
              <a:rPr lang="en-US" altLang="en-US" sz="1600"/>
              <a:t>Employee will sign a release of information</a:t>
            </a:r>
          </a:p>
          <a:p>
            <a:pPr lvl="1"/>
            <a:r>
              <a:rPr lang="en-US" altLang="en-US" sz="1600"/>
              <a:t>EAP will confirm the employee made the appt. </a:t>
            </a:r>
          </a:p>
          <a:p>
            <a:r>
              <a:rPr lang="en-US" altLang="en-US"/>
              <a:t>Mandatory: </a:t>
            </a:r>
          </a:p>
          <a:p>
            <a:pPr lvl="1"/>
            <a:r>
              <a:rPr lang="en-US" altLang="en-US" sz="1600"/>
              <a:t>Employee is mandated to comply with services</a:t>
            </a:r>
          </a:p>
          <a:p>
            <a:pPr lvl="1"/>
            <a:r>
              <a:rPr lang="en-US" altLang="en-US" sz="1600"/>
              <a:t>EAP will report on compliance </a:t>
            </a:r>
          </a:p>
          <a:p>
            <a:pPr lvl="1"/>
            <a:r>
              <a:rPr lang="en-US" altLang="en-US" sz="1600"/>
              <a:t>EAP requires documentation that they are Mandated Referral</a:t>
            </a:r>
          </a:p>
          <a:p>
            <a:pPr lvl="3"/>
            <a:r>
              <a:rPr lang="en-US" altLang="en-US" sz="1600"/>
              <a:t>DAR</a:t>
            </a:r>
          </a:p>
          <a:p>
            <a:pPr lvl="3"/>
            <a:r>
              <a:rPr lang="en-US" altLang="en-US" sz="1600"/>
              <a:t>Letter signed by Department Director, outlining referral and requirement of compliance</a:t>
            </a:r>
          </a:p>
        </p:txBody>
      </p:sp>
      <p:sp>
        <p:nvSpPr>
          <p:cNvPr id="3" name="Title 2">
            <a:extLst>
              <a:ext uri="{FF2B5EF4-FFF2-40B4-BE49-F238E27FC236}">
                <a16:creationId xmlns:a16="http://schemas.microsoft.com/office/drawing/2014/main" id="{A122AC13-28D6-A0F1-3B6B-8346AC071D56}"/>
              </a:ext>
            </a:extLst>
          </p:cNvPr>
          <p:cNvSpPr>
            <a:spLocks noGrp="1"/>
          </p:cNvSpPr>
          <p:nvPr>
            <p:ph type="title"/>
          </p:nvPr>
        </p:nvSpPr>
        <p:spPr>
          <a:xfrm>
            <a:off x="1066800" y="304800"/>
            <a:ext cx="8229600" cy="1143000"/>
          </a:xfrm>
        </p:spPr>
        <p:txBody>
          <a:bodyPr/>
          <a:lstStyle/>
          <a:p>
            <a:pPr algn="ctr">
              <a:defRPr/>
            </a:pPr>
            <a:r>
              <a:rPr lang="en-US" dirty="0">
                <a:solidFill>
                  <a:srgbClr val="586D78"/>
                </a:solidFill>
              </a:rPr>
              <a:t>Types of Referrals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AE16-EBD5-E4B4-893E-F93049EE88AA}"/>
              </a:ext>
            </a:extLst>
          </p:cNvPr>
          <p:cNvSpPr>
            <a:spLocks noGrp="1"/>
          </p:cNvSpPr>
          <p:nvPr>
            <p:ph type="ctrTitle"/>
          </p:nvPr>
        </p:nvSpPr>
        <p:spPr>
          <a:xfrm>
            <a:off x="381000" y="2971800"/>
            <a:ext cx="7772400" cy="1829761"/>
          </a:xfrm>
        </p:spPr>
        <p:txBody>
          <a:bodyPr>
            <a:normAutofit fontScale="90000"/>
          </a:bodyPr>
          <a:lstStyle/>
          <a:p>
            <a:pPr>
              <a:defRPr/>
            </a:pPr>
            <a:r>
              <a:rPr lang="en-US" dirty="0"/>
              <a:t>What are some signs and symptoms that may indicate mental health or substance use issues?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79BD9C-5E70-4212-664A-85910EB8EC79}"/>
              </a:ext>
            </a:extLst>
          </p:cNvPr>
          <p:cNvSpPr>
            <a:spLocks noGrp="1"/>
          </p:cNvSpPr>
          <p:nvPr>
            <p:ph idx="1"/>
          </p:nvPr>
        </p:nvSpPr>
        <p:spPr>
          <a:xfrm>
            <a:off x="457200" y="1693863"/>
            <a:ext cx="3505200" cy="4525962"/>
          </a:xfrm>
        </p:spPr>
        <p:txBody>
          <a:bodyPr/>
          <a:lstStyle/>
          <a:p>
            <a:pPr marL="109537" indent="0" algn="just" fontAlgn="auto">
              <a:spcBef>
                <a:spcPct val="20000"/>
              </a:spcBef>
              <a:spcAft>
                <a:spcPts val="0"/>
              </a:spcAft>
              <a:buFont typeface="Wingdings 3" panose="05040102010807070707" pitchFamily="18" charset="2"/>
              <a:buNone/>
              <a:defRPr/>
            </a:pPr>
            <a:r>
              <a:rPr lang="en-US" sz="2400" b="1" u="sng" dirty="0">
                <a:solidFill>
                  <a:srgbClr val="00B050"/>
                </a:solidFill>
                <a:effectLst>
                  <a:outerShdw blurRad="38100" dist="38100" dir="2700000" algn="tl">
                    <a:srgbClr val="000000">
                      <a:alpha val="43137"/>
                    </a:srgbClr>
                  </a:outerShdw>
                </a:effectLst>
              </a:rPr>
              <a:t>Early Referral </a:t>
            </a:r>
            <a:endParaRPr lang="en-US" sz="2400" u="sng" dirty="0">
              <a:solidFill>
                <a:srgbClr val="00B050"/>
              </a:solidFill>
              <a:effectLst>
                <a:outerShdw blurRad="38100" dist="38100" dir="2700000" algn="tl">
                  <a:srgbClr val="000000">
                    <a:alpha val="43137"/>
                  </a:srgbClr>
                </a:outerShdw>
              </a:effectLst>
            </a:endParaRPr>
          </a:p>
          <a:p>
            <a:pPr marL="342900" indent="-342900" fontAlgn="auto">
              <a:spcBef>
                <a:spcPts val="0"/>
              </a:spcBef>
              <a:spcAft>
                <a:spcPts val="0"/>
              </a:spcAft>
              <a:buFont typeface="Arial" panose="020B0604020202020204" pitchFamily="34" charset="0"/>
              <a:buChar char="•"/>
              <a:defRPr/>
            </a:pPr>
            <a:r>
              <a:rPr lang="en-US" sz="2400" dirty="0">
                <a:solidFill>
                  <a:srgbClr val="00B050"/>
                </a:solidFill>
              </a:rPr>
              <a:t>Less likelihood of engagement in the disciplinary process</a:t>
            </a:r>
          </a:p>
          <a:p>
            <a:pPr marL="0" indent="0" fontAlgn="auto">
              <a:spcBef>
                <a:spcPts val="0"/>
              </a:spcBef>
              <a:spcAft>
                <a:spcPts val="0"/>
              </a:spcAft>
              <a:buFont typeface="Wingdings 3" panose="05040102010807070707" pitchFamily="18" charset="2"/>
              <a:buNone/>
              <a:defRPr/>
            </a:pPr>
            <a:endParaRPr lang="en-US" sz="1000" dirty="0">
              <a:solidFill>
                <a:srgbClr val="00B050"/>
              </a:solidFill>
            </a:endParaRPr>
          </a:p>
          <a:p>
            <a:pPr marL="342900" indent="-342900" fontAlgn="auto">
              <a:spcBef>
                <a:spcPts val="0"/>
              </a:spcBef>
              <a:spcAft>
                <a:spcPts val="0"/>
              </a:spcAft>
              <a:buFont typeface="Arial" panose="020B0604020202020204" pitchFamily="34" charset="0"/>
              <a:buChar char="•"/>
              <a:defRPr/>
            </a:pPr>
            <a:r>
              <a:rPr lang="en-US" sz="2400" dirty="0">
                <a:solidFill>
                  <a:srgbClr val="00B050"/>
                </a:solidFill>
              </a:rPr>
              <a:t> Employee attends outpatient treatment visits in private </a:t>
            </a:r>
          </a:p>
          <a:p>
            <a:pPr marL="0" indent="0" fontAlgn="auto">
              <a:spcBef>
                <a:spcPts val="0"/>
              </a:spcBef>
              <a:spcAft>
                <a:spcPts val="0"/>
              </a:spcAft>
              <a:buFont typeface="Wingdings 3" panose="05040102010807070707" pitchFamily="18" charset="2"/>
              <a:buNone/>
              <a:defRPr/>
            </a:pPr>
            <a:endParaRPr lang="en-US" sz="1400" dirty="0">
              <a:solidFill>
                <a:srgbClr val="00B050"/>
              </a:solidFill>
            </a:endParaRPr>
          </a:p>
          <a:p>
            <a:pPr marL="342900" indent="-342900" fontAlgn="auto">
              <a:spcBef>
                <a:spcPts val="0"/>
              </a:spcBef>
              <a:spcAft>
                <a:spcPts val="0"/>
              </a:spcAft>
              <a:buFont typeface="Arial" panose="020B0604020202020204" pitchFamily="34" charset="0"/>
              <a:buChar char="•"/>
              <a:defRPr/>
            </a:pPr>
            <a:r>
              <a:rPr lang="en-US" sz="2400" dirty="0">
                <a:solidFill>
                  <a:srgbClr val="00B050"/>
                </a:solidFill>
              </a:rPr>
              <a:t>Less time away from work</a:t>
            </a:r>
          </a:p>
          <a:p>
            <a:pPr marL="109537" indent="0">
              <a:buFont typeface="Wingdings 3" panose="05040102010807070707" pitchFamily="18" charset="2"/>
              <a:buNone/>
              <a:defRPr/>
            </a:pPr>
            <a:endParaRPr lang="en-US" sz="2400" dirty="0"/>
          </a:p>
        </p:txBody>
      </p:sp>
      <p:sp>
        <p:nvSpPr>
          <p:cNvPr id="3" name="Title 2">
            <a:extLst>
              <a:ext uri="{FF2B5EF4-FFF2-40B4-BE49-F238E27FC236}">
                <a16:creationId xmlns:a16="http://schemas.microsoft.com/office/drawing/2014/main" id="{10A74113-D22A-FCA9-4C37-F6AB68FE3A94}"/>
              </a:ext>
            </a:extLst>
          </p:cNvPr>
          <p:cNvSpPr>
            <a:spLocks noGrp="1"/>
          </p:cNvSpPr>
          <p:nvPr>
            <p:ph type="title"/>
          </p:nvPr>
        </p:nvSpPr>
        <p:spPr>
          <a:xfrm>
            <a:off x="1143000" y="757687"/>
            <a:ext cx="8229600" cy="1143000"/>
          </a:xfrm>
        </p:spPr>
        <p:txBody>
          <a:bodyPr>
            <a:normAutofit fontScale="90000"/>
          </a:bodyPr>
          <a:lstStyle/>
          <a:p>
            <a:pPr algn="ctr">
              <a:defRPr/>
            </a:pPr>
            <a:r>
              <a:rPr lang="en-US" dirty="0">
                <a:solidFill>
                  <a:srgbClr val="738C99"/>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Early vs. Delayed Referral Outcomes</a:t>
            </a:r>
            <a:br>
              <a:rPr lang="en-US" dirty="0"/>
            </a:br>
            <a:endParaRPr lang="en-US" dirty="0"/>
          </a:p>
        </p:txBody>
      </p:sp>
      <p:sp>
        <p:nvSpPr>
          <p:cNvPr id="6" name="TextBox 5">
            <a:extLst>
              <a:ext uri="{FF2B5EF4-FFF2-40B4-BE49-F238E27FC236}">
                <a16:creationId xmlns:a16="http://schemas.microsoft.com/office/drawing/2014/main" id="{DAA2F505-4D27-E6D6-79F6-D3E1D1256A7F}"/>
              </a:ext>
            </a:extLst>
          </p:cNvPr>
          <p:cNvSpPr txBox="1"/>
          <p:nvPr/>
        </p:nvSpPr>
        <p:spPr>
          <a:xfrm>
            <a:off x="4191000" y="1681163"/>
            <a:ext cx="3962400" cy="4948237"/>
          </a:xfrm>
          <a:prstGeom prst="rect">
            <a:avLst/>
          </a:prstGeom>
          <a:noFill/>
        </p:spPr>
        <p:txBody>
          <a:bodyPr>
            <a:spAutoFit/>
          </a:bodyPr>
          <a:lstStyle/>
          <a:p>
            <a:pPr fontAlgn="auto">
              <a:spcBef>
                <a:spcPct val="20000"/>
              </a:spcBef>
              <a:spcAft>
                <a:spcPts val="0"/>
              </a:spcAft>
              <a:defRPr/>
            </a:pPr>
            <a:r>
              <a:rPr lang="en-US" sz="2400" b="1" u="sng" dirty="0">
                <a:solidFill>
                  <a:schemeClr val="accent2">
                    <a:lumMod val="75000"/>
                  </a:schemeClr>
                </a:solidFill>
                <a:effectLst>
                  <a:outerShdw blurRad="38100" dist="38100" dir="2700000" algn="tl">
                    <a:srgbClr val="000000">
                      <a:alpha val="43137"/>
                    </a:srgbClr>
                  </a:outerShdw>
                </a:effectLst>
                <a:latin typeface="+mn-lt"/>
              </a:rPr>
              <a:t>Delayed Referral </a:t>
            </a:r>
          </a:p>
          <a:p>
            <a:pPr marL="342900" indent="-342900" fontAlgn="auto">
              <a:spcBef>
                <a:spcPct val="20000"/>
              </a:spcBef>
              <a:spcAft>
                <a:spcPts val="0"/>
              </a:spcAft>
              <a:buFont typeface="Arial" panose="020B0604020202020204" pitchFamily="34" charset="0"/>
              <a:buChar char="•"/>
              <a:defRPr/>
            </a:pPr>
            <a:r>
              <a:rPr lang="en-US" sz="2400" dirty="0">
                <a:solidFill>
                  <a:schemeClr val="accent2">
                    <a:lumMod val="75000"/>
                  </a:schemeClr>
                </a:solidFill>
                <a:latin typeface="+mn-lt"/>
              </a:rPr>
              <a:t>Behavior at work deteriorates</a:t>
            </a:r>
          </a:p>
          <a:p>
            <a:pPr marL="342900" indent="-342900" fontAlgn="auto">
              <a:spcBef>
                <a:spcPct val="20000"/>
              </a:spcBef>
              <a:spcAft>
                <a:spcPts val="0"/>
              </a:spcAft>
              <a:buFont typeface="Arial" panose="020B0604020202020204" pitchFamily="34" charset="0"/>
              <a:buChar char="•"/>
              <a:defRPr/>
            </a:pPr>
            <a:endParaRPr lang="en-US" sz="900" dirty="0">
              <a:solidFill>
                <a:schemeClr val="accent2">
                  <a:lumMod val="75000"/>
                </a:schemeClr>
              </a:solidFill>
              <a:latin typeface="+mn-lt"/>
            </a:endParaRPr>
          </a:p>
          <a:p>
            <a:pPr marL="342900" indent="-342900" fontAlgn="auto">
              <a:spcBef>
                <a:spcPct val="20000"/>
              </a:spcBef>
              <a:spcAft>
                <a:spcPts val="0"/>
              </a:spcAft>
              <a:buFont typeface="Arial" panose="020B0604020202020204" pitchFamily="34" charset="0"/>
              <a:buChar char="•"/>
              <a:defRPr/>
            </a:pPr>
            <a:r>
              <a:rPr lang="en-US" sz="2400" dirty="0">
                <a:solidFill>
                  <a:schemeClr val="accent2">
                    <a:lumMod val="75000"/>
                  </a:schemeClr>
                </a:solidFill>
                <a:latin typeface="+mn-lt"/>
              </a:rPr>
              <a:t>Employee problem(s) get worse</a:t>
            </a:r>
          </a:p>
          <a:p>
            <a:pPr marL="342900" indent="-342900" fontAlgn="auto">
              <a:spcBef>
                <a:spcPct val="20000"/>
              </a:spcBef>
              <a:spcAft>
                <a:spcPts val="0"/>
              </a:spcAft>
              <a:buFont typeface="Arial" panose="020B0604020202020204" pitchFamily="34" charset="0"/>
              <a:buChar char="•"/>
              <a:defRPr/>
            </a:pPr>
            <a:endParaRPr lang="en-US" sz="900" dirty="0">
              <a:solidFill>
                <a:schemeClr val="accent2">
                  <a:lumMod val="75000"/>
                </a:schemeClr>
              </a:solidFill>
              <a:latin typeface="+mn-lt"/>
            </a:endParaRPr>
          </a:p>
          <a:p>
            <a:pPr marL="342900" indent="-342900" fontAlgn="auto">
              <a:spcBef>
                <a:spcPct val="20000"/>
              </a:spcBef>
              <a:spcAft>
                <a:spcPts val="0"/>
              </a:spcAft>
              <a:buFont typeface="Arial" panose="020B0604020202020204" pitchFamily="34" charset="0"/>
              <a:buChar char="•"/>
              <a:defRPr/>
            </a:pPr>
            <a:r>
              <a:rPr lang="en-US" sz="2400" dirty="0">
                <a:solidFill>
                  <a:schemeClr val="accent2">
                    <a:lumMod val="75000"/>
                  </a:schemeClr>
                </a:solidFill>
                <a:latin typeface="+mn-lt"/>
              </a:rPr>
              <a:t>Employee develops chronic problem </a:t>
            </a:r>
          </a:p>
          <a:p>
            <a:pPr marL="342900" indent="-342900" fontAlgn="auto">
              <a:spcBef>
                <a:spcPct val="20000"/>
              </a:spcBef>
              <a:spcAft>
                <a:spcPts val="0"/>
              </a:spcAft>
              <a:buFont typeface="Arial" panose="020B0604020202020204" pitchFamily="34" charset="0"/>
              <a:buChar char="•"/>
              <a:defRPr/>
            </a:pPr>
            <a:endParaRPr lang="en-US" sz="900" dirty="0">
              <a:solidFill>
                <a:schemeClr val="accent2">
                  <a:lumMod val="75000"/>
                </a:schemeClr>
              </a:solidFill>
              <a:latin typeface="+mn-lt"/>
            </a:endParaRPr>
          </a:p>
          <a:p>
            <a:pPr marL="342900" indent="-342900" fontAlgn="auto">
              <a:spcBef>
                <a:spcPct val="20000"/>
              </a:spcBef>
              <a:spcAft>
                <a:spcPts val="0"/>
              </a:spcAft>
              <a:buFont typeface="Arial" panose="020B0604020202020204" pitchFamily="34" charset="0"/>
              <a:buChar char="•"/>
              <a:defRPr/>
            </a:pPr>
            <a:r>
              <a:rPr lang="en-US" sz="2400" dirty="0">
                <a:solidFill>
                  <a:schemeClr val="accent2">
                    <a:lumMod val="75000"/>
                  </a:schemeClr>
                </a:solidFill>
                <a:latin typeface="+mn-lt"/>
              </a:rPr>
              <a:t>Increased likely-hood of incident in workplace, long-term treatment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1">
            <a:extLst>
              <a:ext uri="{FF2B5EF4-FFF2-40B4-BE49-F238E27FC236}">
                <a16:creationId xmlns:a16="http://schemas.microsoft.com/office/drawing/2014/main" id="{9CE6DACF-244B-4F9D-EB7F-04FE2313AF8E}"/>
              </a:ext>
            </a:extLst>
          </p:cNvPr>
          <p:cNvSpPr>
            <a:spLocks noGrp="1"/>
          </p:cNvSpPr>
          <p:nvPr>
            <p:ph idx="1"/>
          </p:nvPr>
        </p:nvSpPr>
        <p:spPr>
          <a:xfrm>
            <a:off x="457200" y="1905000"/>
            <a:ext cx="8229600" cy="4525963"/>
          </a:xfrm>
        </p:spPr>
        <p:txBody>
          <a:bodyPr/>
          <a:lstStyle/>
          <a:p>
            <a:r>
              <a:rPr lang="en-US" altLang="en-US" sz="2000"/>
              <a:t>There are times that employee’s functioning so impaired that they will need time off to address it</a:t>
            </a:r>
          </a:p>
          <a:p>
            <a:endParaRPr lang="en-US" altLang="en-US" sz="2000"/>
          </a:p>
          <a:p>
            <a:r>
              <a:rPr lang="en-US" altLang="en-US" sz="2000"/>
              <a:t>EAP will case manage and monitor employees while on leave under the EAP program</a:t>
            </a:r>
          </a:p>
          <a:p>
            <a:endParaRPr lang="en-US" altLang="en-US" sz="2000"/>
          </a:p>
          <a:p>
            <a:r>
              <a:rPr lang="en-US" altLang="en-US" sz="2000"/>
              <a:t>EAP and treating provider will discuss case and EAP will assist in finding additional resources to support client as needed</a:t>
            </a:r>
          </a:p>
          <a:p>
            <a:endParaRPr lang="en-US" altLang="en-US" sz="2000"/>
          </a:p>
          <a:p>
            <a:r>
              <a:rPr lang="en-US" altLang="en-US" sz="2000"/>
              <a:t>EAP will keep department in the loop as to progress and estimated return to work date based on treating providers evaluation of the employee’s current mental status and functioning. </a:t>
            </a:r>
          </a:p>
        </p:txBody>
      </p:sp>
      <p:sp>
        <p:nvSpPr>
          <p:cNvPr id="3" name="Title 2">
            <a:extLst>
              <a:ext uri="{FF2B5EF4-FFF2-40B4-BE49-F238E27FC236}">
                <a16:creationId xmlns:a16="http://schemas.microsoft.com/office/drawing/2014/main" id="{D100E986-9AAD-76E9-E704-571C04DE1140}"/>
              </a:ext>
            </a:extLst>
          </p:cNvPr>
          <p:cNvSpPr>
            <a:spLocks noGrp="1"/>
          </p:cNvSpPr>
          <p:nvPr>
            <p:ph type="title"/>
          </p:nvPr>
        </p:nvSpPr>
        <p:spPr>
          <a:xfrm>
            <a:off x="838200" y="457200"/>
            <a:ext cx="8229600" cy="1143000"/>
          </a:xfrm>
        </p:spPr>
        <p:txBody>
          <a:bodyPr/>
          <a:lstStyle/>
          <a:p>
            <a:pPr algn="ctr">
              <a:defRPr/>
            </a:pPr>
            <a:r>
              <a:rPr lang="en-US" dirty="0">
                <a:solidFill>
                  <a:srgbClr val="586D78"/>
                </a:solidFill>
              </a:rPr>
              <a:t>Leave Requests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1">
            <a:extLst>
              <a:ext uri="{FF2B5EF4-FFF2-40B4-BE49-F238E27FC236}">
                <a16:creationId xmlns:a16="http://schemas.microsoft.com/office/drawing/2014/main" id="{577AFA3E-7E58-E78D-BF36-18D36C945509}"/>
              </a:ext>
            </a:extLst>
          </p:cNvPr>
          <p:cNvSpPr>
            <a:spLocks noGrp="1"/>
          </p:cNvSpPr>
          <p:nvPr>
            <p:ph idx="1"/>
          </p:nvPr>
        </p:nvSpPr>
        <p:spPr>
          <a:xfrm>
            <a:off x="228600" y="1905000"/>
            <a:ext cx="8001000" cy="4525963"/>
          </a:xfrm>
        </p:spPr>
        <p:txBody>
          <a:bodyPr/>
          <a:lstStyle/>
          <a:p>
            <a:r>
              <a:rPr lang="en-US" altLang="en-US" sz="2400"/>
              <a:t>The EAP and the Discipline process may be running concurrently but are not connected</a:t>
            </a:r>
          </a:p>
          <a:p>
            <a:endParaRPr lang="en-US" altLang="en-US" sz="2400"/>
          </a:p>
          <a:p>
            <a:r>
              <a:rPr lang="en-US" altLang="en-US" sz="2400"/>
              <a:t>The employee still has a responsibility to the job while in the EAP</a:t>
            </a:r>
          </a:p>
          <a:p>
            <a:endParaRPr lang="en-US" altLang="en-US" sz="2400"/>
          </a:p>
          <a:p>
            <a:r>
              <a:rPr lang="en-US" altLang="en-US" sz="2400"/>
              <a:t>The EAP does not make disciplinary recommendations</a:t>
            </a:r>
          </a:p>
          <a:p>
            <a:endParaRPr lang="en-US" altLang="en-US" sz="2400"/>
          </a:p>
          <a:p>
            <a:r>
              <a:rPr lang="en-US" altLang="en-US" sz="2400"/>
              <a:t>Please make sure to keep Labor in the loop with concerns in regard to employee performance. </a:t>
            </a:r>
          </a:p>
        </p:txBody>
      </p:sp>
      <p:sp>
        <p:nvSpPr>
          <p:cNvPr id="3" name="Title 2">
            <a:extLst>
              <a:ext uri="{FF2B5EF4-FFF2-40B4-BE49-F238E27FC236}">
                <a16:creationId xmlns:a16="http://schemas.microsoft.com/office/drawing/2014/main" id="{6267EC77-E528-C1FC-0CBF-350A4944869D}"/>
              </a:ext>
            </a:extLst>
          </p:cNvPr>
          <p:cNvSpPr>
            <a:spLocks noGrp="1"/>
          </p:cNvSpPr>
          <p:nvPr>
            <p:ph type="title"/>
          </p:nvPr>
        </p:nvSpPr>
        <p:spPr>
          <a:xfrm>
            <a:off x="838200" y="609600"/>
            <a:ext cx="8229600" cy="1143000"/>
          </a:xfrm>
        </p:spPr>
        <p:txBody>
          <a:bodyPr/>
          <a:lstStyle/>
          <a:p>
            <a:pPr algn="ctr">
              <a:defRPr/>
            </a:pPr>
            <a:r>
              <a:rPr lang="en-US" dirty="0">
                <a:solidFill>
                  <a:srgbClr val="586D78"/>
                </a:solidFill>
              </a:rPr>
              <a:t>Disciplinary Action vs EAP</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1">
            <a:extLst>
              <a:ext uri="{FF2B5EF4-FFF2-40B4-BE49-F238E27FC236}">
                <a16:creationId xmlns:a16="http://schemas.microsoft.com/office/drawing/2014/main" id="{34D47B16-8955-F7DD-90E9-F3E0807E8724}"/>
              </a:ext>
            </a:extLst>
          </p:cNvPr>
          <p:cNvSpPr>
            <a:spLocks noGrp="1"/>
          </p:cNvSpPr>
          <p:nvPr>
            <p:ph idx="1"/>
          </p:nvPr>
        </p:nvSpPr>
        <p:spPr/>
        <p:txBody>
          <a:bodyPr/>
          <a:lstStyle/>
          <a:p>
            <a:r>
              <a:rPr lang="en-US" altLang="en-US"/>
              <a:t> </a:t>
            </a:r>
            <a:r>
              <a:rPr lang="en-US" altLang="en-US" b="1"/>
              <a:t>Federal and State Regulations that surround Confidentiality: </a:t>
            </a:r>
          </a:p>
          <a:p>
            <a:pPr lvl="1"/>
            <a:r>
              <a:rPr lang="en-US" altLang="en-US"/>
              <a:t>HIPAA</a:t>
            </a:r>
          </a:p>
          <a:p>
            <a:pPr lvl="1"/>
            <a:r>
              <a:rPr lang="en-US" altLang="en-US"/>
              <a:t>42 CFR</a:t>
            </a:r>
          </a:p>
          <a:p>
            <a:pPr lvl="1"/>
            <a:endParaRPr lang="en-US" altLang="en-US"/>
          </a:p>
          <a:p>
            <a:r>
              <a:rPr lang="en-US" altLang="en-US" b="1"/>
              <a:t>Requirements for EAP professionals and department managers/supervisors to ensure confidentiality</a:t>
            </a:r>
          </a:p>
          <a:p>
            <a:pPr lvl="1"/>
            <a:r>
              <a:rPr lang="en-US" altLang="en-US"/>
              <a:t>All documentation within Payroll system and county systems are public record- Medical/Mental Health information should be kept out of these forums</a:t>
            </a:r>
          </a:p>
          <a:p>
            <a:endParaRPr lang="en-US" altLang="en-US"/>
          </a:p>
          <a:p>
            <a:pPr lvl="1"/>
            <a:endParaRPr lang="en-US" altLang="en-US"/>
          </a:p>
          <a:p>
            <a:pPr lvl="1"/>
            <a:endParaRPr lang="en-US" altLang="en-US"/>
          </a:p>
        </p:txBody>
      </p:sp>
      <p:sp>
        <p:nvSpPr>
          <p:cNvPr id="3" name="Title 2">
            <a:extLst>
              <a:ext uri="{FF2B5EF4-FFF2-40B4-BE49-F238E27FC236}">
                <a16:creationId xmlns:a16="http://schemas.microsoft.com/office/drawing/2014/main" id="{988D9956-B11F-51D5-05CD-A961EBAAD1E6}"/>
              </a:ext>
            </a:extLst>
          </p:cNvPr>
          <p:cNvSpPr>
            <a:spLocks noGrp="1"/>
          </p:cNvSpPr>
          <p:nvPr>
            <p:ph type="title"/>
          </p:nvPr>
        </p:nvSpPr>
        <p:spPr/>
        <p:txBody>
          <a:bodyPr/>
          <a:lstStyle/>
          <a:p>
            <a:pPr algn="ctr">
              <a:defRPr/>
            </a:pPr>
            <a:r>
              <a:rPr lang="en-US" dirty="0">
                <a:solidFill>
                  <a:srgbClr val="586D78"/>
                </a:solidFill>
              </a:rPr>
              <a:t>Confidentiality</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1A238E-1DC3-2AF4-AE8D-FAA02AA9D6D0}"/>
              </a:ext>
            </a:extLst>
          </p:cNvPr>
          <p:cNvSpPr>
            <a:spLocks noGrp="1"/>
          </p:cNvSpPr>
          <p:nvPr>
            <p:ph idx="1"/>
          </p:nvPr>
        </p:nvSpPr>
        <p:spPr>
          <a:xfrm>
            <a:off x="423863" y="1981200"/>
            <a:ext cx="8229600" cy="4525963"/>
          </a:xfrm>
        </p:spPr>
        <p:txBody>
          <a:bodyPr/>
          <a:lstStyle/>
          <a:p>
            <a:pPr marL="342900" indent="-342900" fontAlgn="auto">
              <a:spcBef>
                <a:spcPts val="0"/>
              </a:spcBef>
              <a:spcAft>
                <a:spcPts val="1800"/>
              </a:spcAft>
              <a:buFont typeface="Arial" panose="020B0604020202020204" pitchFamily="34" charset="0"/>
              <a:buChar char="•"/>
              <a:defRPr/>
            </a:pPr>
            <a:r>
              <a:rPr lang="en-US" sz="2800" dirty="0">
                <a:ea typeface="Tahoma" panose="020B0604030504040204" pitchFamily="34" charset="0"/>
                <a:cs typeface="Tahoma" panose="020B0604030504040204" pitchFamily="34" charset="0"/>
              </a:rPr>
              <a:t>Keep referral information readily available</a:t>
            </a:r>
          </a:p>
          <a:p>
            <a:pPr marL="342900" indent="-342900" fontAlgn="auto">
              <a:spcBef>
                <a:spcPts val="0"/>
              </a:spcBef>
              <a:spcAft>
                <a:spcPts val="1800"/>
              </a:spcAft>
              <a:buFont typeface="Arial" panose="020B0604020202020204" pitchFamily="34" charset="0"/>
              <a:buChar char="•"/>
              <a:defRPr/>
            </a:pPr>
            <a:r>
              <a:rPr lang="en-US" sz="2800" dirty="0">
                <a:ea typeface="Tahoma" panose="020B0604030504040204" pitchFamily="34" charset="0"/>
                <a:cs typeface="Tahoma" panose="020B0604030504040204" pitchFamily="34" charset="0"/>
              </a:rPr>
              <a:t>Respond quickly to employee/supervisor inquiries</a:t>
            </a:r>
          </a:p>
          <a:p>
            <a:pPr marL="342900" indent="-342900" fontAlgn="auto">
              <a:spcBef>
                <a:spcPts val="0"/>
              </a:spcBef>
              <a:spcAft>
                <a:spcPts val="1800"/>
              </a:spcAft>
              <a:buFont typeface="Arial" panose="020B0604020202020204" pitchFamily="34" charset="0"/>
              <a:buChar char="•"/>
              <a:defRPr/>
            </a:pPr>
            <a:r>
              <a:rPr lang="en-US" sz="2800" dirty="0">
                <a:ea typeface="Tahoma" panose="020B0604030504040204" pitchFamily="34" charset="0"/>
                <a:cs typeface="Tahoma" panose="020B0604030504040204" pitchFamily="34" charset="0"/>
              </a:rPr>
              <a:t>Volunteer to initiate call to EAP or make an appointment on employee’s behalf</a:t>
            </a:r>
          </a:p>
          <a:p>
            <a:pPr marL="342900" indent="-342900" fontAlgn="auto">
              <a:spcBef>
                <a:spcPts val="0"/>
              </a:spcBef>
              <a:spcAft>
                <a:spcPts val="1800"/>
              </a:spcAft>
              <a:buFont typeface="Arial" panose="020B0604020202020204" pitchFamily="34" charset="0"/>
              <a:buChar char="•"/>
              <a:defRPr/>
            </a:pPr>
            <a:r>
              <a:rPr lang="en-US" sz="2800" dirty="0">
                <a:ea typeface="Tahoma" panose="020B0604030504040204" pitchFamily="34" charset="0"/>
                <a:cs typeface="Tahoma" panose="020B0604030504040204" pitchFamily="34" charset="0"/>
              </a:rPr>
              <a:t>Be able to answer questions about EAP services or offer to consult</a:t>
            </a:r>
          </a:p>
          <a:p>
            <a:pPr>
              <a:spcBef>
                <a:spcPts val="0"/>
              </a:spcBef>
              <a:spcAft>
                <a:spcPts val="1200"/>
              </a:spcAft>
              <a:defRPr/>
            </a:pPr>
            <a:endParaRPr lang="en-US" dirty="0"/>
          </a:p>
        </p:txBody>
      </p:sp>
      <p:sp>
        <p:nvSpPr>
          <p:cNvPr id="3" name="Title 2">
            <a:extLst>
              <a:ext uri="{FF2B5EF4-FFF2-40B4-BE49-F238E27FC236}">
                <a16:creationId xmlns:a16="http://schemas.microsoft.com/office/drawing/2014/main" id="{1F5FA11A-F8CB-CBC8-C3A7-E9766898DCC9}"/>
              </a:ext>
            </a:extLst>
          </p:cNvPr>
          <p:cNvSpPr>
            <a:spLocks noGrp="1"/>
          </p:cNvSpPr>
          <p:nvPr>
            <p:ph type="title"/>
          </p:nvPr>
        </p:nvSpPr>
        <p:spPr>
          <a:xfrm>
            <a:off x="609600" y="533400"/>
            <a:ext cx="8229600" cy="1143000"/>
          </a:xfrm>
        </p:spPr>
        <p:txBody>
          <a:bodyPr/>
          <a:lstStyle/>
          <a:p>
            <a:pPr algn="ctr">
              <a:defRPr/>
            </a:pPr>
            <a:r>
              <a:rPr lang="en-US" dirty="0">
                <a:solidFill>
                  <a:srgbClr val="586D78"/>
                </a:solidFill>
              </a:rPr>
              <a:t>Management Support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C08E87-B050-704B-427F-09778D128422}"/>
              </a:ext>
            </a:extLst>
          </p:cNvPr>
          <p:cNvSpPr>
            <a:spLocks noGrp="1"/>
          </p:cNvSpPr>
          <p:nvPr>
            <p:ph idx="1"/>
          </p:nvPr>
        </p:nvSpPr>
        <p:spPr>
          <a:xfrm>
            <a:off x="609600" y="1676400"/>
            <a:ext cx="8229600" cy="4525963"/>
          </a:xfrm>
        </p:spPr>
        <p:txBody>
          <a:bodyPr/>
          <a:lstStyle/>
          <a:p>
            <a:pPr marL="457200" indent="-457200" fontAlgn="auto">
              <a:spcBef>
                <a:spcPct val="20000"/>
              </a:spcBef>
              <a:spcAft>
                <a:spcPts val="1800"/>
              </a:spcAft>
              <a:buFont typeface="Arial" panose="020B0604020202020204" pitchFamily="34" charset="0"/>
              <a:buChar char="•"/>
              <a:defRPr/>
            </a:pPr>
            <a:r>
              <a:rPr lang="en-US" sz="2800" dirty="0">
                <a:ea typeface="Tahoma" panose="020B0604030504040204" pitchFamily="34" charset="0"/>
                <a:cs typeface="Tahoma" panose="020B0604030504040204" pitchFamily="34" charset="0"/>
              </a:rPr>
              <a:t>Understand EAP confidentiality restrictions</a:t>
            </a:r>
          </a:p>
          <a:p>
            <a:pPr marL="457200" indent="-457200" fontAlgn="auto">
              <a:spcBef>
                <a:spcPct val="20000"/>
              </a:spcBef>
              <a:spcAft>
                <a:spcPts val="1800"/>
              </a:spcAft>
              <a:buFont typeface="Arial" panose="020B0604020202020204" pitchFamily="34" charset="0"/>
              <a:buChar char="•"/>
              <a:defRPr/>
            </a:pPr>
            <a:r>
              <a:rPr lang="en-US" sz="2800" dirty="0">
                <a:ea typeface="Tahoma" panose="020B0604030504040204" pitchFamily="34" charset="0"/>
                <a:cs typeface="Tahoma" panose="020B0604030504040204" pitchFamily="34" charset="0"/>
              </a:rPr>
              <a:t>Protect employee's privacy (required by law)</a:t>
            </a:r>
          </a:p>
          <a:p>
            <a:pPr marL="457200" indent="-457200" fontAlgn="auto">
              <a:spcBef>
                <a:spcPct val="20000"/>
              </a:spcBef>
              <a:spcAft>
                <a:spcPts val="1800"/>
              </a:spcAft>
              <a:buFont typeface="Arial" panose="020B0604020202020204" pitchFamily="34" charset="0"/>
              <a:buChar char="•"/>
              <a:defRPr/>
            </a:pPr>
            <a:r>
              <a:rPr lang="en-US" sz="2800" dirty="0">
                <a:ea typeface="Tahoma" panose="020B0604030504040204" pitchFamily="34" charset="0"/>
                <a:cs typeface="Tahoma" panose="020B0604030504040204" pitchFamily="34" charset="0"/>
              </a:rPr>
              <a:t>Help supervisors delineate employee assistance from performance expectations</a:t>
            </a:r>
          </a:p>
          <a:p>
            <a:pPr marL="457200" indent="-457200" fontAlgn="auto">
              <a:spcBef>
                <a:spcPct val="20000"/>
              </a:spcBef>
              <a:spcAft>
                <a:spcPts val="1800"/>
              </a:spcAft>
              <a:buFont typeface="Arial" panose="020B0604020202020204" pitchFamily="34" charset="0"/>
              <a:buChar char="•"/>
              <a:defRPr/>
            </a:pPr>
            <a:r>
              <a:rPr lang="en-US" sz="2800" dirty="0">
                <a:ea typeface="Tahoma" panose="020B0604030504040204" pitchFamily="34" charset="0"/>
                <a:cs typeface="Tahoma" panose="020B0604030504040204" pitchFamily="34" charset="0"/>
              </a:rPr>
              <a:t>Understand EAP leave request </a:t>
            </a:r>
          </a:p>
          <a:p>
            <a:pPr marL="457200" indent="-457200" fontAlgn="auto">
              <a:spcBef>
                <a:spcPct val="20000"/>
              </a:spcBef>
              <a:spcAft>
                <a:spcPts val="1800"/>
              </a:spcAft>
              <a:buFont typeface="Arial" panose="020B0604020202020204" pitchFamily="34" charset="0"/>
              <a:buChar char="•"/>
              <a:defRPr/>
            </a:pPr>
            <a:r>
              <a:rPr lang="en-US" sz="2800" dirty="0">
                <a:ea typeface="Tahoma" panose="020B0604030504040204" pitchFamily="34" charset="0"/>
                <a:cs typeface="Tahoma" panose="020B0604030504040204" pitchFamily="34" charset="0"/>
              </a:rPr>
              <a:t>Ensure efficient exchange of documentation relevant to cases  </a:t>
            </a:r>
          </a:p>
          <a:p>
            <a:pPr>
              <a:defRPr/>
            </a:pPr>
            <a:endParaRPr lang="en-US" dirty="0"/>
          </a:p>
        </p:txBody>
      </p:sp>
      <p:sp>
        <p:nvSpPr>
          <p:cNvPr id="3" name="Title 2">
            <a:extLst>
              <a:ext uri="{FF2B5EF4-FFF2-40B4-BE49-F238E27FC236}">
                <a16:creationId xmlns:a16="http://schemas.microsoft.com/office/drawing/2014/main" id="{8ACEDC31-9E78-656D-D713-99595B46FED2}"/>
              </a:ext>
            </a:extLst>
          </p:cNvPr>
          <p:cNvSpPr>
            <a:spLocks noGrp="1"/>
          </p:cNvSpPr>
          <p:nvPr>
            <p:ph type="title"/>
          </p:nvPr>
        </p:nvSpPr>
        <p:spPr>
          <a:xfrm>
            <a:off x="914400" y="500393"/>
            <a:ext cx="8229600" cy="1143000"/>
          </a:xfrm>
        </p:spPr>
        <p:txBody>
          <a:bodyPr/>
          <a:lstStyle/>
          <a:p>
            <a:pPr algn="ctr">
              <a:defRPr/>
            </a:pPr>
            <a:r>
              <a:rPr lang="en-US" dirty="0">
                <a:solidFill>
                  <a:srgbClr val="586D78"/>
                </a:solidFill>
              </a:rPr>
              <a:t>Management Support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2">
            <a:extLst>
              <a:ext uri="{FF2B5EF4-FFF2-40B4-BE49-F238E27FC236}">
                <a16:creationId xmlns:a16="http://schemas.microsoft.com/office/drawing/2014/main" id="{F9D858FB-AA3E-492A-33F1-5A4BD2BBD3D7}"/>
              </a:ext>
            </a:extLst>
          </p:cNvPr>
          <p:cNvSpPr>
            <a:spLocks noGrp="1"/>
          </p:cNvSpPr>
          <p:nvPr>
            <p:ph idx="1"/>
          </p:nvPr>
        </p:nvSpPr>
        <p:spPr>
          <a:xfrm>
            <a:off x="914400" y="3429000"/>
            <a:ext cx="7675563" cy="3263900"/>
          </a:xfrm>
        </p:spPr>
        <p:txBody>
          <a:bodyPr/>
          <a:lstStyle/>
          <a:p>
            <a:pPr marL="0" indent="0" algn="r">
              <a:buFont typeface="Wingdings 3" panose="05040102010807070707" pitchFamily="18" charset="2"/>
              <a:buNone/>
            </a:pPr>
            <a:r>
              <a:rPr lang="en-US" altLang="en-US" sz="3600" b="1">
                <a:solidFill>
                  <a:schemeClr val="tx2"/>
                </a:solidFill>
              </a:rPr>
              <a:t>Emotional Wellness: </a:t>
            </a:r>
          </a:p>
          <a:p>
            <a:pPr marL="0" indent="0" algn="r">
              <a:buFont typeface="Wingdings 3" panose="05040102010807070707" pitchFamily="18" charset="2"/>
              <a:buNone/>
            </a:pPr>
            <a:r>
              <a:rPr lang="en-US" altLang="en-US" sz="3600" b="1">
                <a:solidFill>
                  <a:schemeClr val="tx2"/>
                </a:solidFill>
              </a:rPr>
              <a:t>When should an employee seek support</a:t>
            </a:r>
            <a:endParaRPr lang="en-US" altLang="en-US" sz="3300" b="1">
              <a:solidFill>
                <a:schemeClr val="tx2"/>
              </a:solidFill>
            </a:endParaRPr>
          </a:p>
        </p:txBody>
      </p:sp>
      <p:pic>
        <p:nvPicPr>
          <p:cNvPr id="112643" name="Picture 1">
            <a:extLst>
              <a:ext uri="{FF2B5EF4-FFF2-40B4-BE49-F238E27FC236}">
                <a16:creationId xmlns:a16="http://schemas.microsoft.com/office/drawing/2014/main" id="{0140DB59-D0CC-941C-2C4D-AE73B4E3F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813" y="1295400"/>
            <a:ext cx="21145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8FEF-A219-F5D7-3C2A-C437A30546AB}"/>
              </a:ext>
            </a:extLst>
          </p:cNvPr>
          <p:cNvSpPr>
            <a:spLocks noGrp="1"/>
          </p:cNvSpPr>
          <p:nvPr>
            <p:ph type="title"/>
          </p:nvPr>
        </p:nvSpPr>
        <p:spPr>
          <a:xfrm>
            <a:off x="2514600" y="457200"/>
            <a:ext cx="8288909" cy="994431"/>
          </a:xfrm>
        </p:spPr>
        <p:txBody>
          <a:bodyPr>
            <a:noAutofit/>
          </a:bodyPr>
          <a:lstStyle/>
          <a:p>
            <a:pPr>
              <a:defRPr/>
            </a:pPr>
            <a:r>
              <a:rPr lang="en-US" dirty="0">
                <a:solidFill>
                  <a:srgbClr val="586D78"/>
                </a:solidFill>
              </a:rPr>
              <a:t>Indicators an employee </a:t>
            </a:r>
            <a:br>
              <a:rPr lang="en-US" dirty="0">
                <a:solidFill>
                  <a:srgbClr val="586D78"/>
                </a:solidFill>
              </a:rPr>
            </a:br>
            <a:r>
              <a:rPr lang="en-US" dirty="0">
                <a:solidFill>
                  <a:srgbClr val="586D78"/>
                </a:solidFill>
              </a:rPr>
              <a:t>needs to seek support</a:t>
            </a:r>
          </a:p>
        </p:txBody>
      </p:sp>
      <p:sp>
        <p:nvSpPr>
          <p:cNvPr id="3" name="Content Placeholder 2">
            <a:extLst>
              <a:ext uri="{FF2B5EF4-FFF2-40B4-BE49-F238E27FC236}">
                <a16:creationId xmlns:a16="http://schemas.microsoft.com/office/drawing/2014/main" id="{18875203-FB16-B998-A1AF-167A95BEE9AE}"/>
              </a:ext>
            </a:extLst>
          </p:cNvPr>
          <p:cNvSpPr>
            <a:spLocks noGrp="1"/>
          </p:cNvSpPr>
          <p:nvPr>
            <p:ph idx="1"/>
          </p:nvPr>
        </p:nvSpPr>
        <p:spPr>
          <a:xfrm>
            <a:off x="381000" y="2209800"/>
            <a:ext cx="7675563" cy="3265488"/>
          </a:xfrm>
        </p:spPr>
        <p:txBody>
          <a:bodyPr/>
          <a:lstStyle/>
          <a:p>
            <a:pPr>
              <a:lnSpc>
                <a:spcPct val="150000"/>
              </a:lnSpc>
              <a:spcAft>
                <a:spcPts val="900"/>
              </a:spcAft>
              <a:defRPr/>
            </a:pPr>
            <a:r>
              <a:rPr lang="en-US" sz="2701" b="1" dirty="0"/>
              <a:t>Duration</a:t>
            </a:r>
          </a:p>
          <a:p>
            <a:pPr>
              <a:lnSpc>
                <a:spcPct val="150000"/>
              </a:lnSpc>
              <a:spcAft>
                <a:spcPts val="900"/>
              </a:spcAft>
              <a:defRPr/>
            </a:pPr>
            <a:r>
              <a:rPr lang="en-US" sz="2701" b="1" dirty="0"/>
              <a:t>Intensity </a:t>
            </a:r>
          </a:p>
          <a:p>
            <a:pPr>
              <a:lnSpc>
                <a:spcPct val="150000"/>
              </a:lnSpc>
              <a:spcAft>
                <a:spcPts val="900"/>
              </a:spcAft>
              <a:defRPr/>
            </a:pPr>
            <a:r>
              <a:rPr lang="en-US" sz="2701" b="1" dirty="0"/>
              <a:t>Level of Disfunction</a:t>
            </a:r>
          </a:p>
          <a:p>
            <a:pPr lvl="1">
              <a:defRPr/>
            </a:pPr>
            <a:r>
              <a:rPr lang="en-US" sz="2600" dirty="0"/>
              <a:t>Daily routine</a:t>
            </a:r>
          </a:p>
          <a:p>
            <a:pPr lvl="1">
              <a:defRPr/>
            </a:pPr>
            <a:r>
              <a:rPr lang="en-US" sz="2600" dirty="0"/>
              <a:t>Effects on Relationships</a:t>
            </a:r>
          </a:p>
          <a:p>
            <a:pPr lvl="1">
              <a:defRPr/>
            </a:pPr>
            <a:endParaRPr lang="en-US" dirty="0"/>
          </a:p>
        </p:txBody>
      </p:sp>
      <p:pic>
        <p:nvPicPr>
          <p:cNvPr id="113668" name="Picture 4">
            <a:extLst>
              <a:ext uri="{FF2B5EF4-FFF2-40B4-BE49-F238E27FC236}">
                <a16:creationId xmlns:a16="http://schemas.microsoft.com/office/drawing/2014/main" id="{FE453E7A-E46A-4658-BADC-6D681DDD2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362200"/>
            <a:ext cx="2989263"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18A6-6008-6568-6562-2EB738383C96}"/>
              </a:ext>
            </a:extLst>
          </p:cNvPr>
          <p:cNvSpPr>
            <a:spLocks noGrp="1"/>
          </p:cNvSpPr>
          <p:nvPr>
            <p:ph type="title"/>
          </p:nvPr>
        </p:nvSpPr>
        <p:spPr>
          <a:xfrm>
            <a:off x="1981200" y="533400"/>
            <a:ext cx="7886700" cy="994431"/>
          </a:xfrm>
        </p:spPr>
        <p:txBody>
          <a:bodyPr/>
          <a:lstStyle/>
          <a:p>
            <a:pPr>
              <a:defRPr/>
            </a:pPr>
            <a:r>
              <a:rPr lang="en-US" sz="4051" dirty="0">
                <a:solidFill>
                  <a:srgbClr val="586D78"/>
                </a:solidFill>
              </a:rPr>
              <a:t>When to seek support</a:t>
            </a:r>
            <a:endParaRPr lang="en-US" dirty="0">
              <a:solidFill>
                <a:srgbClr val="586D78"/>
              </a:solidFill>
            </a:endParaRPr>
          </a:p>
        </p:txBody>
      </p:sp>
      <p:sp>
        <p:nvSpPr>
          <p:cNvPr id="5" name="Content Placeholder 4">
            <a:extLst>
              <a:ext uri="{FF2B5EF4-FFF2-40B4-BE49-F238E27FC236}">
                <a16:creationId xmlns:a16="http://schemas.microsoft.com/office/drawing/2014/main" id="{609756A2-054F-CEDA-9AE8-6E05291531D0}"/>
              </a:ext>
            </a:extLst>
          </p:cNvPr>
          <p:cNvSpPr>
            <a:spLocks noGrp="1"/>
          </p:cNvSpPr>
          <p:nvPr>
            <p:ph idx="1"/>
          </p:nvPr>
        </p:nvSpPr>
        <p:spPr>
          <a:xfrm>
            <a:off x="381000" y="2133600"/>
            <a:ext cx="5334000" cy="4114800"/>
          </a:xfrm>
        </p:spPr>
        <p:txBody>
          <a:bodyPr>
            <a:normAutofit fontScale="92500" lnSpcReduction="20000"/>
          </a:bodyPr>
          <a:lstStyle/>
          <a:p>
            <a:pPr marL="0" indent="0">
              <a:buFont typeface="Wingdings 3" panose="05040102010807070707" pitchFamily="18" charset="2"/>
              <a:buNone/>
              <a:defRPr/>
            </a:pPr>
            <a:r>
              <a:rPr lang="en-US" b="1" dirty="0"/>
              <a:t>Some main reasons employees don’t tend to seek help when they need it:</a:t>
            </a:r>
          </a:p>
          <a:p>
            <a:pPr marL="214370" indent="-214370">
              <a:defRPr/>
            </a:pPr>
            <a:endParaRPr lang="en-US" b="1" dirty="0"/>
          </a:p>
          <a:p>
            <a:pPr marL="214370" indent="-214370">
              <a:lnSpc>
                <a:spcPct val="170000"/>
              </a:lnSpc>
              <a:defRPr/>
            </a:pPr>
            <a:r>
              <a:rPr lang="en-US" b="1" dirty="0"/>
              <a:t>Confidentiality</a:t>
            </a:r>
          </a:p>
          <a:p>
            <a:pPr marL="214370" indent="-214370">
              <a:lnSpc>
                <a:spcPct val="170000"/>
              </a:lnSpc>
              <a:defRPr/>
            </a:pPr>
            <a:r>
              <a:rPr lang="en-US" b="1" dirty="0"/>
              <a:t>Stigma</a:t>
            </a:r>
          </a:p>
          <a:p>
            <a:pPr marL="214370" indent="-214370">
              <a:lnSpc>
                <a:spcPct val="170000"/>
              </a:lnSpc>
              <a:defRPr/>
            </a:pPr>
            <a:r>
              <a:rPr lang="en-US" b="1" dirty="0"/>
              <a:t>Fear of retaliation or judgement</a:t>
            </a:r>
          </a:p>
          <a:p>
            <a:pPr marL="214370" indent="-214370">
              <a:lnSpc>
                <a:spcPct val="170000"/>
              </a:lnSpc>
              <a:defRPr/>
            </a:pPr>
            <a:r>
              <a:rPr lang="en-US" b="1" dirty="0"/>
              <a:t>Denial</a:t>
            </a:r>
          </a:p>
          <a:p>
            <a:pPr>
              <a:defRPr/>
            </a:pPr>
            <a:endParaRPr lang="en-US" b="1" dirty="0"/>
          </a:p>
        </p:txBody>
      </p:sp>
      <p:pic>
        <p:nvPicPr>
          <p:cNvPr id="114692" name="Picture 5">
            <a:extLst>
              <a:ext uri="{FF2B5EF4-FFF2-40B4-BE49-F238E27FC236}">
                <a16:creationId xmlns:a16="http://schemas.microsoft.com/office/drawing/2014/main" id="{C7B02FE7-292E-23A7-B41A-807DCA207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4332" b="2"/>
          <a:stretch>
            <a:fillRect/>
          </a:stretch>
        </p:blipFill>
        <p:spPr bwMode="auto">
          <a:xfrm>
            <a:off x="6019800" y="2438400"/>
            <a:ext cx="2516188"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5CF5DA-9CFD-1C2F-EB81-F6F830398C79}"/>
              </a:ext>
            </a:extLst>
          </p:cNvPr>
          <p:cNvSpPr>
            <a:spLocks noGrp="1"/>
          </p:cNvSpPr>
          <p:nvPr>
            <p:ph type="title"/>
          </p:nvPr>
        </p:nvSpPr>
        <p:spPr>
          <a:xfrm>
            <a:off x="628650" y="1600200"/>
            <a:ext cx="7886700" cy="4299275"/>
          </a:xfrm>
        </p:spPr>
        <p:txBody>
          <a:bodyPr>
            <a:normAutofit fontScale="90000"/>
          </a:bodyPr>
          <a:lstStyle/>
          <a:p>
            <a:pPr>
              <a:defRPr/>
            </a:pPr>
            <a:r>
              <a:rPr lang="en-US" dirty="0"/>
              <a:t>If you, an employee or a family member are struggling with feelings that are intrusive in everyday life…</a:t>
            </a:r>
            <a:br>
              <a:rPr lang="en-US" dirty="0"/>
            </a:br>
            <a:br>
              <a:rPr lang="en-US" dirty="0"/>
            </a:br>
            <a:r>
              <a:rPr lang="en-US" dirty="0"/>
              <a:t>You are not alone and there is help and hope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A6E25D-7D94-E0DA-6BC7-AF10C23CA537}"/>
              </a:ext>
            </a:extLst>
          </p:cNvPr>
          <p:cNvSpPr>
            <a:spLocks noGrp="1"/>
          </p:cNvSpPr>
          <p:nvPr>
            <p:ph idx="1"/>
          </p:nvPr>
        </p:nvSpPr>
        <p:spPr>
          <a:xfrm>
            <a:off x="417513" y="1752600"/>
            <a:ext cx="8229600" cy="4524375"/>
          </a:xfrm>
        </p:spPr>
        <p:txBody>
          <a:bodyPr/>
          <a:lstStyle/>
          <a:p>
            <a:pPr marL="109537" indent="0">
              <a:spcAft>
                <a:spcPts val="1200"/>
              </a:spcAft>
              <a:buFont typeface="Wingdings 3" panose="05040102010807070707" pitchFamily="18" charset="2"/>
              <a:buNone/>
              <a:defRPr/>
            </a:pPr>
            <a:r>
              <a:rPr lang="en-US" sz="2000" dirty="0">
                <a:solidFill>
                  <a:srgbClr val="333333"/>
                </a:solidFill>
              </a:rPr>
              <a:t>It’s easy to miss some early warning signs of mental illness in the workplace. There are some common signs that you should look out for:</a:t>
            </a:r>
          </a:p>
          <a:p>
            <a:pPr lvl="3">
              <a:spcBef>
                <a:spcPts val="0"/>
              </a:spcBef>
              <a:buClr>
                <a:schemeClr val="accent4"/>
              </a:buClr>
              <a:defRPr/>
            </a:pPr>
            <a:r>
              <a:rPr lang="en-US" dirty="0">
                <a:solidFill>
                  <a:srgbClr val="333333"/>
                </a:solidFill>
              </a:rPr>
              <a:t>Long-lasting sadness or irritability</a:t>
            </a:r>
          </a:p>
          <a:p>
            <a:pPr lvl="3">
              <a:spcBef>
                <a:spcPts val="0"/>
              </a:spcBef>
              <a:buClr>
                <a:schemeClr val="accent4"/>
              </a:buClr>
              <a:defRPr/>
            </a:pPr>
            <a:r>
              <a:rPr lang="en-US" dirty="0">
                <a:solidFill>
                  <a:srgbClr val="333333"/>
                </a:solidFill>
              </a:rPr>
              <a:t>Extremely high and low moods</a:t>
            </a:r>
          </a:p>
          <a:p>
            <a:pPr lvl="3">
              <a:spcBef>
                <a:spcPts val="0"/>
              </a:spcBef>
              <a:buClr>
                <a:schemeClr val="accent4"/>
              </a:buClr>
              <a:defRPr/>
            </a:pPr>
            <a:r>
              <a:rPr lang="en-US" dirty="0">
                <a:solidFill>
                  <a:srgbClr val="333333"/>
                </a:solidFill>
              </a:rPr>
              <a:t>Excessive fear, worry, or anxiety</a:t>
            </a:r>
          </a:p>
          <a:p>
            <a:pPr lvl="3">
              <a:spcBef>
                <a:spcPts val="0"/>
              </a:spcBef>
              <a:buClr>
                <a:schemeClr val="accent4"/>
              </a:buClr>
              <a:defRPr/>
            </a:pPr>
            <a:r>
              <a:rPr lang="en-US" dirty="0">
                <a:solidFill>
                  <a:srgbClr val="333333"/>
                </a:solidFill>
              </a:rPr>
              <a:t>Social withdrawal</a:t>
            </a:r>
          </a:p>
          <a:p>
            <a:pPr lvl="3">
              <a:spcBef>
                <a:spcPts val="0"/>
              </a:spcBef>
              <a:buClr>
                <a:schemeClr val="accent4"/>
              </a:buClr>
              <a:defRPr/>
            </a:pPr>
            <a:r>
              <a:rPr lang="en-US" dirty="0">
                <a:solidFill>
                  <a:srgbClr val="333333"/>
                </a:solidFill>
              </a:rPr>
              <a:t>Dramatic changes in performance, attendance, eating or sleeping habits</a:t>
            </a:r>
          </a:p>
          <a:p>
            <a:pPr lvl="3">
              <a:spcBef>
                <a:spcPts val="0"/>
              </a:spcBef>
              <a:buClr>
                <a:schemeClr val="accent4"/>
              </a:buClr>
              <a:defRPr/>
            </a:pPr>
            <a:r>
              <a:rPr lang="en-US" dirty="0">
                <a:solidFill>
                  <a:srgbClr val="333333"/>
                </a:solidFill>
              </a:rPr>
              <a:t>Frequent accidents </a:t>
            </a:r>
          </a:p>
          <a:p>
            <a:pPr lvl="3">
              <a:spcBef>
                <a:spcPts val="0"/>
              </a:spcBef>
              <a:buClr>
                <a:schemeClr val="accent4"/>
              </a:buClr>
              <a:defRPr/>
            </a:pPr>
            <a:r>
              <a:rPr lang="en-US" dirty="0">
                <a:solidFill>
                  <a:srgbClr val="333333"/>
                </a:solidFill>
              </a:rPr>
              <a:t>Anger or Interpersonal conflict</a:t>
            </a:r>
          </a:p>
          <a:p>
            <a:pPr marL="109537" indent="0">
              <a:spcBef>
                <a:spcPts val="1200"/>
              </a:spcBef>
              <a:buFont typeface="Wingdings 3" panose="05040102010807070707" pitchFamily="18" charset="2"/>
              <a:buNone/>
              <a:defRPr/>
            </a:pPr>
            <a:r>
              <a:rPr lang="en-US" sz="2000" dirty="0">
                <a:solidFill>
                  <a:srgbClr val="333333"/>
                </a:solidFill>
              </a:rPr>
              <a:t>Remember, if you spot one of these signs, it doesn’t always mean someone has a mental health issue. It could signal an underlying health problem or something else entirely.</a:t>
            </a:r>
          </a:p>
          <a:p>
            <a:pPr>
              <a:defRPr/>
            </a:pPr>
            <a:endParaRPr lang="en-US" dirty="0"/>
          </a:p>
        </p:txBody>
      </p:sp>
      <p:sp>
        <p:nvSpPr>
          <p:cNvPr id="3" name="Title 2">
            <a:extLst>
              <a:ext uri="{FF2B5EF4-FFF2-40B4-BE49-F238E27FC236}">
                <a16:creationId xmlns:a16="http://schemas.microsoft.com/office/drawing/2014/main" id="{7DFBA340-9E3E-1DCF-6813-63D3FD34E88E}"/>
              </a:ext>
            </a:extLst>
          </p:cNvPr>
          <p:cNvSpPr>
            <a:spLocks noGrp="1"/>
          </p:cNvSpPr>
          <p:nvPr>
            <p:ph type="title"/>
          </p:nvPr>
        </p:nvSpPr>
        <p:spPr>
          <a:xfrm>
            <a:off x="1981200" y="457200"/>
            <a:ext cx="8229600" cy="1143000"/>
          </a:xfrm>
        </p:spPr>
        <p:txBody>
          <a:bodyPr/>
          <a:lstStyle/>
          <a:p>
            <a:pPr>
              <a:defRPr/>
            </a:pPr>
            <a:r>
              <a:rPr lang="en-US" dirty="0">
                <a:solidFill>
                  <a:srgbClr val="586D78"/>
                </a:solidFill>
              </a:rPr>
              <a:t>Signs and Symptoms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154671-47FD-FC52-DE0D-290500F2565B}"/>
              </a:ext>
            </a:extLst>
          </p:cNvPr>
          <p:cNvSpPr>
            <a:spLocks noGrp="1"/>
          </p:cNvSpPr>
          <p:nvPr>
            <p:ph idx="1"/>
          </p:nvPr>
        </p:nvSpPr>
        <p:spPr>
          <a:xfrm>
            <a:off x="304800" y="2362200"/>
            <a:ext cx="8229600" cy="3352800"/>
          </a:xfrm>
        </p:spPr>
        <p:txBody>
          <a:bodyPr/>
          <a:lstStyle/>
          <a:p>
            <a:pPr marL="109537" indent="0" algn="ctr">
              <a:buFont typeface="Wingdings 3" panose="05040102010807070707" pitchFamily="18" charset="2"/>
              <a:buNone/>
              <a:defRPr/>
            </a:pPr>
            <a:r>
              <a:rPr lang="en-US" b="1" dirty="0">
                <a:solidFill>
                  <a:srgbClr val="119FBB"/>
                </a:solidFill>
                <a:latin typeface="roboto" panose="02000000000000000000" pitchFamily="2" charset="0"/>
              </a:rPr>
              <a:t>&gt; 80%</a:t>
            </a:r>
          </a:p>
          <a:p>
            <a:pPr marL="109537" indent="0" algn="ctr">
              <a:buFont typeface="Wingdings 3" panose="05040102010807070707" pitchFamily="18" charset="2"/>
              <a:buNone/>
              <a:defRPr/>
            </a:pPr>
            <a:r>
              <a:rPr lang="en-US" cap="all" dirty="0">
                <a:solidFill>
                  <a:srgbClr val="119FBB"/>
                </a:solidFill>
                <a:latin typeface="roboto" panose="02000000000000000000" pitchFamily="2" charset="0"/>
              </a:rPr>
              <a:t>of employees</a:t>
            </a:r>
          </a:p>
          <a:p>
            <a:pPr marL="109537" indent="0" algn="ctr">
              <a:buFont typeface="Wingdings 3" panose="05040102010807070707" pitchFamily="18" charset="2"/>
              <a:buNone/>
              <a:defRPr/>
            </a:pPr>
            <a:r>
              <a:rPr lang="en-US" dirty="0">
                <a:solidFill>
                  <a:srgbClr val="119FBB"/>
                </a:solidFill>
                <a:latin typeface="roboto" panose="02000000000000000000" pitchFamily="2" charset="0"/>
              </a:rPr>
              <a:t>who receive treatment and support for mental illness report improved levels of work efficacy and satisfaction as well as remission of many intrusive symptoms that impact them at work and home. </a:t>
            </a:r>
          </a:p>
          <a:p>
            <a:pPr marL="109537" indent="0" algn="ctr">
              <a:buFont typeface="Wingdings 3" panose="05040102010807070707" pitchFamily="18" charset="2"/>
              <a:buNone/>
              <a:defRPr/>
            </a:pPr>
            <a:endParaRPr lang="en-US" dirty="0">
              <a:solidFill>
                <a:srgbClr val="119FBB"/>
              </a:solidFill>
              <a:latin typeface="roboto" panose="02000000000000000000" pitchFamily="2" charset="0"/>
            </a:endParaRPr>
          </a:p>
          <a:p>
            <a:pPr marL="109537" indent="0" algn="ctr">
              <a:buFont typeface="Wingdings 3" panose="05040102010807070707" pitchFamily="18" charset="2"/>
              <a:buNone/>
              <a:defRPr/>
            </a:pPr>
            <a:r>
              <a:rPr lang="en-US" sz="1400" dirty="0">
                <a:solidFill>
                  <a:srgbClr val="119FBB"/>
                </a:solidFill>
                <a:latin typeface="roboto" panose="02000000000000000000" pitchFamily="2" charset="0"/>
              </a:rPr>
              <a:t>American Psychological Association, Center for Workplace Mental Health (2024)</a:t>
            </a:r>
          </a:p>
        </p:txBody>
      </p:sp>
      <p:sp>
        <p:nvSpPr>
          <p:cNvPr id="3" name="Title 2">
            <a:extLst>
              <a:ext uri="{FF2B5EF4-FFF2-40B4-BE49-F238E27FC236}">
                <a16:creationId xmlns:a16="http://schemas.microsoft.com/office/drawing/2014/main" id="{76A55F8C-A240-DE33-F6DD-EC4BED838F1F}"/>
              </a:ext>
            </a:extLst>
          </p:cNvPr>
          <p:cNvSpPr>
            <a:spLocks noGrp="1"/>
          </p:cNvSpPr>
          <p:nvPr>
            <p:ph type="title"/>
          </p:nvPr>
        </p:nvSpPr>
        <p:spPr>
          <a:xfrm>
            <a:off x="2057400" y="762000"/>
            <a:ext cx="8229600" cy="1143000"/>
          </a:xfrm>
        </p:spPr>
        <p:txBody>
          <a:bodyPr/>
          <a:lstStyle/>
          <a:p>
            <a:pPr>
              <a:defRPr/>
            </a:pPr>
            <a:r>
              <a:rPr lang="en-US" dirty="0"/>
              <a:t>Treatment Works…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5F53-CFA3-7048-A435-B5F8AEFE34EA}"/>
              </a:ext>
            </a:extLst>
          </p:cNvPr>
          <p:cNvSpPr>
            <a:spLocks noGrp="1"/>
          </p:cNvSpPr>
          <p:nvPr>
            <p:ph type="title"/>
          </p:nvPr>
        </p:nvSpPr>
        <p:spPr>
          <a:xfrm>
            <a:off x="1295400" y="1066800"/>
            <a:ext cx="4958059" cy="994431"/>
          </a:xfrm>
        </p:spPr>
        <p:txBody>
          <a:bodyPr>
            <a:noAutofit/>
          </a:bodyPr>
          <a:lstStyle/>
          <a:p>
            <a:pPr>
              <a:defRPr/>
            </a:pPr>
            <a:r>
              <a:rPr lang="en-US" sz="3000" dirty="0"/>
              <a:t>Support Services: Employee Assistance Program (EAP)</a:t>
            </a:r>
          </a:p>
        </p:txBody>
      </p:sp>
      <p:sp>
        <p:nvSpPr>
          <p:cNvPr id="3" name="Content Placeholder 2">
            <a:extLst>
              <a:ext uri="{FF2B5EF4-FFF2-40B4-BE49-F238E27FC236}">
                <a16:creationId xmlns:a16="http://schemas.microsoft.com/office/drawing/2014/main" id="{13FD76F7-1574-1452-1483-63591260A84B}"/>
              </a:ext>
            </a:extLst>
          </p:cNvPr>
          <p:cNvSpPr>
            <a:spLocks noGrp="1"/>
          </p:cNvSpPr>
          <p:nvPr>
            <p:ph idx="1"/>
          </p:nvPr>
        </p:nvSpPr>
        <p:spPr>
          <a:xfrm>
            <a:off x="304800" y="2438400"/>
            <a:ext cx="5149850" cy="3886200"/>
          </a:xfrm>
        </p:spPr>
        <p:txBody>
          <a:bodyPr>
            <a:normAutofit lnSpcReduction="10000"/>
          </a:bodyPr>
          <a:lstStyle/>
          <a:p>
            <a:pPr marL="0" indent="0">
              <a:buFont typeface="Wingdings 3" panose="05040102010807070707" pitchFamily="18" charset="2"/>
              <a:buNone/>
              <a:defRPr/>
            </a:pPr>
            <a:r>
              <a:rPr lang="en-US" sz="18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Emotional Wellness Program:</a:t>
            </a:r>
          </a:p>
          <a:p>
            <a:pPr marL="0" indent="0">
              <a:buFont typeface="Wingdings 3" panose="05040102010807070707" pitchFamily="18" charset="2"/>
              <a:buNone/>
              <a:defRPr/>
            </a:pPr>
            <a:r>
              <a:rPr lang="en-US" sz="1800" b="1" dirty="0">
                <a:ea typeface="Tahoma" panose="020B0604030504040204" pitchFamily="34" charset="0"/>
                <a:cs typeface="Tahoma" panose="020B0604030504040204" pitchFamily="34" charset="0"/>
              </a:rPr>
              <a:t>Supports MDC employees and their eligible family members with the goal of enhancing emotional wellness, impacting employees emotional resilience and assisting in times of need.</a:t>
            </a:r>
          </a:p>
          <a:p>
            <a:pPr marL="0" indent="0">
              <a:buFont typeface="Wingdings 3" panose="05040102010807070707" pitchFamily="18" charset="2"/>
              <a:buNone/>
              <a:defRPr/>
            </a:pPr>
            <a:endParaRPr lang="en-US" sz="1800" b="1" dirty="0">
              <a:ea typeface="Tahoma" panose="020B0604030504040204" pitchFamily="34" charset="0"/>
              <a:cs typeface="Tahoma" panose="020B0604030504040204" pitchFamily="34" charset="0"/>
            </a:endParaRPr>
          </a:p>
          <a:p>
            <a:pPr marL="0" indent="0">
              <a:buFont typeface="Wingdings 3" panose="05040102010807070707" pitchFamily="18" charset="2"/>
              <a:buNone/>
              <a:defRPr/>
            </a:pPr>
            <a:r>
              <a:rPr lang="en-US" sz="18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internal services provided by the EAP are </a:t>
            </a:r>
            <a:r>
              <a:rPr lang="en-US" sz="1800" b="1" i="1" u="sng"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confidential</a:t>
            </a:r>
            <a:r>
              <a:rPr lang="en-US" sz="1800" b="1" u="sng"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18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a:t>
            </a:r>
            <a:r>
              <a:rPr lang="en-US" sz="1800" b="1" i="1" u="sng"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free</a:t>
            </a:r>
          </a:p>
          <a:p>
            <a:pPr>
              <a:defRPr/>
            </a:pPr>
            <a:r>
              <a:rPr lang="en-US" sz="18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Experienced</a:t>
            </a:r>
            <a:r>
              <a:rPr lang="en-US" sz="1800" b="1" dirty="0">
                <a:ea typeface="Tahoma" panose="020B0604030504040204" pitchFamily="34" charset="0"/>
                <a:cs typeface="Tahoma" panose="020B0604030504040204" pitchFamily="34" charset="0"/>
              </a:rPr>
              <a:t> staff: </a:t>
            </a:r>
            <a:r>
              <a:rPr lang="en-US" sz="18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Licensed</a:t>
            </a:r>
            <a:r>
              <a:rPr lang="en-US" sz="1800" b="1" dirty="0">
                <a:ea typeface="Tahoma" panose="020B0604030504040204" pitchFamily="34" charset="0"/>
                <a:cs typeface="Tahoma" panose="020B0604030504040204" pitchFamily="34" charset="0"/>
              </a:rPr>
              <a:t> </a:t>
            </a:r>
            <a:r>
              <a:rPr lang="en-US" sz="18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Masters level </a:t>
            </a:r>
            <a:r>
              <a:rPr lang="en-US" sz="1800" b="1" dirty="0">
                <a:ea typeface="Tahoma" panose="020B0604030504040204" pitchFamily="34" charset="0"/>
                <a:cs typeface="Tahoma" panose="020B0604030504040204" pitchFamily="34" charset="0"/>
              </a:rPr>
              <a:t>clinicians</a:t>
            </a:r>
          </a:p>
          <a:p>
            <a:pPr>
              <a:defRPr/>
            </a:pPr>
            <a:r>
              <a:rPr lang="en-US" sz="1800" b="1" dirty="0">
                <a:ea typeface="Tahoma" panose="020B0604030504040204" pitchFamily="34" charset="0"/>
                <a:cs typeface="Tahoma" panose="020B0604030504040204" pitchFamily="34" charset="0"/>
              </a:rPr>
              <a:t>Short-term support services as well as community referrals, as needed</a:t>
            </a:r>
          </a:p>
          <a:p>
            <a:pPr>
              <a:defRPr/>
            </a:pPr>
            <a:endParaRPr lang="en-US" sz="1500" dirty="0"/>
          </a:p>
        </p:txBody>
      </p:sp>
      <p:pic>
        <p:nvPicPr>
          <p:cNvPr id="117764" name="Picture 3">
            <a:extLst>
              <a:ext uri="{FF2B5EF4-FFF2-40B4-BE49-F238E27FC236}">
                <a16:creationId xmlns:a16="http://schemas.microsoft.com/office/drawing/2014/main" id="{D8B58A8D-D14E-BC05-9795-6EFE7AFC2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760" r="21974" b="-2"/>
          <a:stretch>
            <a:fillRect/>
          </a:stretch>
        </p:blipFill>
        <p:spPr bwMode="auto">
          <a:xfrm>
            <a:off x="5562600" y="381000"/>
            <a:ext cx="30162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5BA0BB-ED7C-7547-232D-7B61EDD9AFBD}"/>
              </a:ext>
            </a:extLst>
          </p:cNvPr>
          <p:cNvSpPr>
            <a:spLocks noGrp="1"/>
          </p:cNvSpPr>
          <p:nvPr>
            <p:ph idx="1"/>
          </p:nvPr>
        </p:nvSpPr>
        <p:spPr>
          <a:xfrm>
            <a:off x="279400" y="2057400"/>
            <a:ext cx="8229600" cy="4525963"/>
          </a:xfrm>
        </p:spPr>
        <p:txBody>
          <a:bodyPr/>
          <a:lstStyle/>
          <a:p>
            <a:pPr marL="0" indent="0">
              <a:buFont typeface="Wingdings 3" panose="05040102010807070707" pitchFamily="18" charset="2"/>
              <a:buNone/>
              <a:defRPr/>
            </a:pPr>
            <a:r>
              <a:rPr lang="en-US" sz="28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Common Concerns </a:t>
            </a:r>
            <a:r>
              <a:rPr lang="en-US" sz="2800" b="1" dirty="0">
                <a:ea typeface="Tahoma" panose="020B0604030504040204" pitchFamily="34" charset="0"/>
                <a:cs typeface="Tahoma" panose="020B0604030504040204" pitchFamily="34" charset="0"/>
              </a:rPr>
              <a:t>We Assist With:</a:t>
            </a:r>
          </a:p>
          <a:p>
            <a:pPr>
              <a:defRPr/>
            </a:pPr>
            <a:r>
              <a:rPr lang="en-US" sz="2800" dirty="0">
                <a:ea typeface="Tahoma" panose="020B0604030504040204" pitchFamily="34" charset="0"/>
                <a:cs typeface="Tahoma" panose="020B0604030504040204" pitchFamily="34" charset="0"/>
              </a:rPr>
              <a:t>Stress Management</a:t>
            </a:r>
          </a:p>
          <a:p>
            <a:pPr>
              <a:defRPr/>
            </a:pPr>
            <a:r>
              <a:rPr lang="en-US" sz="2800" dirty="0">
                <a:ea typeface="Tahoma" panose="020B0604030504040204" pitchFamily="34" charset="0"/>
                <a:cs typeface="Tahoma" panose="020B0604030504040204" pitchFamily="34" charset="0"/>
              </a:rPr>
              <a:t>Marriage Difficulties</a:t>
            </a:r>
          </a:p>
          <a:p>
            <a:pPr>
              <a:defRPr/>
            </a:pPr>
            <a:r>
              <a:rPr lang="en-US" sz="2800" dirty="0">
                <a:ea typeface="Tahoma" panose="020B0604030504040204" pitchFamily="34" charset="0"/>
                <a:cs typeface="Tahoma" panose="020B0604030504040204" pitchFamily="34" charset="0"/>
              </a:rPr>
              <a:t>Death of a loved one</a:t>
            </a:r>
          </a:p>
          <a:p>
            <a:pPr>
              <a:defRPr/>
            </a:pPr>
            <a:r>
              <a:rPr lang="en-US" sz="2800" dirty="0">
                <a:ea typeface="Tahoma" panose="020B0604030504040204" pitchFamily="34" charset="0"/>
                <a:cs typeface="Tahoma" panose="020B0604030504040204" pitchFamily="34" charset="0"/>
              </a:rPr>
              <a:t>Depression and/or Anxiety</a:t>
            </a:r>
          </a:p>
          <a:p>
            <a:pPr>
              <a:defRPr/>
            </a:pPr>
            <a:r>
              <a:rPr lang="en-US" sz="2800" dirty="0">
                <a:ea typeface="Tahoma" panose="020B0604030504040204" pitchFamily="34" charset="0"/>
                <a:cs typeface="Tahoma" panose="020B0604030504040204" pitchFamily="34" charset="0"/>
              </a:rPr>
              <a:t>Substance Use</a:t>
            </a:r>
          </a:p>
          <a:p>
            <a:pPr>
              <a:defRPr/>
            </a:pPr>
            <a:r>
              <a:rPr lang="en-US" sz="2800" dirty="0">
                <a:ea typeface="Tahoma" panose="020B0604030504040204" pitchFamily="34" charset="0"/>
                <a:cs typeface="Tahoma" panose="020B0604030504040204" pitchFamily="34" charset="0"/>
              </a:rPr>
              <a:t>Anger Management</a:t>
            </a:r>
          </a:p>
          <a:p>
            <a:pPr>
              <a:defRPr/>
            </a:pPr>
            <a:r>
              <a:rPr lang="en-US" sz="2800" dirty="0">
                <a:ea typeface="Tahoma" panose="020B0604030504040204" pitchFamily="34" charset="0"/>
                <a:cs typeface="Tahoma" panose="020B0604030504040204" pitchFamily="34" charset="0"/>
              </a:rPr>
              <a:t>Referrals to Community Resources, such as Elder and/or Child Care</a:t>
            </a:r>
          </a:p>
          <a:p>
            <a:pPr>
              <a:defRPr/>
            </a:pPr>
            <a:endParaRPr lang="en-US" dirty="0"/>
          </a:p>
        </p:txBody>
      </p:sp>
      <p:sp>
        <p:nvSpPr>
          <p:cNvPr id="3" name="Title 2">
            <a:extLst>
              <a:ext uri="{FF2B5EF4-FFF2-40B4-BE49-F238E27FC236}">
                <a16:creationId xmlns:a16="http://schemas.microsoft.com/office/drawing/2014/main" id="{D3E0E1A6-4FE5-5A69-EA7E-77910378BCB6}"/>
              </a:ext>
            </a:extLst>
          </p:cNvPr>
          <p:cNvSpPr>
            <a:spLocks noGrp="1"/>
          </p:cNvSpPr>
          <p:nvPr>
            <p:ph type="title"/>
          </p:nvPr>
        </p:nvSpPr>
        <p:spPr>
          <a:xfrm>
            <a:off x="1219200" y="747653"/>
            <a:ext cx="8229600" cy="1143000"/>
          </a:xfrm>
        </p:spPr>
        <p:txBody>
          <a:bodyPr/>
          <a:lstStyle/>
          <a:p>
            <a:pPr>
              <a:defRPr/>
            </a:pPr>
            <a:r>
              <a:rPr lang="en-US" dirty="0">
                <a:solidFill>
                  <a:srgbClr val="68818E"/>
                </a:solidFill>
              </a:rPr>
              <a:t>Employee Assistance Program</a:t>
            </a:r>
          </a:p>
        </p:txBody>
      </p:sp>
      <p:pic>
        <p:nvPicPr>
          <p:cNvPr id="118788" name="Picture 8" descr="Related image">
            <a:extLst>
              <a:ext uri="{FF2B5EF4-FFF2-40B4-BE49-F238E27FC236}">
                <a16:creationId xmlns:a16="http://schemas.microsoft.com/office/drawing/2014/main" id="{E0D5F618-9585-5F0D-25A2-8502F522C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670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842F-3E4A-E233-F612-1361AD5AEB36}"/>
              </a:ext>
            </a:extLst>
          </p:cNvPr>
          <p:cNvSpPr>
            <a:spLocks noGrp="1"/>
          </p:cNvSpPr>
          <p:nvPr>
            <p:ph type="ctrTitle"/>
          </p:nvPr>
        </p:nvSpPr>
        <p:spPr>
          <a:xfrm>
            <a:off x="304800" y="2133600"/>
            <a:ext cx="7772400" cy="1829761"/>
          </a:xfrm>
        </p:spPr>
        <p:txBody>
          <a:bodyPr/>
          <a:lstStyle/>
          <a:p>
            <a:pPr>
              <a:defRPr/>
            </a:pPr>
            <a:r>
              <a:rPr lang="en-US" dirty="0"/>
              <a:t>Common Questions…</a:t>
            </a:r>
          </a:p>
        </p:txBody>
      </p:sp>
    </p:spTree>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D446-FD2D-10CD-452B-01D04AC9B45D}"/>
              </a:ext>
            </a:extLst>
          </p:cNvPr>
          <p:cNvSpPr>
            <a:spLocks noGrp="1"/>
          </p:cNvSpPr>
          <p:nvPr>
            <p:ph type="title"/>
          </p:nvPr>
        </p:nvSpPr>
        <p:spPr>
          <a:xfrm>
            <a:off x="381000" y="3048000"/>
            <a:ext cx="8420100" cy="994431"/>
          </a:xfrm>
        </p:spPr>
        <p:txBody>
          <a:bodyPr>
            <a:noAutofit/>
          </a:bodyPr>
          <a:lstStyle/>
          <a:p>
            <a:pPr>
              <a:defRPr/>
            </a:pPr>
            <a:r>
              <a:rPr lang="en-US" sz="4000" dirty="0">
                <a:solidFill>
                  <a:schemeClr val="tx1">
                    <a:lumMod val="65000"/>
                    <a:lumOff val="35000"/>
                  </a:schemeClr>
                </a:solidFill>
              </a:rPr>
              <a:t>How does the EAP process work?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8D12A6-0412-A84E-C598-9517849C4BB0}"/>
              </a:ext>
            </a:extLst>
          </p:cNvPr>
          <p:cNvSpPr>
            <a:spLocks noGrp="1"/>
          </p:cNvSpPr>
          <p:nvPr>
            <p:ph idx="1"/>
          </p:nvPr>
        </p:nvSpPr>
        <p:spPr>
          <a:xfrm>
            <a:off x="609600" y="1371600"/>
            <a:ext cx="8229600" cy="4830763"/>
          </a:xfrm>
        </p:spPr>
        <p:txBody>
          <a:bodyPr>
            <a:normAutofit lnSpcReduction="10000"/>
          </a:bodyPr>
          <a:lstStyle/>
          <a:p>
            <a:pPr>
              <a:spcBef>
                <a:spcPts val="0"/>
              </a:spcBef>
              <a:defRPr/>
            </a:pPr>
            <a:r>
              <a:rPr lang="en-US" sz="2101" b="1" dirty="0">
                <a:ea typeface="Tahoma" panose="020B0604030504040204" pitchFamily="34" charset="0"/>
                <a:cs typeface="Tahoma" panose="020B0604030504040204" pitchFamily="34" charset="0"/>
              </a:rPr>
              <a:t>The employee can refer themselves to the program for consultation. </a:t>
            </a:r>
          </a:p>
          <a:p>
            <a:pPr>
              <a:spcBef>
                <a:spcPts val="0"/>
              </a:spcBef>
              <a:defRPr/>
            </a:pPr>
            <a:endParaRPr lang="en-US" sz="2101" b="1" dirty="0">
              <a:ea typeface="Tahoma" panose="020B0604030504040204" pitchFamily="34" charset="0"/>
              <a:cs typeface="Tahoma" panose="020B0604030504040204" pitchFamily="34" charset="0"/>
            </a:endParaRPr>
          </a:p>
          <a:p>
            <a:pPr>
              <a:spcBef>
                <a:spcPts val="0"/>
              </a:spcBef>
              <a:defRPr/>
            </a:pPr>
            <a:r>
              <a:rPr lang="en-US" sz="2101" b="1" dirty="0">
                <a:ea typeface="Tahoma" panose="020B0604030504040204" pitchFamily="34" charset="0"/>
                <a:cs typeface="Tahoma" panose="020B0604030504040204" pitchFamily="34" charset="0"/>
              </a:rPr>
              <a:t>Managers, and Directors can also make mandatory referrals to the program in circumstances such as substance use. </a:t>
            </a:r>
          </a:p>
          <a:p>
            <a:pPr>
              <a:spcBef>
                <a:spcPts val="0"/>
              </a:spcBef>
              <a:defRPr/>
            </a:pPr>
            <a:endParaRPr lang="en-US" sz="2101" b="1" dirty="0">
              <a:ea typeface="Tahoma" panose="020B0604030504040204" pitchFamily="34" charset="0"/>
              <a:cs typeface="Tahoma" panose="020B0604030504040204" pitchFamily="34" charset="0"/>
            </a:endParaRPr>
          </a:p>
          <a:p>
            <a:pPr>
              <a:spcBef>
                <a:spcPts val="0"/>
              </a:spcBef>
              <a:defRPr/>
            </a:pPr>
            <a:r>
              <a:rPr lang="en-US" sz="2101" b="1" dirty="0">
                <a:ea typeface="Tahoma" panose="020B0604030504040204" pitchFamily="34" charset="0"/>
                <a:cs typeface="Tahoma" panose="020B0604030504040204" pitchFamily="34" charset="0"/>
              </a:rPr>
              <a:t>An initial consultation is typically scheduled that day or the next business day. After the initial consultation, the employee and their EAP counselor will identify the best avenue to support the employee in their goals and/or provide referrals to resources.</a:t>
            </a:r>
          </a:p>
          <a:p>
            <a:pPr>
              <a:spcBef>
                <a:spcPts val="0"/>
              </a:spcBef>
              <a:defRPr/>
            </a:pPr>
            <a:endParaRPr lang="en-US" sz="2101" b="1" dirty="0">
              <a:ea typeface="Tahoma" panose="020B0604030504040204" pitchFamily="34" charset="0"/>
              <a:cs typeface="Tahoma" panose="020B0604030504040204" pitchFamily="34" charset="0"/>
            </a:endParaRPr>
          </a:p>
          <a:p>
            <a:pPr>
              <a:spcBef>
                <a:spcPts val="0"/>
              </a:spcBef>
              <a:defRPr/>
            </a:pPr>
            <a:r>
              <a:rPr lang="en-US" sz="2101" b="1" dirty="0">
                <a:ea typeface="Tahoma" panose="020B0604030504040204" pitchFamily="34" charset="0"/>
                <a:cs typeface="Tahoma" panose="020B0604030504040204" pitchFamily="34" charset="0"/>
              </a:rPr>
              <a:t>Job security or promotional opportunities will not be affected or jeopardized by requesting assistance or involvement in EAP. </a:t>
            </a:r>
          </a:p>
          <a:p>
            <a:pPr>
              <a:defRPr/>
            </a:pP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D5413-FC28-5C18-4AC2-3480205880BD}"/>
              </a:ext>
            </a:extLst>
          </p:cNvPr>
          <p:cNvSpPr>
            <a:spLocks noGrp="1"/>
          </p:cNvSpPr>
          <p:nvPr>
            <p:ph type="title"/>
          </p:nvPr>
        </p:nvSpPr>
        <p:spPr>
          <a:xfrm>
            <a:off x="838200" y="2819400"/>
            <a:ext cx="8229600" cy="994431"/>
          </a:xfrm>
        </p:spPr>
        <p:txBody>
          <a:bodyPr>
            <a:noAutofit/>
          </a:bodyPr>
          <a:lstStyle/>
          <a:p>
            <a:pPr>
              <a:defRPr/>
            </a:pPr>
            <a:r>
              <a:rPr lang="en-US" sz="4000" dirty="0">
                <a:solidFill>
                  <a:schemeClr val="tx1">
                    <a:lumMod val="65000"/>
                    <a:lumOff val="35000"/>
                  </a:schemeClr>
                </a:solidFill>
              </a:rPr>
              <a:t>Does the EAP tell anyone I am contacting them?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9A9277-0A09-02ED-5D89-26DD57F2995D}"/>
              </a:ext>
            </a:extLst>
          </p:cNvPr>
          <p:cNvSpPr>
            <a:spLocks noGrp="1"/>
          </p:cNvSpPr>
          <p:nvPr>
            <p:ph idx="1"/>
          </p:nvPr>
        </p:nvSpPr>
        <p:spPr>
          <a:xfrm>
            <a:off x="762000" y="1600200"/>
            <a:ext cx="7724775" cy="4343400"/>
          </a:xfrm>
        </p:spPr>
        <p:txBody>
          <a:bodyPr>
            <a:normAutofit lnSpcReduction="10000"/>
          </a:bodyPr>
          <a:lstStyle/>
          <a:p>
            <a:pPr>
              <a:defRPr/>
            </a:pPr>
            <a:r>
              <a:rPr lang="en-US" sz="2101" b="1" dirty="0">
                <a:ea typeface="Tahoma" panose="020B0604030504040204" pitchFamily="34" charset="0"/>
                <a:cs typeface="Tahoma" panose="020B0604030504040204" pitchFamily="34" charset="0"/>
              </a:rPr>
              <a:t>The EAP is designed to be a confidential resource and support for employees. </a:t>
            </a:r>
          </a:p>
          <a:p>
            <a:pPr>
              <a:defRPr/>
            </a:pPr>
            <a:endParaRPr lang="en-US" sz="2101" b="1" dirty="0">
              <a:ea typeface="Tahoma" panose="020B0604030504040204" pitchFamily="34" charset="0"/>
              <a:cs typeface="Tahoma" panose="020B0604030504040204" pitchFamily="34" charset="0"/>
            </a:endParaRPr>
          </a:p>
          <a:p>
            <a:pPr>
              <a:defRPr/>
            </a:pPr>
            <a:r>
              <a:rPr lang="en-US" sz="2101" b="1" dirty="0">
                <a:ea typeface="Tahoma" panose="020B0604030504040204" pitchFamily="34" charset="0"/>
                <a:cs typeface="Tahoma" panose="020B0604030504040204" pitchFamily="34" charset="0"/>
              </a:rPr>
              <a:t>Employees that come to the EAP on a voluntary basis will have information released only to individuals authorized by the employee. </a:t>
            </a:r>
          </a:p>
          <a:p>
            <a:pPr>
              <a:defRPr/>
            </a:pPr>
            <a:endParaRPr lang="en-US" sz="2101" b="1" dirty="0">
              <a:ea typeface="Tahoma" panose="020B0604030504040204" pitchFamily="34" charset="0"/>
              <a:cs typeface="Tahoma" panose="020B0604030504040204" pitchFamily="34" charset="0"/>
            </a:endParaRPr>
          </a:p>
          <a:p>
            <a:pPr>
              <a:defRPr/>
            </a:pPr>
            <a:r>
              <a:rPr lang="en-US" sz="2101" b="1" dirty="0">
                <a:ea typeface="Tahoma" panose="020B0604030504040204" pitchFamily="34" charset="0"/>
                <a:cs typeface="Tahoma" panose="020B0604030504040204" pitchFamily="34" charset="0"/>
              </a:rPr>
              <a:t>Only the staff within the EAP who serving the employee will have access to the confidential information needed to assist them. </a:t>
            </a:r>
          </a:p>
          <a:p>
            <a:pPr>
              <a:defRPr/>
            </a:pPr>
            <a:endParaRPr lang="en-US" sz="2101" b="1" dirty="0">
              <a:ea typeface="Tahoma" panose="020B0604030504040204" pitchFamily="34" charset="0"/>
              <a:cs typeface="Tahoma" panose="020B0604030504040204" pitchFamily="34" charset="0"/>
            </a:endParaRPr>
          </a:p>
          <a:p>
            <a:pPr>
              <a:defRPr/>
            </a:pPr>
            <a:r>
              <a:rPr lang="en-US" sz="2101" b="1" dirty="0">
                <a:ea typeface="Tahoma" panose="020B0604030504040204" pitchFamily="34" charset="0"/>
                <a:cs typeface="Tahoma" panose="020B0604030504040204" pitchFamily="34" charset="0"/>
              </a:rPr>
              <a:t>All confidential information is kept in accordance with state and federal regulations</a:t>
            </a:r>
            <a:r>
              <a:rPr lang="en-US" sz="2101" dirty="0">
                <a:ea typeface="Tahoma" panose="020B0604030504040204" pitchFamily="34" charset="0"/>
                <a:cs typeface="Tahoma" panose="020B0604030504040204" pitchFamily="34" charset="0"/>
              </a:rPr>
              <a:t>. </a:t>
            </a:r>
          </a:p>
          <a:p>
            <a:pPr>
              <a:defRPr/>
            </a:pP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17A9E8-278D-BC14-71FB-F5E827865BD0}"/>
              </a:ext>
            </a:extLst>
          </p:cNvPr>
          <p:cNvSpPr>
            <a:spLocks noGrp="1"/>
          </p:cNvSpPr>
          <p:nvPr>
            <p:ph idx="1"/>
          </p:nvPr>
        </p:nvSpPr>
        <p:spPr>
          <a:xfrm>
            <a:off x="457200" y="1676400"/>
            <a:ext cx="5413375" cy="4525963"/>
          </a:xfrm>
        </p:spPr>
        <p:txBody>
          <a:bodyPr/>
          <a:lstStyle/>
          <a:p>
            <a:pPr marL="0" indent="0">
              <a:buFont typeface="Wingdings 3" panose="05040102010807070707" pitchFamily="18" charset="2"/>
              <a:buNone/>
              <a:defRPr/>
            </a:pPr>
            <a:r>
              <a:rPr lang="en-US" sz="2300" dirty="0">
                <a:ea typeface="Tahoma" panose="020B0604030504040204" pitchFamily="34" charset="0"/>
                <a:cs typeface="Tahoma" panose="020B0604030504040204" pitchFamily="34" charset="0"/>
              </a:rPr>
              <a:t>You can call </a:t>
            </a:r>
            <a:r>
              <a:rPr lang="en-US" sz="23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305-375-3293</a:t>
            </a:r>
            <a:r>
              <a:rPr lang="en-US" sz="2300" dirty="0">
                <a:ea typeface="Tahoma" panose="020B0604030504040204" pitchFamily="34" charset="0"/>
                <a:cs typeface="Tahoma" panose="020B0604030504040204" pitchFamily="34" charset="0"/>
              </a:rPr>
              <a:t> to set up a virtual and on-site appointment or management consultation with an EAP Counselor. </a:t>
            </a:r>
          </a:p>
          <a:p>
            <a:pPr>
              <a:defRPr/>
            </a:pPr>
            <a:endParaRPr lang="en-US" sz="1100" dirty="0">
              <a:ea typeface="Tahoma" panose="020B0604030504040204" pitchFamily="34" charset="0"/>
              <a:cs typeface="Tahoma" panose="020B0604030504040204" pitchFamily="34" charset="0"/>
            </a:endParaRPr>
          </a:p>
          <a:p>
            <a:pPr marL="0" indent="0">
              <a:buFont typeface="Wingdings 3" panose="05040102010807070707" pitchFamily="18" charset="2"/>
              <a:buNone/>
              <a:defRPr/>
            </a:pPr>
            <a:r>
              <a:rPr lang="en-US" sz="2300" dirty="0">
                <a:ea typeface="Tahoma" panose="020B0604030504040204" pitchFamily="34" charset="0"/>
                <a:cs typeface="Tahoma" panose="020B0604030504040204" pitchFamily="34" charset="0"/>
              </a:rPr>
              <a:t>The Miami-Dade County Employee Assistance Program is located on the </a:t>
            </a:r>
            <a:r>
              <a:rPr lang="en-US" sz="23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a:t>
            </a:r>
            <a:r>
              <a:rPr lang="en-US" sz="23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a:t>
            </a:r>
            <a:r>
              <a:rPr lang="en-US" sz="23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Floor of the OTV South Building</a:t>
            </a:r>
          </a:p>
          <a:p>
            <a:pPr>
              <a:defRPr/>
            </a:pPr>
            <a:endParaRPr lang="en-US" sz="12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L="0" indent="0">
              <a:buFont typeface="Wingdings 3" panose="05040102010807070707" pitchFamily="18" charset="2"/>
              <a:buNone/>
              <a:defRPr/>
            </a:pPr>
            <a:r>
              <a:rPr lang="en-US" sz="2300" dirty="0">
                <a:ea typeface="Tahoma" panose="020B0604030504040204" pitchFamily="34" charset="0"/>
                <a:cs typeface="Tahoma" panose="020B0604030504040204" pitchFamily="34" charset="0"/>
              </a:rPr>
              <a:t>Our address is </a:t>
            </a:r>
            <a:r>
              <a:rPr lang="en-US" sz="23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601 NW 1</a:t>
            </a:r>
            <a:r>
              <a:rPr lang="en-US" sz="23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st</a:t>
            </a:r>
            <a:r>
              <a:rPr lang="en-US" sz="23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Ct., Suite 15-050 Miami, FL </a:t>
            </a:r>
          </a:p>
          <a:p>
            <a:pPr marL="0" indent="0">
              <a:buFont typeface="Wingdings 3" panose="05040102010807070707" pitchFamily="18" charset="2"/>
              <a:buNone/>
              <a:defRPr/>
            </a:pPr>
            <a:endParaRPr lang="en-US" sz="23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L="0" indent="0">
              <a:buFont typeface="Wingdings 3" panose="05040102010807070707" pitchFamily="18" charset="2"/>
              <a:buNone/>
              <a:defRPr/>
            </a:pPr>
            <a:r>
              <a:rPr lang="en-US" sz="18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hlinkClick r:id="rId2"/>
              </a:rPr>
              <a:t>www.miamidade.gov/employee-support</a:t>
            </a:r>
            <a:endParaRPr lang="en-US" sz="18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L="0" indent="0">
              <a:buFont typeface="Wingdings 3" panose="05040102010807070707" pitchFamily="18" charset="2"/>
              <a:buNone/>
              <a:defRPr/>
            </a:pPr>
            <a:endParaRPr lang="en-US" sz="18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a:defRPr/>
            </a:pPr>
            <a:endParaRPr lang="en-US" dirty="0"/>
          </a:p>
        </p:txBody>
      </p:sp>
      <p:sp>
        <p:nvSpPr>
          <p:cNvPr id="3" name="Title 2">
            <a:extLst>
              <a:ext uri="{FF2B5EF4-FFF2-40B4-BE49-F238E27FC236}">
                <a16:creationId xmlns:a16="http://schemas.microsoft.com/office/drawing/2014/main" id="{CD1F8816-A09B-C92E-01E5-CB6697DF1ECC}"/>
              </a:ext>
            </a:extLst>
          </p:cNvPr>
          <p:cNvSpPr>
            <a:spLocks noGrp="1"/>
          </p:cNvSpPr>
          <p:nvPr>
            <p:ph type="title"/>
          </p:nvPr>
        </p:nvSpPr>
        <p:spPr>
          <a:xfrm>
            <a:off x="1524000" y="198437"/>
            <a:ext cx="8229600" cy="1143000"/>
          </a:xfrm>
        </p:spPr>
        <p:txBody>
          <a:bodyPr>
            <a:normAutofit fontScale="90000"/>
          </a:bodyPr>
          <a:lstStyle/>
          <a:p>
            <a:pPr algn="ctr">
              <a:defRPr/>
            </a:pPr>
            <a:r>
              <a:rPr lang="en-US" sz="4000" dirty="0">
                <a:solidFill>
                  <a:srgbClr val="586D78"/>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Miami-Dade Emotional </a:t>
            </a:r>
            <a:br>
              <a:rPr lang="en-US" sz="4000" dirty="0">
                <a:solidFill>
                  <a:srgbClr val="586D78"/>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br>
            <a:r>
              <a:rPr lang="en-US" sz="4000" dirty="0">
                <a:solidFill>
                  <a:srgbClr val="586D78"/>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Wellness Program (EAP)</a:t>
            </a:r>
            <a:endParaRPr lang="en-US" dirty="0">
              <a:solidFill>
                <a:srgbClr val="586D78"/>
              </a:solidFill>
              <a:latin typeface="+mn-lt"/>
            </a:endParaRPr>
          </a:p>
        </p:txBody>
      </p:sp>
      <p:pic>
        <p:nvPicPr>
          <p:cNvPr id="124932" name="Picture 2" descr="Image result for workplace diversity struggle pictures">
            <a:extLst>
              <a:ext uri="{FF2B5EF4-FFF2-40B4-BE49-F238E27FC236}">
                <a16:creationId xmlns:a16="http://schemas.microsoft.com/office/drawing/2014/main" id="{C6EFF271-99E8-B44B-85E2-AE2C0E70E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575" y="2514600"/>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a:extLst>
              <a:ext uri="{FF2B5EF4-FFF2-40B4-BE49-F238E27FC236}">
                <a16:creationId xmlns:a16="http://schemas.microsoft.com/office/drawing/2014/main" id="{57D77295-3DF4-5E1E-2A65-30512D72726E}"/>
              </a:ext>
            </a:extLst>
          </p:cNvPr>
          <p:cNvSpPr>
            <a:spLocks noGrp="1"/>
          </p:cNvSpPr>
          <p:nvPr>
            <p:ph idx="1"/>
          </p:nvPr>
        </p:nvSpPr>
        <p:spPr>
          <a:xfrm>
            <a:off x="685800" y="1524000"/>
            <a:ext cx="8229600" cy="4525963"/>
          </a:xfrm>
        </p:spPr>
        <p:txBody>
          <a:bodyPr/>
          <a:lstStyle/>
          <a:p>
            <a:pPr>
              <a:defRPr/>
            </a:pPr>
            <a:r>
              <a:rPr lang="fr-FR" sz="2000" b="1" dirty="0">
                <a:effectLst>
                  <a:outerShdw blurRad="38100" dist="38100" dir="2700000" algn="tl">
                    <a:srgbClr val="000000">
                      <a:alpha val="43137"/>
                    </a:srgbClr>
                  </a:outerShdw>
                </a:effectLst>
              </a:rPr>
              <a:t>Suicide and Mental </a:t>
            </a:r>
            <a:r>
              <a:rPr lang="fr-FR" sz="2000" b="1" dirty="0" err="1">
                <a:effectLst>
                  <a:outerShdw blurRad="38100" dist="38100" dir="2700000" algn="tl">
                    <a:srgbClr val="000000">
                      <a:alpha val="43137"/>
                    </a:srgbClr>
                  </a:outerShdw>
                </a:effectLst>
              </a:rPr>
              <a:t>Health</a:t>
            </a:r>
            <a:r>
              <a:rPr lang="fr-FR" sz="2000" b="1" dirty="0">
                <a:effectLst>
                  <a:outerShdw blurRad="38100" dist="38100" dir="2700000" algn="tl">
                    <a:srgbClr val="000000">
                      <a:alpha val="43137"/>
                    </a:srgbClr>
                  </a:outerShdw>
                </a:effectLst>
              </a:rPr>
              <a:t> Crisis Prevention Hotline: </a:t>
            </a:r>
          </a:p>
          <a:p>
            <a:pPr lvl="3">
              <a:defRPr/>
            </a:pPr>
            <a:r>
              <a:rPr lang="fr-FR" sz="2000" b="1" u="sng" dirty="0"/>
              <a:t>988 (call or </a:t>
            </a:r>
            <a:r>
              <a:rPr lang="fr-FR" sz="2000" b="1" u="sng" dirty="0" err="1"/>
              <a:t>text</a:t>
            </a:r>
            <a:r>
              <a:rPr lang="fr-FR" sz="2000" b="1" u="sng" dirty="0"/>
              <a:t>) or 800-SUICIDE </a:t>
            </a:r>
          </a:p>
          <a:p>
            <a:pPr lvl="3">
              <a:defRPr/>
            </a:pPr>
            <a:endParaRPr lang="fr-FR" sz="800" b="1" dirty="0"/>
          </a:p>
          <a:p>
            <a:pPr>
              <a:defRPr/>
            </a:pPr>
            <a:r>
              <a:rPr lang="en-US" sz="2000" b="1" dirty="0">
                <a:effectLst>
                  <a:outerShdw blurRad="38100" dist="38100" dir="2700000" algn="tl">
                    <a:srgbClr val="000000">
                      <a:alpha val="43137"/>
                    </a:srgbClr>
                  </a:outerShdw>
                </a:effectLst>
              </a:rPr>
              <a:t>Abuse Hotline: </a:t>
            </a:r>
          </a:p>
          <a:p>
            <a:pPr lvl="3">
              <a:defRPr/>
            </a:pPr>
            <a:r>
              <a:rPr lang="en-US" sz="2000" b="1" u="sng" dirty="0"/>
              <a:t>800-96-ABUSE (22873)</a:t>
            </a:r>
          </a:p>
          <a:p>
            <a:pPr marL="914400" lvl="3" indent="0">
              <a:buFont typeface="Wingdings 2" panose="05020102010507070707" pitchFamily="18" charset="2"/>
              <a:buNone/>
              <a:defRPr/>
            </a:pPr>
            <a:endParaRPr lang="en-US" sz="800" b="1" dirty="0"/>
          </a:p>
          <a:p>
            <a:pPr>
              <a:defRPr/>
            </a:pPr>
            <a:r>
              <a:rPr lang="en-US" sz="2000" b="1" dirty="0">
                <a:effectLst>
                  <a:outerShdw blurRad="38100" dist="38100" dir="2700000" algn="tl">
                    <a:srgbClr val="000000">
                      <a:alpha val="43137"/>
                    </a:srgbClr>
                  </a:outerShdw>
                </a:effectLst>
              </a:rPr>
              <a:t>Domestic Violence: </a:t>
            </a:r>
          </a:p>
          <a:p>
            <a:pPr lvl="3">
              <a:defRPr/>
            </a:pPr>
            <a:r>
              <a:rPr lang="en-US" sz="2000" b="1" u="sng" dirty="0"/>
              <a:t>800-500-1119</a:t>
            </a:r>
          </a:p>
          <a:p>
            <a:pPr lvl="3">
              <a:defRPr/>
            </a:pPr>
            <a:endParaRPr lang="en-US" sz="800" b="1" dirty="0"/>
          </a:p>
          <a:p>
            <a:pPr>
              <a:defRPr/>
            </a:pPr>
            <a:r>
              <a:rPr lang="en-US" sz="2000" b="1" dirty="0">
                <a:effectLst>
                  <a:outerShdw blurRad="38100" dist="38100" dir="2700000" algn="tl">
                    <a:srgbClr val="000000">
                      <a:alpha val="43137"/>
                    </a:srgbClr>
                  </a:outerShdw>
                </a:effectLst>
              </a:rPr>
              <a:t>Banyan Mobile Crisis: </a:t>
            </a:r>
          </a:p>
          <a:p>
            <a:pPr lvl="3">
              <a:defRPr/>
            </a:pPr>
            <a:r>
              <a:rPr lang="en-US" sz="2000" b="1" u="sng" dirty="0"/>
              <a:t>305-774-3616/3617</a:t>
            </a:r>
          </a:p>
          <a:p>
            <a:pPr lvl="3">
              <a:defRPr/>
            </a:pPr>
            <a:endParaRPr lang="en-US" sz="800" b="1" dirty="0"/>
          </a:p>
          <a:p>
            <a:pPr>
              <a:defRPr/>
            </a:pPr>
            <a:r>
              <a:rPr lang="en-US" sz="2000" b="1" dirty="0">
                <a:effectLst>
                  <a:outerShdw blurRad="38100" dist="38100" dir="2700000" algn="tl">
                    <a:srgbClr val="000000">
                      <a:alpha val="43137"/>
                    </a:srgbClr>
                  </a:outerShdw>
                </a:effectLst>
              </a:rPr>
              <a:t>Thriving Minds Mobile Crisis: </a:t>
            </a:r>
          </a:p>
          <a:p>
            <a:pPr lvl="3">
              <a:defRPr/>
            </a:pPr>
            <a:r>
              <a:rPr lang="en-US" sz="2000" b="1" u="sng" dirty="0"/>
              <a:t>800-HELPYOU (435-7968)</a:t>
            </a:r>
          </a:p>
          <a:p>
            <a:pPr lvl="3">
              <a:defRPr/>
            </a:pPr>
            <a:endParaRPr lang="en-US" altLang="en-US" sz="800" b="1" dirty="0"/>
          </a:p>
          <a:p>
            <a:pPr>
              <a:defRPr/>
            </a:pPr>
            <a:r>
              <a:rPr lang="en-US" altLang="en-US" sz="2000" b="1" dirty="0">
                <a:effectLst>
                  <a:outerShdw blurRad="38100" dist="38100" dir="2700000" algn="tl">
                    <a:srgbClr val="000000">
                      <a:alpha val="43137"/>
                    </a:srgbClr>
                  </a:outerShdw>
                </a:effectLst>
              </a:rPr>
              <a:t>SAMHSA National Substance Abuse Hotline: </a:t>
            </a:r>
          </a:p>
          <a:p>
            <a:pPr lvl="3">
              <a:defRPr/>
            </a:pPr>
            <a:r>
              <a:rPr lang="en-US" altLang="en-US" sz="2000" b="1" u="sng" dirty="0"/>
              <a:t>800-662-4357</a:t>
            </a:r>
            <a:endParaRPr lang="en-US" altLang="en-US" sz="2000" u="sng" dirty="0"/>
          </a:p>
        </p:txBody>
      </p:sp>
      <p:sp>
        <p:nvSpPr>
          <p:cNvPr id="104450" name="Title 1">
            <a:extLst>
              <a:ext uri="{FF2B5EF4-FFF2-40B4-BE49-F238E27FC236}">
                <a16:creationId xmlns:a16="http://schemas.microsoft.com/office/drawing/2014/main" id="{F2068993-4156-B4AB-9BA2-A5B746901468}"/>
              </a:ext>
            </a:extLst>
          </p:cNvPr>
          <p:cNvSpPr>
            <a:spLocks noGrp="1"/>
          </p:cNvSpPr>
          <p:nvPr>
            <p:ph type="title"/>
          </p:nvPr>
        </p:nvSpPr>
        <p:spPr>
          <a:xfrm>
            <a:off x="2286000" y="338138"/>
            <a:ext cx="8229600" cy="1143000"/>
          </a:xfrm>
        </p:spPr>
        <p:txBody>
          <a:bodyPr/>
          <a:lstStyle/>
          <a:p>
            <a:pPr eaLnBrk="1" fontAlgn="auto" hangingPunct="1">
              <a:spcAft>
                <a:spcPts val="0"/>
              </a:spcAft>
              <a:defRPr/>
            </a:pPr>
            <a:r>
              <a:rPr lang="en-US" sz="3200" dirty="0">
                <a:solidFill>
                  <a:srgbClr val="586D78"/>
                </a:solidFill>
              </a:rPr>
              <a:t>Nationwide Mental Health and Substance Abuse Help Lines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44cc5ee-e63b-408c-bc7d-f9045415fc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9A636310A647419BB787818D64D810" ma:contentTypeVersion="18" ma:contentTypeDescription="Create a new document." ma:contentTypeScope="" ma:versionID="8f1d844853e6a5c9373a1bce6faf9ecd">
  <xsd:schema xmlns:xsd="http://www.w3.org/2001/XMLSchema" xmlns:xs="http://www.w3.org/2001/XMLSchema" xmlns:p="http://schemas.microsoft.com/office/2006/metadata/properties" xmlns:ns3="f44cc5ee-e63b-408c-bc7d-f9045415fc11" xmlns:ns4="515f55d8-a071-432d-ba11-741d06d72ca7" targetNamespace="http://schemas.microsoft.com/office/2006/metadata/properties" ma:root="true" ma:fieldsID="ece2213aedd787583c87ccb42fafe399" ns3:_="" ns4:_="">
    <xsd:import namespace="f44cc5ee-e63b-408c-bc7d-f9045415fc11"/>
    <xsd:import namespace="515f55d8-a071-432d-ba11-741d06d72ca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4cc5ee-e63b-408c-bc7d-f9045415fc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5f55d8-a071-432d-ba11-741d06d72c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D3C55F-59E2-4215-AF21-1D12FD7670E9}">
  <ds:schemaRefs>
    <ds:schemaRef ds:uri="http://schemas.microsoft.com/sharepoint/v3/contenttype/forms"/>
  </ds:schemaRefs>
</ds:datastoreItem>
</file>

<file path=customXml/itemProps2.xml><?xml version="1.0" encoding="utf-8"?>
<ds:datastoreItem xmlns:ds="http://schemas.openxmlformats.org/officeDocument/2006/customXml" ds:itemID="{05B928BC-EC58-4343-919E-87EED2A26BB1}">
  <ds:schemaRef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infopath/2007/PartnerControls"/>
    <ds:schemaRef ds:uri="515f55d8-a071-432d-ba11-741d06d72ca7"/>
    <ds:schemaRef ds:uri="http://purl.org/dc/elements/1.1/"/>
    <ds:schemaRef ds:uri="f44cc5ee-e63b-408c-bc7d-f9045415fc1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4672FE4-C196-41EC-B350-3897B1D78A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4cc5ee-e63b-408c-bc7d-f9045415fc11"/>
    <ds:schemaRef ds:uri="515f55d8-a071-432d-ba11-741d06d72c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Concourse</Template>
  <TotalTime>50674</TotalTime>
  <Words>4756</Words>
  <Application>Microsoft Office PowerPoint</Application>
  <PresentationFormat>On-screen Show (4:3)</PresentationFormat>
  <Paragraphs>758</Paragraphs>
  <Slides>100</Slides>
  <Notes>15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100</vt:i4>
      </vt:variant>
    </vt:vector>
  </HeadingPairs>
  <TitlesOfParts>
    <vt:vector size="115" baseType="lpstr">
      <vt:lpstr>Arial</vt:lpstr>
      <vt:lpstr>Lucida Sans Unicode</vt:lpstr>
      <vt:lpstr>Wingdings 3</vt:lpstr>
      <vt:lpstr>Verdana</vt:lpstr>
      <vt:lpstr>Wingdings 2</vt:lpstr>
      <vt:lpstr>Calibri</vt:lpstr>
      <vt:lpstr>Wingdings</vt:lpstr>
      <vt:lpstr>Calibri Light</vt:lpstr>
      <vt:lpstr>roboto</vt:lpstr>
      <vt:lpstr>Times New Roman</vt:lpstr>
      <vt:lpstr>Lucida Sans Unicode (Body)</vt:lpstr>
      <vt:lpstr>Google Sans</vt:lpstr>
      <vt:lpstr>Courier New</vt:lpstr>
      <vt:lpstr>Tahoma</vt:lpstr>
      <vt:lpstr>Concourse</vt:lpstr>
      <vt:lpstr>        SUPERVISORY TRAINING:  Addressing and Supporting Employee Mental Health in the Workplace  </vt:lpstr>
      <vt:lpstr>COURSE OVERVIEW:</vt:lpstr>
      <vt:lpstr>What Do You Hope to Learn?</vt:lpstr>
      <vt:lpstr>Health and Wellness </vt:lpstr>
      <vt:lpstr>Mental Wellness </vt:lpstr>
      <vt:lpstr>What is a Mental Health Disorder?</vt:lpstr>
      <vt:lpstr>What is a Substance Use Disorder? </vt:lpstr>
      <vt:lpstr>What are some signs and symptoms that may indicate mental health or substance use issues?</vt:lpstr>
      <vt:lpstr>Signs and Symptoms</vt:lpstr>
      <vt:lpstr>Signs and Symptoms: Depression</vt:lpstr>
      <vt:lpstr>Signs and Symptoms: Anxiety</vt:lpstr>
      <vt:lpstr>Signs and Symptoms: Trauma</vt:lpstr>
      <vt:lpstr>Signs and Symptoms: Substance Use Disorders (SUD)</vt:lpstr>
      <vt:lpstr>Signs and Symptoms: Severity</vt:lpstr>
      <vt:lpstr>Understanding Mental Health  and Substance Use Disorders</vt:lpstr>
      <vt:lpstr>Fact or Fiction:</vt:lpstr>
      <vt:lpstr>Incidence of Mental Health and Substance Use in the Workplace</vt:lpstr>
      <vt:lpstr>Incidence of Mental Health Disorders</vt:lpstr>
      <vt:lpstr>Incidence of Mental Health Disorders</vt:lpstr>
      <vt:lpstr>PowerPoint Presentation</vt:lpstr>
      <vt:lpstr>Incidence of Substance Use Disorders</vt:lpstr>
      <vt:lpstr>Incidence of Substance Use Disorders</vt:lpstr>
      <vt:lpstr>Incidence of Substance Use Disorders </vt:lpstr>
      <vt:lpstr>Incidence of Substance Use Disorders</vt:lpstr>
      <vt:lpstr>   Incidence of Mental Health and Substance Use Disorders</vt:lpstr>
      <vt:lpstr>PowerPoint Presentation</vt:lpstr>
      <vt:lpstr>Incidence of Mental Health and  Substance Use Disorders</vt:lpstr>
      <vt:lpstr>PowerPoint Presentation</vt:lpstr>
      <vt:lpstr>Incidence of Mental Health and  Substance Use Disorders</vt:lpstr>
      <vt:lpstr>Fact or Fiction:</vt:lpstr>
      <vt:lpstr>Fact or Fiction:</vt:lpstr>
      <vt:lpstr>So why is this important? </vt:lpstr>
      <vt:lpstr>Impact of Mental Wellness in the Workplace</vt:lpstr>
      <vt:lpstr>Mental Health Symptoms in the Workplace</vt:lpstr>
      <vt:lpstr>Mental Wellness: Emotional  Distress</vt:lpstr>
      <vt:lpstr>Mental Wellness: Emotional Distress</vt:lpstr>
      <vt:lpstr>Why focus on workplace mental wellness?</vt:lpstr>
      <vt:lpstr>Why focus on workplace mental wellness?</vt:lpstr>
      <vt:lpstr>Why focus on workplace mental wellness?</vt:lpstr>
      <vt:lpstr>What areas does workplace mental wellness impact?</vt:lpstr>
      <vt:lpstr>What have we established so far? </vt:lpstr>
      <vt:lpstr> How can you as a manager and leader impact Emotional Wellness within your worksite and team? </vt:lpstr>
      <vt:lpstr>The ICU method </vt:lpstr>
      <vt:lpstr>Employee Assistance Support</vt:lpstr>
      <vt:lpstr>Employee Assistance:</vt:lpstr>
      <vt:lpstr>Reality Check</vt:lpstr>
      <vt:lpstr>PowerPoint Presentation</vt:lpstr>
      <vt:lpstr>PowerPoint Presentation</vt:lpstr>
      <vt:lpstr>As supervisors you walk the line between support and being the Front Line of Safety</vt:lpstr>
      <vt:lpstr>Observable Indicators of Probable Substance Use:</vt:lpstr>
      <vt:lpstr>Face and Eyes:</vt:lpstr>
      <vt:lpstr>Nose and Mouth:</vt:lpstr>
      <vt:lpstr>Body:</vt:lpstr>
      <vt:lpstr>Speech:</vt:lpstr>
      <vt:lpstr>Physical:</vt:lpstr>
      <vt:lpstr>Movement:</vt:lpstr>
      <vt:lpstr>Mood:</vt:lpstr>
      <vt:lpstr>State of Mind:</vt:lpstr>
      <vt:lpstr>Reality Check</vt:lpstr>
      <vt:lpstr>PowerPoint Presentation</vt:lpstr>
      <vt:lpstr>PowerPoint Presentation</vt:lpstr>
      <vt:lpstr>PowerPoint Presentation</vt:lpstr>
      <vt:lpstr>Reasonable Suspicion</vt:lpstr>
      <vt:lpstr>Reasonable Suspicion</vt:lpstr>
      <vt:lpstr>Types of Drug Testing at Miami-Dade County  </vt:lpstr>
      <vt:lpstr>Substances Tested </vt:lpstr>
      <vt:lpstr>   What is the #1 reason managers and supervisors do not address concerns regarding Substance Use? </vt:lpstr>
      <vt:lpstr>Accuracy:</vt:lpstr>
      <vt:lpstr>Does your employee have to  test positive?</vt:lpstr>
      <vt:lpstr>Key Points for Reasonable Suspicion</vt:lpstr>
      <vt:lpstr>What is a supervisor’s role in the addressing Mental Health and Substance Use in the Workplace?</vt:lpstr>
      <vt:lpstr>Addressing the employee</vt:lpstr>
      <vt:lpstr>Some Reasons Supervisors May be Reluctant to Refer Employees for Support or Help</vt:lpstr>
      <vt:lpstr>Common Supervisor Pitfalls</vt:lpstr>
      <vt:lpstr>Care-frontation vs. Confrontation:</vt:lpstr>
      <vt:lpstr>The ICU method </vt:lpstr>
      <vt:lpstr>How can the EAP assist you as a Supervisor? </vt:lpstr>
      <vt:lpstr>How to make a referral</vt:lpstr>
      <vt:lpstr>Types of Referrals</vt:lpstr>
      <vt:lpstr>Early vs. Delayed Referral Outcomes </vt:lpstr>
      <vt:lpstr>Leave Requests</vt:lpstr>
      <vt:lpstr>Disciplinary Action vs EAP</vt:lpstr>
      <vt:lpstr>Confidentiality</vt:lpstr>
      <vt:lpstr>Management Support</vt:lpstr>
      <vt:lpstr>Management Support</vt:lpstr>
      <vt:lpstr>PowerPoint Presentation</vt:lpstr>
      <vt:lpstr>Indicators an employee  needs to seek support</vt:lpstr>
      <vt:lpstr>When to seek support</vt:lpstr>
      <vt:lpstr>If you, an employee or a family member are struggling with feelings that are intrusive in everyday life…  You are not alone and there is help and hope</vt:lpstr>
      <vt:lpstr>Treatment Works…</vt:lpstr>
      <vt:lpstr>Support Services: Employee Assistance Program (EAP)</vt:lpstr>
      <vt:lpstr>Employee Assistance Program</vt:lpstr>
      <vt:lpstr>Common Questions…</vt:lpstr>
      <vt:lpstr>How does the EAP process work? </vt:lpstr>
      <vt:lpstr>PowerPoint Presentation</vt:lpstr>
      <vt:lpstr>Does the EAP tell anyone I am contacting them? </vt:lpstr>
      <vt:lpstr>PowerPoint Presentation</vt:lpstr>
      <vt:lpstr>Miami-Dade Emotional  Wellness Program (EAP)</vt:lpstr>
      <vt:lpstr>Nationwide Mental Health and Substance Abuse Help Lines</vt:lpstr>
      <vt:lpstr>Questions</vt:lpstr>
    </vt:vector>
  </TitlesOfParts>
  <Company>Trinity Reformed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Reasonable Suspicion Training for Supervisors</dc:title>
  <dc:creator>Elaine Siever</dc:creator>
  <cp:lastModifiedBy>Lurie, Staci (CCED)</cp:lastModifiedBy>
  <cp:revision>563</cp:revision>
  <cp:lastPrinted>2019-11-20T13:34:05Z</cp:lastPrinted>
  <dcterms:created xsi:type="dcterms:W3CDTF">2006-09-24T00:10:16Z</dcterms:created>
  <dcterms:modified xsi:type="dcterms:W3CDTF">2025-03-26T13:05:04Z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0x0101004F9A636310A647419BB787818D64D810</vt:lpwstr>
  </property>
</Properties>
</file>