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79" r:id="rId2"/>
    <p:sldId id="280" r:id="rId3"/>
    <p:sldId id="353" r:id="rId4"/>
    <p:sldId id="345" r:id="rId5"/>
    <p:sldId id="375" r:id="rId6"/>
    <p:sldId id="346" r:id="rId7"/>
    <p:sldId id="347" r:id="rId8"/>
    <p:sldId id="348" r:id="rId9"/>
    <p:sldId id="349" r:id="rId10"/>
    <p:sldId id="350" r:id="rId11"/>
    <p:sldId id="351" r:id="rId12"/>
    <p:sldId id="352"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3" r:id="rId32"/>
    <p:sldId id="374" r:id="rId3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9E3"/>
    <a:srgbClr val="DCE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3939" autoAdjust="0"/>
  </p:normalViewPr>
  <p:slideViewPr>
    <p:cSldViewPr>
      <p:cViewPr varScale="1">
        <p:scale>
          <a:sx n="105" d="100"/>
          <a:sy n="105" d="100"/>
        </p:scale>
        <p:origin x="169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363"/>
          </a:xfrm>
          <a:prstGeom prst="rect">
            <a:avLst/>
          </a:prstGeom>
        </p:spPr>
        <p:txBody>
          <a:bodyPr vert="horz" lIns="91577" tIns="45789" rIns="91577" bIns="45789" rtlCol="0"/>
          <a:lstStyle>
            <a:lvl1pPr algn="r">
              <a:defRPr sz="1200"/>
            </a:lvl1pPr>
          </a:lstStyle>
          <a:p>
            <a:fld id="{85684F4B-3B0B-4F2C-B864-24CA9BCA1966}" type="datetimeFigureOut">
              <a:rPr lang="en-US" smtClean="0"/>
              <a:t>4/25/2025</a:t>
            </a:fld>
            <a:endParaRPr lang="en-US"/>
          </a:p>
        </p:txBody>
      </p:sp>
      <p:sp>
        <p:nvSpPr>
          <p:cNvPr id="4" name="Footer Placeholder 3"/>
          <p:cNvSpPr>
            <a:spLocks noGrp="1"/>
          </p:cNvSpPr>
          <p:nvPr>
            <p:ph type="ftr" sz="quarter" idx="2"/>
          </p:nvPr>
        </p:nvSpPr>
        <p:spPr>
          <a:xfrm>
            <a:off x="0" y="8841739"/>
            <a:ext cx="3043343"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9"/>
            <a:ext cx="3043343" cy="467363"/>
          </a:xfrm>
          <a:prstGeom prst="rect">
            <a:avLst/>
          </a:prstGeom>
        </p:spPr>
        <p:txBody>
          <a:bodyPr vert="horz" lIns="91577" tIns="45789" rIns="91577" bIns="45789" rtlCol="0" anchor="b"/>
          <a:lstStyle>
            <a:lvl1pPr algn="r">
              <a:defRPr sz="1200"/>
            </a:lvl1pPr>
          </a:lstStyle>
          <a:p>
            <a:fld id="{D1A06ADA-FA81-4474-A1E2-4311262458F2}" type="slidenum">
              <a:rPr lang="en-US" smtClean="0"/>
              <a:t>‹#›</a:t>
            </a:fld>
            <a:endParaRPr lang="en-US"/>
          </a:p>
        </p:txBody>
      </p:sp>
    </p:spTree>
    <p:extLst>
      <p:ext uri="{BB962C8B-B14F-4D97-AF65-F5344CB8AC3E}">
        <p14:creationId xmlns:p14="http://schemas.microsoft.com/office/powerpoint/2010/main" val="411378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2771"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Calibri" pitchFamily="34" charset="0"/>
              </a:defRPr>
            </a:lvl1pPr>
          </a:lstStyle>
          <a:p>
            <a:pPr>
              <a:defRPr/>
            </a:pPr>
            <a:fld id="{6F4748CD-C070-4112-8AF2-B530BC27178C}" type="datetimeFigureOut">
              <a:rPr lang="en-US"/>
              <a:pPr>
                <a:defRPr/>
              </a:pPr>
              <a:t>4/25/2025</a:t>
            </a:fld>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2310" y="4422460"/>
            <a:ext cx="5618480" cy="418877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2775"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Calibri" pitchFamily="34" charset="0"/>
              </a:defRPr>
            </a:lvl1pPr>
          </a:lstStyle>
          <a:p>
            <a:pPr>
              <a:defRPr/>
            </a:pPr>
            <a:fld id="{72B88023-8443-4D57-A4F5-104C548E49AE}" type="slidenum">
              <a:rPr lang="en-US"/>
              <a:pPr>
                <a:defRPr/>
              </a:pPr>
              <a:t>‹#›</a:t>
            </a:fld>
            <a:endParaRPr lang="en-US"/>
          </a:p>
        </p:txBody>
      </p:sp>
    </p:spTree>
    <p:extLst>
      <p:ext uri="{BB962C8B-B14F-4D97-AF65-F5344CB8AC3E}">
        <p14:creationId xmlns:p14="http://schemas.microsoft.com/office/powerpoint/2010/main" val="3519880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a:t>
            </a:fld>
            <a:endParaRPr lang="en-US" dirty="0"/>
          </a:p>
        </p:txBody>
      </p:sp>
    </p:spTree>
    <p:extLst>
      <p:ext uri="{BB962C8B-B14F-4D97-AF65-F5344CB8AC3E}">
        <p14:creationId xmlns:p14="http://schemas.microsoft.com/office/powerpoint/2010/main" val="206137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10</a:t>
            </a:fld>
            <a:endParaRPr lang="en-US" dirty="0"/>
          </a:p>
        </p:txBody>
      </p:sp>
    </p:spTree>
    <p:extLst>
      <p:ext uri="{BB962C8B-B14F-4D97-AF65-F5344CB8AC3E}">
        <p14:creationId xmlns:p14="http://schemas.microsoft.com/office/powerpoint/2010/main" val="9955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11</a:t>
            </a:fld>
            <a:endParaRPr lang="en-US" dirty="0"/>
          </a:p>
        </p:txBody>
      </p:sp>
    </p:spTree>
    <p:extLst>
      <p:ext uri="{BB962C8B-B14F-4D97-AF65-F5344CB8AC3E}">
        <p14:creationId xmlns:p14="http://schemas.microsoft.com/office/powerpoint/2010/main" val="294372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12</a:t>
            </a:fld>
            <a:endParaRPr lang="en-US" dirty="0"/>
          </a:p>
        </p:txBody>
      </p:sp>
    </p:spTree>
    <p:extLst>
      <p:ext uri="{BB962C8B-B14F-4D97-AF65-F5344CB8AC3E}">
        <p14:creationId xmlns:p14="http://schemas.microsoft.com/office/powerpoint/2010/main" val="336302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13</a:t>
            </a:fld>
            <a:endParaRPr lang="en-US" dirty="0"/>
          </a:p>
        </p:txBody>
      </p:sp>
    </p:spTree>
    <p:extLst>
      <p:ext uri="{BB962C8B-B14F-4D97-AF65-F5344CB8AC3E}">
        <p14:creationId xmlns:p14="http://schemas.microsoft.com/office/powerpoint/2010/main" val="41472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14</a:t>
            </a:fld>
            <a:endParaRPr lang="en-US" dirty="0"/>
          </a:p>
        </p:txBody>
      </p:sp>
    </p:spTree>
    <p:extLst>
      <p:ext uri="{BB962C8B-B14F-4D97-AF65-F5344CB8AC3E}">
        <p14:creationId xmlns:p14="http://schemas.microsoft.com/office/powerpoint/2010/main" val="312269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15</a:t>
            </a:fld>
            <a:endParaRPr lang="en-US" dirty="0"/>
          </a:p>
        </p:txBody>
      </p:sp>
    </p:spTree>
    <p:extLst>
      <p:ext uri="{BB962C8B-B14F-4D97-AF65-F5344CB8AC3E}">
        <p14:creationId xmlns:p14="http://schemas.microsoft.com/office/powerpoint/2010/main" val="383184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16</a:t>
            </a:fld>
            <a:endParaRPr lang="en-US" dirty="0"/>
          </a:p>
        </p:txBody>
      </p:sp>
    </p:spTree>
    <p:extLst>
      <p:ext uri="{BB962C8B-B14F-4D97-AF65-F5344CB8AC3E}">
        <p14:creationId xmlns:p14="http://schemas.microsoft.com/office/powerpoint/2010/main" val="364265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17</a:t>
            </a:fld>
            <a:endParaRPr lang="en-US" dirty="0"/>
          </a:p>
        </p:txBody>
      </p:sp>
    </p:spTree>
    <p:extLst>
      <p:ext uri="{BB962C8B-B14F-4D97-AF65-F5344CB8AC3E}">
        <p14:creationId xmlns:p14="http://schemas.microsoft.com/office/powerpoint/2010/main" val="141315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18</a:t>
            </a:fld>
            <a:endParaRPr lang="en-US" dirty="0"/>
          </a:p>
        </p:txBody>
      </p:sp>
    </p:spTree>
    <p:extLst>
      <p:ext uri="{BB962C8B-B14F-4D97-AF65-F5344CB8AC3E}">
        <p14:creationId xmlns:p14="http://schemas.microsoft.com/office/powerpoint/2010/main" val="251830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19</a:t>
            </a:fld>
            <a:endParaRPr lang="en-US" dirty="0"/>
          </a:p>
        </p:txBody>
      </p:sp>
    </p:spTree>
    <p:extLst>
      <p:ext uri="{BB962C8B-B14F-4D97-AF65-F5344CB8AC3E}">
        <p14:creationId xmlns:p14="http://schemas.microsoft.com/office/powerpoint/2010/main" val="59022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a:t>
            </a:fld>
            <a:endParaRPr lang="en-US" dirty="0"/>
          </a:p>
        </p:txBody>
      </p:sp>
    </p:spTree>
    <p:extLst>
      <p:ext uri="{BB962C8B-B14F-4D97-AF65-F5344CB8AC3E}">
        <p14:creationId xmlns:p14="http://schemas.microsoft.com/office/powerpoint/2010/main" val="171339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20</a:t>
            </a:fld>
            <a:endParaRPr lang="en-US" dirty="0"/>
          </a:p>
        </p:txBody>
      </p:sp>
    </p:spTree>
    <p:extLst>
      <p:ext uri="{BB962C8B-B14F-4D97-AF65-F5344CB8AC3E}">
        <p14:creationId xmlns:p14="http://schemas.microsoft.com/office/powerpoint/2010/main" val="978270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21</a:t>
            </a:fld>
            <a:endParaRPr lang="en-US" dirty="0"/>
          </a:p>
        </p:txBody>
      </p:sp>
    </p:spTree>
    <p:extLst>
      <p:ext uri="{BB962C8B-B14F-4D97-AF65-F5344CB8AC3E}">
        <p14:creationId xmlns:p14="http://schemas.microsoft.com/office/powerpoint/2010/main" val="2639081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22</a:t>
            </a:fld>
            <a:endParaRPr lang="en-US" dirty="0"/>
          </a:p>
        </p:txBody>
      </p:sp>
    </p:spTree>
    <p:extLst>
      <p:ext uri="{BB962C8B-B14F-4D97-AF65-F5344CB8AC3E}">
        <p14:creationId xmlns:p14="http://schemas.microsoft.com/office/powerpoint/2010/main" val="337794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23</a:t>
            </a:fld>
            <a:endParaRPr lang="en-US" dirty="0"/>
          </a:p>
        </p:txBody>
      </p:sp>
    </p:spTree>
    <p:extLst>
      <p:ext uri="{BB962C8B-B14F-4D97-AF65-F5344CB8AC3E}">
        <p14:creationId xmlns:p14="http://schemas.microsoft.com/office/powerpoint/2010/main" val="329982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24</a:t>
            </a:fld>
            <a:endParaRPr lang="en-US" dirty="0"/>
          </a:p>
        </p:txBody>
      </p:sp>
    </p:spTree>
    <p:extLst>
      <p:ext uri="{BB962C8B-B14F-4D97-AF65-F5344CB8AC3E}">
        <p14:creationId xmlns:p14="http://schemas.microsoft.com/office/powerpoint/2010/main" val="3633383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25</a:t>
            </a:fld>
            <a:endParaRPr lang="en-US" dirty="0"/>
          </a:p>
        </p:txBody>
      </p:sp>
    </p:spTree>
    <p:extLst>
      <p:ext uri="{BB962C8B-B14F-4D97-AF65-F5344CB8AC3E}">
        <p14:creationId xmlns:p14="http://schemas.microsoft.com/office/powerpoint/2010/main" val="306552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26</a:t>
            </a:fld>
            <a:endParaRPr lang="en-US" dirty="0"/>
          </a:p>
        </p:txBody>
      </p:sp>
    </p:spTree>
    <p:extLst>
      <p:ext uri="{BB962C8B-B14F-4D97-AF65-F5344CB8AC3E}">
        <p14:creationId xmlns:p14="http://schemas.microsoft.com/office/powerpoint/2010/main" val="1091053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27</a:t>
            </a:fld>
            <a:endParaRPr lang="en-US" dirty="0"/>
          </a:p>
        </p:txBody>
      </p:sp>
    </p:spTree>
    <p:extLst>
      <p:ext uri="{BB962C8B-B14F-4D97-AF65-F5344CB8AC3E}">
        <p14:creationId xmlns:p14="http://schemas.microsoft.com/office/powerpoint/2010/main" val="97861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28</a:t>
            </a:fld>
            <a:endParaRPr lang="en-US" dirty="0"/>
          </a:p>
        </p:txBody>
      </p:sp>
    </p:spTree>
    <p:extLst>
      <p:ext uri="{BB962C8B-B14F-4D97-AF65-F5344CB8AC3E}">
        <p14:creationId xmlns:p14="http://schemas.microsoft.com/office/powerpoint/2010/main" val="3368383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29</a:t>
            </a:fld>
            <a:endParaRPr lang="en-US" dirty="0"/>
          </a:p>
        </p:txBody>
      </p:sp>
    </p:spTree>
    <p:extLst>
      <p:ext uri="{BB962C8B-B14F-4D97-AF65-F5344CB8AC3E}">
        <p14:creationId xmlns:p14="http://schemas.microsoft.com/office/powerpoint/2010/main" val="4843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a:t>
            </a:fld>
            <a:endParaRPr lang="en-US" dirty="0"/>
          </a:p>
        </p:txBody>
      </p:sp>
    </p:spTree>
    <p:extLst>
      <p:ext uri="{BB962C8B-B14F-4D97-AF65-F5344CB8AC3E}">
        <p14:creationId xmlns:p14="http://schemas.microsoft.com/office/powerpoint/2010/main" val="1935807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30</a:t>
            </a:fld>
            <a:endParaRPr lang="en-US" dirty="0"/>
          </a:p>
        </p:txBody>
      </p:sp>
    </p:spTree>
    <p:extLst>
      <p:ext uri="{BB962C8B-B14F-4D97-AF65-F5344CB8AC3E}">
        <p14:creationId xmlns:p14="http://schemas.microsoft.com/office/powerpoint/2010/main" val="2724477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31</a:t>
            </a:fld>
            <a:endParaRPr lang="en-US" dirty="0"/>
          </a:p>
        </p:txBody>
      </p:sp>
    </p:spTree>
    <p:extLst>
      <p:ext uri="{BB962C8B-B14F-4D97-AF65-F5344CB8AC3E}">
        <p14:creationId xmlns:p14="http://schemas.microsoft.com/office/powerpoint/2010/main" val="2816691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32</a:t>
            </a:fld>
            <a:endParaRPr lang="en-US" dirty="0"/>
          </a:p>
        </p:txBody>
      </p:sp>
    </p:spTree>
    <p:extLst>
      <p:ext uri="{BB962C8B-B14F-4D97-AF65-F5344CB8AC3E}">
        <p14:creationId xmlns:p14="http://schemas.microsoft.com/office/powerpoint/2010/main" val="267420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4</a:t>
            </a:fld>
            <a:endParaRPr lang="en-US" dirty="0"/>
          </a:p>
        </p:txBody>
      </p:sp>
    </p:spTree>
    <p:extLst>
      <p:ext uri="{BB962C8B-B14F-4D97-AF65-F5344CB8AC3E}">
        <p14:creationId xmlns:p14="http://schemas.microsoft.com/office/powerpoint/2010/main" val="315439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5</a:t>
            </a:fld>
            <a:endParaRPr lang="en-US" dirty="0"/>
          </a:p>
        </p:txBody>
      </p:sp>
    </p:spTree>
    <p:extLst>
      <p:ext uri="{BB962C8B-B14F-4D97-AF65-F5344CB8AC3E}">
        <p14:creationId xmlns:p14="http://schemas.microsoft.com/office/powerpoint/2010/main" val="333253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6</a:t>
            </a:fld>
            <a:endParaRPr lang="en-US" dirty="0"/>
          </a:p>
        </p:txBody>
      </p:sp>
    </p:spTree>
    <p:extLst>
      <p:ext uri="{BB962C8B-B14F-4D97-AF65-F5344CB8AC3E}">
        <p14:creationId xmlns:p14="http://schemas.microsoft.com/office/powerpoint/2010/main" val="125567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7</a:t>
            </a:fld>
            <a:endParaRPr lang="en-US" dirty="0"/>
          </a:p>
        </p:txBody>
      </p:sp>
    </p:spTree>
    <p:extLst>
      <p:ext uri="{BB962C8B-B14F-4D97-AF65-F5344CB8AC3E}">
        <p14:creationId xmlns:p14="http://schemas.microsoft.com/office/powerpoint/2010/main" val="157580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8</a:t>
            </a:fld>
            <a:endParaRPr lang="en-US" dirty="0"/>
          </a:p>
        </p:txBody>
      </p:sp>
    </p:spTree>
    <p:extLst>
      <p:ext uri="{BB962C8B-B14F-4D97-AF65-F5344CB8AC3E}">
        <p14:creationId xmlns:p14="http://schemas.microsoft.com/office/powerpoint/2010/main" val="272034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9</a:t>
            </a:fld>
            <a:endParaRPr lang="en-US" dirty="0"/>
          </a:p>
        </p:txBody>
      </p:sp>
    </p:spTree>
    <p:extLst>
      <p:ext uri="{BB962C8B-B14F-4D97-AF65-F5344CB8AC3E}">
        <p14:creationId xmlns:p14="http://schemas.microsoft.com/office/powerpoint/2010/main" val="24104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37DA8975-2C63-44BB-83F6-146F73E49D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57FF2D9-B3F7-4969-BC55-4F4441813A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F12A3E4-02E8-485F-83EE-B19D347DD1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D8BAEB55-3123-4D81-98E0-101B3ABBF5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July 2018</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23CE1DB-F1B2-42DA-AC7E-90F7DDC5F2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t>July 2018</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DA28A471-3327-45E9-8AA4-275653A5D2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t>July 2018</a:t>
            </a:r>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9D4FE428-3A97-42BE-BD5F-D3F074CB73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t>July 2018</a:t>
            </a:r>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C3E97AE7-B9ED-44BB-A514-E7344090E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t>July 2018</a:t>
            </a:r>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37D6376D-9889-48CA-8A4A-165D9B74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July 2018</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AB677CB2-9B4C-4D85-B284-764370AEA0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en-US"/>
              <a:t>July 2018</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079EEFAF-047B-4E60-8C8D-344E3ACAE2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r>
              <a:rPr lang="en-US"/>
              <a:t>July 2018</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128D4A-01BF-4D6A-BFBA-61514B5367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miamidade.gov/informs" TargetMode="External"/><Relationship Id="rId4" Type="http://schemas.openxmlformats.org/officeDocument/2006/relationships/hyperlink" Target="https://www.miamidade.gov/global/humanresources/training/informs.p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ctrTitle"/>
          </p:nvPr>
        </p:nvSpPr>
        <p:spPr>
          <a:xfrm>
            <a:off x="685800" y="322262"/>
            <a:ext cx="8305800" cy="1470025"/>
          </a:xfrm>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ePerformance Management</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Supervisory</a:t>
            </a:r>
            <a:endParaRPr lang="en-US" b="1" dirty="0"/>
          </a:p>
        </p:txBody>
      </p:sp>
      <p:sp>
        <p:nvSpPr>
          <p:cNvPr id="7" name="Subtitle 6"/>
          <p:cNvSpPr>
            <a:spLocks noGrp="1"/>
          </p:cNvSpPr>
          <p:nvPr>
            <p:ph type="subTitle" idx="1"/>
          </p:nvPr>
        </p:nvSpPr>
        <p:spPr>
          <a:xfrm>
            <a:off x="1360357" y="2362200"/>
            <a:ext cx="6423285" cy="1752600"/>
          </a:xfrm>
        </p:spPr>
        <p:txBody>
          <a:bodyPr/>
          <a:lstStyle/>
          <a:p>
            <a:r>
              <a:rPr lang="en-US" dirty="0"/>
              <a:t>Human Resources Department</a:t>
            </a:r>
          </a:p>
        </p:txBody>
      </p:sp>
      <p:pic>
        <p:nvPicPr>
          <p:cNvPr id="8" name="Picture 7"/>
          <p:cNvPicPr>
            <a:picLocks noChangeAspect="1"/>
          </p:cNvPicPr>
          <p:nvPr/>
        </p:nvPicPr>
        <p:blipFill>
          <a:blip r:embed="rId4"/>
          <a:stretch>
            <a:fillRect/>
          </a:stretch>
        </p:blipFill>
        <p:spPr>
          <a:xfrm>
            <a:off x="2682874" y="3358812"/>
            <a:ext cx="3778250" cy="6477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799" y="4399757"/>
            <a:ext cx="3200400" cy="1828800"/>
          </a:xfrm>
          <a:prstGeom prst="rect">
            <a:avLst/>
          </a:prstGeom>
        </p:spPr>
      </p:pic>
    </p:spTree>
    <p:extLst>
      <p:ext uri="{BB962C8B-B14F-4D97-AF65-F5344CB8AC3E}">
        <p14:creationId xmlns:p14="http://schemas.microsoft.com/office/powerpoint/2010/main" val="113159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7" name="Subtitle 6"/>
          <p:cNvSpPr>
            <a:spLocks noGrp="1"/>
          </p:cNvSpPr>
          <p:nvPr>
            <p:ph idx="1"/>
          </p:nvPr>
        </p:nvSpPr>
        <p:spPr>
          <a:xfrm>
            <a:off x="228600" y="381000"/>
            <a:ext cx="8229600" cy="4221163"/>
          </a:xfrm>
        </p:spPr>
        <p:txBody>
          <a:bodyPr/>
          <a:lstStyle/>
          <a:p>
            <a:pPr marL="0" indent="0">
              <a:lnSpc>
                <a:spcPct val="80000"/>
              </a:lnSpc>
              <a:spcBef>
                <a:spcPct val="50000"/>
              </a:spcBef>
              <a:buNone/>
            </a:pPr>
            <a:r>
              <a:rPr lang="en-US" sz="2000" dirty="0"/>
              <a:t>5. Input the search criteria for the person who you’re nominating</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10</a:t>
            </a:fld>
            <a:endParaRPr lang="en-US" dirty="0">
              <a:solidFill>
                <a:schemeClr val="tx1"/>
              </a:solidFill>
            </a:endParaRPr>
          </a:p>
        </p:txBody>
      </p:sp>
      <p:sp>
        <p:nvSpPr>
          <p:cNvPr id="10" name="TextBox 9">
            <a:extLst>
              <a:ext uri="{FF2B5EF4-FFF2-40B4-BE49-F238E27FC236}">
                <a16:creationId xmlns:a16="http://schemas.microsoft.com/office/drawing/2014/main" id="{2DCC89E5-4F2E-0196-6D74-A2F2A4A7BE47}"/>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pic>
        <p:nvPicPr>
          <p:cNvPr id="5" name="Picture 4">
            <a:extLst>
              <a:ext uri="{FF2B5EF4-FFF2-40B4-BE49-F238E27FC236}">
                <a16:creationId xmlns:a16="http://schemas.microsoft.com/office/drawing/2014/main" id="{5A34C5D5-0332-6A9C-CADB-A99BE4F0F75D}"/>
              </a:ext>
            </a:extLst>
          </p:cNvPr>
          <p:cNvPicPr>
            <a:picLocks noChangeAspect="1"/>
          </p:cNvPicPr>
          <p:nvPr/>
        </p:nvPicPr>
        <p:blipFill>
          <a:blip r:embed="rId4"/>
          <a:stretch>
            <a:fillRect/>
          </a:stretch>
        </p:blipFill>
        <p:spPr>
          <a:xfrm>
            <a:off x="0" y="933061"/>
            <a:ext cx="9144000" cy="4991878"/>
          </a:xfrm>
          <a:prstGeom prst="rect">
            <a:avLst/>
          </a:prstGeom>
        </p:spPr>
      </p:pic>
    </p:spTree>
    <p:extLst>
      <p:ext uri="{BB962C8B-B14F-4D97-AF65-F5344CB8AC3E}">
        <p14:creationId xmlns:p14="http://schemas.microsoft.com/office/powerpoint/2010/main" val="127940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7" name="Subtitle 6"/>
          <p:cNvSpPr>
            <a:spLocks noGrp="1"/>
          </p:cNvSpPr>
          <p:nvPr>
            <p:ph idx="1"/>
          </p:nvPr>
        </p:nvSpPr>
        <p:spPr>
          <a:xfrm>
            <a:off x="228600" y="381000"/>
            <a:ext cx="8229600" cy="4221163"/>
          </a:xfrm>
        </p:spPr>
        <p:txBody>
          <a:bodyPr/>
          <a:lstStyle/>
          <a:p>
            <a:pPr marL="0" indent="0">
              <a:lnSpc>
                <a:spcPct val="80000"/>
              </a:lnSpc>
              <a:spcBef>
                <a:spcPct val="50000"/>
              </a:spcBef>
              <a:buNone/>
            </a:pPr>
            <a:r>
              <a:rPr lang="en-US" sz="2000" dirty="0"/>
              <a:t>6. Select the checkbox beside the applicable search result.</a:t>
            </a:r>
          </a:p>
          <a:p>
            <a:pPr marL="0" indent="0">
              <a:lnSpc>
                <a:spcPct val="80000"/>
              </a:lnSpc>
              <a:spcBef>
                <a:spcPct val="50000"/>
              </a:spcBef>
              <a:buNone/>
            </a:pPr>
            <a:r>
              <a:rPr lang="en-US" sz="2000" dirty="0"/>
              <a:t>7. Select the nominee and then the </a:t>
            </a:r>
            <a:r>
              <a:rPr lang="en-US" sz="2000" b="1" dirty="0"/>
              <a:t>OK</a:t>
            </a:r>
            <a:r>
              <a:rPr lang="en-US" sz="2000" dirty="0"/>
              <a:t> button.</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11</a:t>
            </a:fld>
            <a:endParaRPr lang="en-US" dirty="0">
              <a:solidFill>
                <a:schemeClr val="tx1"/>
              </a:solidFill>
            </a:endParaRPr>
          </a:p>
        </p:txBody>
      </p:sp>
      <p:sp>
        <p:nvSpPr>
          <p:cNvPr id="10" name="TextBox 9">
            <a:extLst>
              <a:ext uri="{FF2B5EF4-FFF2-40B4-BE49-F238E27FC236}">
                <a16:creationId xmlns:a16="http://schemas.microsoft.com/office/drawing/2014/main" id="{2DCC89E5-4F2E-0196-6D74-A2F2A4A7BE47}"/>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pic>
        <p:nvPicPr>
          <p:cNvPr id="3" name="Picture 2">
            <a:extLst>
              <a:ext uri="{FF2B5EF4-FFF2-40B4-BE49-F238E27FC236}">
                <a16:creationId xmlns:a16="http://schemas.microsoft.com/office/drawing/2014/main" id="{60D788CE-05BA-D231-342C-76B7276F30EA}"/>
              </a:ext>
            </a:extLst>
          </p:cNvPr>
          <p:cNvPicPr>
            <a:picLocks noChangeAspect="1"/>
          </p:cNvPicPr>
          <p:nvPr/>
        </p:nvPicPr>
        <p:blipFill>
          <a:blip r:embed="rId4"/>
          <a:stretch>
            <a:fillRect/>
          </a:stretch>
        </p:blipFill>
        <p:spPr>
          <a:xfrm>
            <a:off x="585216" y="1143000"/>
            <a:ext cx="7467600" cy="5058697"/>
          </a:xfrm>
          <a:prstGeom prst="rect">
            <a:avLst/>
          </a:prstGeom>
        </p:spPr>
      </p:pic>
    </p:spTree>
    <p:extLst>
      <p:ext uri="{BB962C8B-B14F-4D97-AF65-F5344CB8AC3E}">
        <p14:creationId xmlns:p14="http://schemas.microsoft.com/office/powerpoint/2010/main" val="68084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7" name="Subtitle 6"/>
          <p:cNvSpPr>
            <a:spLocks noGrp="1"/>
          </p:cNvSpPr>
          <p:nvPr>
            <p:ph idx="1"/>
          </p:nvPr>
        </p:nvSpPr>
        <p:spPr>
          <a:xfrm>
            <a:off x="228600" y="381001"/>
            <a:ext cx="8229600" cy="533400"/>
          </a:xfrm>
        </p:spPr>
        <p:txBody>
          <a:bodyPr/>
          <a:lstStyle/>
          <a:p>
            <a:pPr marL="0" indent="0">
              <a:lnSpc>
                <a:spcPct val="80000"/>
              </a:lnSpc>
              <a:spcBef>
                <a:spcPct val="50000"/>
              </a:spcBef>
              <a:buNone/>
            </a:pPr>
            <a:r>
              <a:rPr lang="en-US" sz="2000" dirty="0"/>
              <a:t>8. Select the Submit Nominations button.</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12</a:t>
            </a:fld>
            <a:endParaRPr lang="en-US" dirty="0">
              <a:solidFill>
                <a:schemeClr val="tx1"/>
              </a:solidFill>
            </a:endParaRPr>
          </a:p>
        </p:txBody>
      </p:sp>
      <p:sp>
        <p:nvSpPr>
          <p:cNvPr id="10" name="TextBox 9">
            <a:extLst>
              <a:ext uri="{FF2B5EF4-FFF2-40B4-BE49-F238E27FC236}">
                <a16:creationId xmlns:a16="http://schemas.microsoft.com/office/drawing/2014/main" id="{2DCC89E5-4F2E-0196-6D74-A2F2A4A7BE47}"/>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pic>
        <p:nvPicPr>
          <p:cNvPr id="5" name="Picture 4">
            <a:extLst>
              <a:ext uri="{FF2B5EF4-FFF2-40B4-BE49-F238E27FC236}">
                <a16:creationId xmlns:a16="http://schemas.microsoft.com/office/drawing/2014/main" id="{37D696F1-A91C-072B-BB5C-F696DC902107}"/>
              </a:ext>
            </a:extLst>
          </p:cNvPr>
          <p:cNvPicPr>
            <a:picLocks noChangeAspect="1"/>
          </p:cNvPicPr>
          <p:nvPr/>
        </p:nvPicPr>
        <p:blipFill>
          <a:blip r:embed="rId4"/>
          <a:stretch>
            <a:fillRect/>
          </a:stretch>
        </p:blipFill>
        <p:spPr>
          <a:xfrm>
            <a:off x="0" y="762000"/>
            <a:ext cx="9144000" cy="4038476"/>
          </a:xfrm>
          <a:prstGeom prst="rect">
            <a:avLst/>
          </a:prstGeom>
        </p:spPr>
      </p:pic>
      <p:sp>
        <p:nvSpPr>
          <p:cNvPr id="6" name="Subtitle 6">
            <a:extLst>
              <a:ext uri="{FF2B5EF4-FFF2-40B4-BE49-F238E27FC236}">
                <a16:creationId xmlns:a16="http://schemas.microsoft.com/office/drawing/2014/main" id="{F8A7949D-3E5E-A4B8-53EA-37CDD0D809E0}"/>
              </a:ext>
            </a:extLst>
          </p:cNvPr>
          <p:cNvSpPr txBox="1">
            <a:spLocks/>
          </p:cNvSpPr>
          <p:nvPr/>
        </p:nvSpPr>
        <p:spPr bwMode="auto">
          <a:xfrm>
            <a:off x="228600" y="5025901"/>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ct val="50000"/>
              </a:spcBef>
              <a:buFont typeface="Arial" charset="0"/>
              <a:buNone/>
            </a:pPr>
            <a:r>
              <a:rPr lang="en-US" sz="2000" dirty="0"/>
              <a:t>9. Select the </a:t>
            </a:r>
            <a:r>
              <a:rPr lang="en-US" sz="2000" b="1" dirty="0"/>
              <a:t>Confirm</a:t>
            </a:r>
            <a:r>
              <a:rPr lang="en-US" sz="2000" dirty="0"/>
              <a:t> button</a:t>
            </a:r>
          </a:p>
        </p:txBody>
      </p:sp>
    </p:spTree>
    <p:extLst>
      <p:ext uri="{BB962C8B-B14F-4D97-AF65-F5344CB8AC3E}">
        <p14:creationId xmlns:p14="http://schemas.microsoft.com/office/powerpoint/2010/main" val="91171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2: Preparing an Employee’s Evaluation as a Manager</a:t>
            </a:r>
            <a:endParaRPr lang="en-US" sz="4000" b="1" dirty="0"/>
          </a:p>
        </p:txBody>
      </p:sp>
      <p:sp>
        <p:nvSpPr>
          <p:cNvPr id="7" name="Subtitle 6"/>
          <p:cNvSpPr>
            <a:spLocks noGrp="1"/>
          </p:cNvSpPr>
          <p:nvPr>
            <p:ph idx="1"/>
          </p:nvPr>
        </p:nvSpPr>
        <p:spPr>
          <a:xfrm>
            <a:off x="457200" y="1524000"/>
            <a:ext cx="8229600" cy="4221163"/>
          </a:xfrm>
        </p:spPr>
        <p:txBody>
          <a:bodyPr/>
          <a:lstStyle/>
          <a:p>
            <a:pPr marL="0" indent="0">
              <a:buNone/>
            </a:pPr>
            <a:r>
              <a:rPr lang="en-US" sz="1800" b="0" i="0" u="none" strike="noStrike" baseline="0" dirty="0">
                <a:solidFill>
                  <a:srgbClr val="000000"/>
                </a:solidFill>
                <a:latin typeface="Calibri" panose="020F0502020204030204" pitchFamily="34" charset="0"/>
              </a:rPr>
              <a:t>Managers must complete an annual performance evaluation for their employees in Miami-Dade County. Managers must rate their employees on four or seven objectives. An Overall Rating is generated by INFORMS and is based on an average of the individual ratings. The rating model for both the individual objectives and the overall objective is the same:</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1. Unsatisfactory</a:t>
            </a:r>
          </a:p>
          <a:p>
            <a:pPr marL="0" indent="0">
              <a:buNone/>
            </a:pPr>
            <a:r>
              <a:rPr lang="en-US" sz="1800" b="0" i="0" u="none" strike="noStrike" baseline="0" dirty="0">
                <a:solidFill>
                  <a:srgbClr val="000000"/>
                </a:solidFill>
                <a:latin typeface="Calibri" panose="020F0502020204030204" pitchFamily="34" charset="0"/>
              </a:rPr>
              <a:t>2. Needs Improvement</a:t>
            </a:r>
          </a:p>
          <a:p>
            <a:pPr marL="0" indent="0">
              <a:buNone/>
            </a:pPr>
            <a:r>
              <a:rPr lang="en-US" sz="1800" b="0" i="0" u="none" strike="noStrike" baseline="0" dirty="0">
                <a:solidFill>
                  <a:srgbClr val="000000"/>
                </a:solidFill>
                <a:latin typeface="Calibri" panose="020F0502020204030204" pitchFamily="34" charset="0"/>
              </a:rPr>
              <a:t>3. Satisfactory</a:t>
            </a:r>
          </a:p>
          <a:p>
            <a:pPr marL="0" indent="0">
              <a:buNone/>
            </a:pPr>
            <a:r>
              <a:rPr lang="en-US" sz="1800" b="0" i="0" u="none" strike="noStrike" baseline="0" dirty="0">
                <a:solidFill>
                  <a:srgbClr val="000000"/>
                </a:solidFill>
                <a:latin typeface="Calibri" panose="020F0502020204030204" pitchFamily="34" charset="0"/>
              </a:rPr>
              <a:t>4. Above Satisfactory</a:t>
            </a:r>
          </a:p>
          <a:p>
            <a:pPr marL="0" indent="0">
              <a:buNone/>
            </a:pPr>
            <a:r>
              <a:rPr lang="en-US" sz="1800" b="0" i="0" u="none" strike="noStrike" baseline="0" dirty="0">
                <a:solidFill>
                  <a:srgbClr val="000000"/>
                </a:solidFill>
                <a:latin typeface="Calibri" panose="020F0502020204030204" pitchFamily="34" charset="0"/>
              </a:rPr>
              <a:t>5. Outstanding</a:t>
            </a:r>
          </a:p>
          <a:p>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X. Does not apply</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13</a:t>
            </a:fld>
            <a:endParaRPr lang="en-US" dirty="0">
              <a:solidFill>
                <a:schemeClr val="tx1"/>
              </a:solidFill>
            </a:endParaRPr>
          </a:p>
        </p:txBody>
      </p:sp>
    </p:spTree>
    <p:extLst>
      <p:ext uri="{BB962C8B-B14F-4D97-AF65-F5344CB8AC3E}">
        <p14:creationId xmlns:p14="http://schemas.microsoft.com/office/powerpoint/2010/main" val="361031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2: Preparing an Employee’s Evaluation as a Manager</a:t>
            </a:r>
            <a:endParaRPr lang="en-US" sz="4000" b="1" dirty="0"/>
          </a:p>
        </p:txBody>
      </p:sp>
      <p:sp>
        <p:nvSpPr>
          <p:cNvPr id="7" name="Subtitle 6"/>
          <p:cNvSpPr>
            <a:spLocks noGrp="1"/>
          </p:cNvSpPr>
          <p:nvPr>
            <p:ph idx="1"/>
          </p:nvPr>
        </p:nvSpPr>
        <p:spPr>
          <a:xfrm>
            <a:off x="457200" y="2057400"/>
            <a:ext cx="8229600" cy="4221163"/>
          </a:xfrm>
        </p:spPr>
        <p:txBody>
          <a:bodyPr/>
          <a:lstStyle/>
          <a:p>
            <a:pPr marL="0" indent="0">
              <a:buNone/>
            </a:pPr>
            <a:r>
              <a:rPr lang="en-US" sz="2400" b="0" i="0" u="none" strike="noStrike" baseline="0" dirty="0">
                <a:solidFill>
                  <a:srgbClr val="000000"/>
                </a:solidFill>
                <a:latin typeface="Calibri" panose="020F0502020204030204" pitchFamily="34" charset="0"/>
              </a:rPr>
              <a:t>Navigate to </a:t>
            </a:r>
            <a:r>
              <a:rPr lang="en-US" sz="2400" b="1" i="0" u="none" strike="noStrike" baseline="0" dirty="0">
                <a:solidFill>
                  <a:srgbClr val="000000"/>
                </a:solidFill>
                <a:latin typeface="Calibri" panose="020F0502020204030204" pitchFamily="34" charset="0"/>
              </a:rPr>
              <a:t>Manager Self-Service &gt; Team Performance </a:t>
            </a:r>
            <a:endParaRPr lang="en-US" sz="4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14</a:t>
            </a:fld>
            <a:endParaRPr lang="en-US" dirty="0">
              <a:solidFill>
                <a:schemeClr val="tx1"/>
              </a:solidFill>
            </a:endParaRPr>
          </a:p>
        </p:txBody>
      </p:sp>
      <p:pic>
        <p:nvPicPr>
          <p:cNvPr id="5" name="Picture 4">
            <a:extLst>
              <a:ext uri="{FF2B5EF4-FFF2-40B4-BE49-F238E27FC236}">
                <a16:creationId xmlns:a16="http://schemas.microsoft.com/office/drawing/2014/main" id="{8E6587DA-F36E-960A-DF3B-48BABDAAAE0F}"/>
              </a:ext>
            </a:extLst>
          </p:cNvPr>
          <p:cNvPicPr>
            <a:picLocks noChangeAspect="1"/>
          </p:cNvPicPr>
          <p:nvPr/>
        </p:nvPicPr>
        <p:blipFill>
          <a:blip r:embed="rId4"/>
          <a:stretch>
            <a:fillRect/>
          </a:stretch>
        </p:blipFill>
        <p:spPr>
          <a:xfrm>
            <a:off x="0" y="2510533"/>
            <a:ext cx="9144000" cy="2248096"/>
          </a:xfrm>
          <a:prstGeom prst="rect">
            <a:avLst/>
          </a:prstGeom>
        </p:spPr>
      </p:pic>
    </p:spTree>
    <p:extLst>
      <p:ext uri="{BB962C8B-B14F-4D97-AF65-F5344CB8AC3E}">
        <p14:creationId xmlns:p14="http://schemas.microsoft.com/office/powerpoint/2010/main" val="279145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2: Preparing an Employee’s Evaluation as a Manager</a:t>
            </a:r>
            <a:endParaRPr lang="en-US" sz="4000" b="1" dirty="0"/>
          </a:p>
        </p:txBody>
      </p:sp>
      <p:sp>
        <p:nvSpPr>
          <p:cNvPr id="7" name="Subtitle 6"/>
          <p:cNvSpPr>
            <a:spLocks noGrp="1"/>
          </p:cNvSpPr>
          <p:nvPr>
            <p:ph idx="1"/>
          </p:nvPr>
        </p:nvSpPr>
        <p:spPr>
          <a:xfrm>
            <a:off x="457200" y="1906751"/>
            <a:ext cx="8229600" cy="609600"/>
          </a:xfrm>
        </p:spPr>
        <p:txBody>
          <a:bodyPr/>
          <a:lstStyle/>
          <a:p>
            <a:pPr marL="0" indent="0">
              <a:buNone/>
            </a:pPr>
            <a:r>
              <a:rPr lang="en-US" sz="2400" b="0" i="0" u="none" strike="noStrike" baseline="0" dirty="0">
                <a:solidFill>
                  <a:srgbClr val="000000"/>
                </a:solidFill>
                <a:latin typeface="Calibri" panose="020F0502020204030204" pitchFamily="34" charset="0"/>
              </a:rPr>
              <a:t>1. Select the </a:t>
            </a:r>
            <a:r>
              <a:rPr lang="en-US" sz="2400" b="1" i="0" u="none" strike="noStrike" baseline="0" dirty="0">
                <a:solidFill>
                  <a:srgbClr val="000000"/>
                </a:solidFill>
                <a:latin typeface="Calibri" panose="020F0502020204030204" pitchFamily="34" charset="0"/>
              </a:rPr>
              <a:t>Employee Name </a:t>
            </a:r>
            <a:r>
              <a:rPr lang="en-US" sz="2400" i="0" u="none" strike="noStrike" baseline="0" dirty="0">
                <a:solidFill>
                  <a:srgbClr val="000000"/>
                </a:solidFill>
                <a:latin typeface="Calibri" panose="020F0502020204030204" pitchFamily="34" charset="0"/>
              </a:rPr>
              <a:t>under </a:t>
            </a:r>
            <a:r>
              <a:rPr lang="en-US" sz="2400" b="1" i="0" u="none" strike="noStrike" baseline="0" dirty="0">
                <a:solidFill>
                  <a:srgbClr val="000000"/>
                </a:solidFill>
                <a:latin typeface="Calibri" panose="020F0502020204030204" pitchFamily="34" charset="0"/>
              </a:rPr>
              <a:t>Current Documents.</a:t>
            </a:r>
            <a:endParaRPr lang="en-US" sz="4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15</a:t>
            </a:fld>
            <a:endParaRPr lang="en-US" dirty="0">
              <a:solidFill>
                <a:schemeClr val="tx1"/>
              </a:solidFill>
            </a:endParaRPr>
          </a:p>
        </p:txBody>
      </p:sp>
      <p:pic>
        <p:nvPicPr>
          <p:cNvPr id="6" name="Picture 5">
            <a:extLst>
              <a:ext uri="{FF2B5EF4-FFF2-40B4-BE49-F238E27FC236}">
                <a16:creationId xmlns:a16="http://schemas.microsoft.com/office/drawing/2014/main" id="{EC2DCDBD-CEFB-2133-AE52-0A3384A7A553}"/>
              </a:ext>
            </a:extLst>
          </p:cNvPr>
          <p:cNvPicPr>
            <a:picLocks noChangeAspect="1"/>
          </p:cNvPicPr>
          <p:nvPr/>
        </p:nvPicPr>
        <p:blipFill>
          <a:blip r:embed="rId4"/>
          <a:stretch>
            <a:fillRect/>
          </a:stretch>
        </p:blipFill>
        <p:spPr>
          <a:xfrm>
            <a:off x="0" y="2438400"/>
            <a:ext cx="9144000" cy="2381576"/>
          </a:xfrm>
          <a:prstGeom prst="rect">
            <a:avLst/>
          </a:prstGeom>
        </p:spPr>
      </p:pic>
      <p:sp>
        <p:nvSpPr>
          <p:cNvPr id="8" name="Subtitle 6">
            <a:extLst>
              <a:ext uri="{FF2B5EF4-FFF2-40B4-BE49-F238E27FC236}">
                <a16:creationId xmlns:a16="http://schemas.microsoft.com/office/drawing/2014/main" id="{6711D3E3-AD28-D6E0-95DA-8DD33B8C284C}"/>
              </a:ext>
            </a:extLst>
          </p:cNvPr>
          <p:cNvSpPr txBox="1">
            <a:spLocks/>
          </p:cNvSpPr>
          <p:nvPr/>
        </p:nvSpPr>
        <p:spPr bwMode="auto">
          <a:xfrm>
            <a:off x="457200" y="5046825"/>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b="1" dirty="0">
                <a:solidFill>
                  <a:srgbClr val="000000"/>
                </a:solidFill>
                <a:latin typeface="Calibri" panose="020F0502020204030204" pitchFamily="34" charset="0"/>
              </a:rPr>
              <a:t>Note:</a:t>
            </a:r>
            <a:r>
              <a:rPr lang="en-US" sz="2400" dirty="0">
                <a:solidFill>
                  <a:srgbClr val="000000"/>
                </a:solidFill>
                <a:latin typeface="Calibri" panose="020F0502020204030204" pitchFamily="34" charset="0"/>
              </a:rPr>
              <a:t> The Current Performance Documents Page displays documents that are currently listed as “In Progress”.</a:t>
            </a:r>
          </a:p>
          <a:p>
            <a:pPr marL="0" indent="0">
              <a:buFont typeface="Arial" charset="0"/>
              <a:buNone/>
            </a:pPr>
            <a:r>
              <a:rPr lang="en-US" sz="2400" b="1" dirty="0">
                <a:solidFill>
                  <a:srgbClr val="000000"/>
                </a:solidFill>
                <a:latin typeface="Calibri" panose="020F0502020204030204" pitchFamily="34" charset="0"/>
              </a:rPr>
              <a:t>Note: </a:t>
            </a:r>
            <a:r>
              <a:rPr lang="en-US" sz="2400" dirty="0">
                <a:solidFill>
                  <a:srgbClr val="000000"/>
                </a:solidFill>
                <a:latin typeface="Calibri" panose="020F0502020204030204" pitchFamily="34" charset="0"/>
              </a:rPr>
              <a:t>At this point, you can nominate a secondary preparer to review and comment on the employee’s performance.</a:t>
            </a:r>
            <a:endParaRPr lang="en-US" sz="4000" b="1" dirty="0"/>
          </a:p>
        </p:txBody>
      </p:sp>
    </p:spTree>
    <p:extLst>
      <p:ext uri="{BB962C8B-B14F-4D97-AF65-F5344CB8AC3E}">
        <p14:creationId xmlns:p14="http://schemas.microsoft.com/office/powerpoint/2010/main" val="68250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2: Preparing an Employee’s Evaluation as a Manager</a:t>
            </a:r>
            <a:endParaRPr lang="en-US" sz="4000" b="1" dirty="0"/>
          </a:p>
        </p:txBody>
      </p:sp>
      <p:sp>
        <p:nvSpPr>
          <p:cNvPr id="7" name="Subtitle 6"/>
          <p:cNvSpPr>
            <a:spLocks noGrp="1"/>
          </p:cNvSpPr>
          <p:nvPr>
            <p:ph idx="1"/>
          </p:nvPr>
        </p:nvSpPr>
        <p:spPr>
          <a:xfrm>
            <a:off x="457200" y="1674650"/>
            <a:ext cx="8229600" cy="609600"/>
          </a:xfrm>
        </p:spPr>
        <p:txBody>
          <a:bodyPr/>
          <a:lstStyle/>
          <a:p>
            <a:pPr marL="0" indent="0">
              <a:buNone/>
            </a:pPr>
            <a:r>
              <a:rPr lang="en-US" sz="2000" dirty="0">
                <a:solidFill>
                  <a:srgbClr val="000000"/>
                </a:solidFill>
                <a:latin typeface="Calibri" panose="020F0502020204030204" pitchFamily="34" charset="0"/>
              </a:rPr>
              <a:t>2. Select the applicable </a:t>
            </a:r>
            <a:r>
              <a:rPr lang="en-US" sz="2000" b="1" dirty="0">
                <a:solidFill>
                  <a:srgbClr val="000000"/>
                </a:solidFill>
                <a:latin typeface="Calibri" panose="020F0502020204030204" pitchFamily="34" charset="0"/>
              </a:rPr>
              <a:t>Manager Rating </a:t>
            </a:r>
            <a:r>
              <a:rPr lang="en-US" sz="2000" dirty="0">
                <a:solidFill>
                  <a:srgbClr val="000000"/>
                </a:solidFill>
                <a:latin typeface="Calibri" panose="020F0502020204030204" pitchFamily="34" charset="0"/>
              </a:rPr>
              <a:t>from the dropdown.</a:t>
            </a:r>
          </a:p>
          <a:p>
            <a:pPr marL="0" indent="0">
              <a:buNone/>
            </a:pPr>
            <a:r>
              <a:rPr lang="en-US" sz="2000" dirty="0">
                <a:solidFill>
                  <a:srgbClr val="000000"/>
                </a:solidFill>
                <a:latin typeface="Calibri" panose="020F0502020204030204" pitchFamily="34" charset="0"/>
              </a:rPr>
              <a:t>3. Input the applicable details within the </a:t>
            </a:r>
            <a:r>
              <a:rPr lang="en-US" sz="2000" b="1" dirty="0">
                <a:solidFill>
                  <a:srgbClr val="000000"/>
                </a:solidFill>
                <a:latin typeface="Calibri" panose="020F0502020204030204" pitchFamily="34" charset="0"/>
              </a:rPr>
              <a:t>Manager Comments </a:t>
            </a:r>
            <a:r>
              <a:rPr lang="en-US" sz="2000" dirty="0">
                <a:solidFill>
                  <a:srgbClr val="000000"/>
                </a:solidFill>
                <a:latin typeface="Calibri" panose="020F0502020204030204" pitchFamily="34" charset="0"/>
              </a:rPr>
              <a:t>field.</a:t>
            </a:r>
          </a:p>
          <a:p>
            <a:pPr marL="0" indent="0">
              <a:buNone/>
            </a:pPr>
            <a:r>
              <a:rPr lang="en-US" sz="2000" dirty="0">
                <a:solidFill>
                  <a:srgbClr val="000000"/>
                </a:solidFill>
                <a:latin typeface="Calibri" panose="020F0502020204030204" pitchFamily="34" charset="0"/>
              </a:rPr>
              <a:t>4. Select the </a:t>
            </a:r>
            <a:r>
              <a:rPr lang="en-US" sz="2000" b="1" dirty="0">
                <a:solidFill>
                  <a:srgbClr val="000000"/>
                </a:solidFill>
                <a:latin typeface="Calibri" panose="020F0502020204030204" pitchFamily="34" charset="0"/>
              </a:rPr>
              <a:t>Spell Check</a:t>
            </a:r>
            <a:r>
              <a:rPr lang="en-US" sz="2000" dirty="0">
                <a:solidFill>
                  <a:srgbClr val="000000"/>
                </a:solidFill>
                <a:latin typeface="Calibri" panose="020F0502020204030204" pitchFamily="34" charset="0"/>
              </a:rPr>
              <a:t> option, if desired.</a:t>
            </a:r>
            <a:endParaRPr lang="en-US" sz="36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16</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2253996" y="3132154"/>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pic>
        <p:nvPicPr>
          <p:cNvPr id="14" name="Picture 13">
            <a:extLst>
              <a:ext uri="{FF2B5EF4-FFF2-40B4-BE49-F238E27FC236}">
                <a16:creationId xmlns:a16="http://schemas.microsoft.com/office/drawing/2014/main" id="{B74C91B6-BFB7-FE73-3C81-ED772CDCFDB4}"/>
              </a:ext>
            </a:extLst>
          </p:cNvPr>
          <p:cNvPicPr>
            <a:picLocks noChangeAspect="1"/>
          </p:cNvPicPr>
          <p:nvPr/>
        </p:nvPicPr>
        <p:blipFill>
          <a:blip r:embed="rId4"/>
          <a:stretch>
            <a:fillRect/>
          </a:stretch>
        </p:blipFill>
        <p:spPr>
          <a:xfrm>
            <a:off x="0" y="2773915"/>
            <a:ext cx="9144000" cy="3229294"/>
          </a:xfrm>
          <a:prstGeom prst="rect">
            <a:avLst/>
          </a:prstGeom>
        </p:spPr>
      </p:pic>
      <p:sp>
        <p:nvSpPr>
          <p:cNvPr id="15" name="Subtitle 6">
            <a:extLst>
              <a:ext uri="{FF2B5EF4-FFF2-40B4-BE49-F238E27FC236}">
                <a16:creationId xmlns:a16="http://schemas.microsoft.com/office/drawing/2014/main" id="{EA1E2D11-13BA-A037-BFC9-5E8D7C4D83E3}"/>
              </a:ext>
            </a:extLst>
          </p:cNvPr>
          <p:cNvSpPr txBox="1">
            <a:spLocks/>
          </p:cNvSpPr>
          <p:nvPr/>
        </p:nvSpPr>
        <p:spPr bwMode="auto">
          <a:xfrm>
            <a:off x="454152" y="612367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dirty="0">
                <a:solidFill>
                  <a:srgbClr val="000000"/>
                </a:solidFill>
                <a:latin typeface="Calibri" panose="020F0502020204030204" pitchFamily="34" charset="0"/>
              </a:rPr>
              <a:t>Note:</a:t>
            </a:r>
            <a:r>
              <a:rPr lang="en-US" sz="2000" dirty="0">
                <a:solidFill>
                  <a:srgbClr val="000000"/>
                </a:solidFill>
                <a:latin typeface="Calibri" panose="020F0502020204030204" pitchFamily="34" charset="0"/>
              </a:rPr>
              <a:t> Please follow steps 2-4 for each sub-section within section one.</a:t>
            </a:r>
            <a:endParaRPr lang="en-US" sz="3600" b="1" dirty="0"/>
          </a:p>
        </p:txBody>
      </p:sp>
    </p:spTree>
    <p:extLst>
      <p:ext uri="{BB962C8B-B14F-4D97-AF65-F5344CB8AC3E}">
        <p14:creationId xmlns:p14="http://schemas.microsoft.com/office/powerpoint/2010/main" val="355693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2: Preparing an Employee’s Evaluation as a Manager</a:t>
            </a:r>
            <a:endParaRPr lang="en-US" sz="4000" b="1" dirty="0"/>
          </a:p>
        </p:txBody>
      </p:sp>
      <p:sp>
        <p:nvSpPr>
          <p:cNvPr id="7" name="Subtitle 6"/>
          <p:cNvSpPr>
            <a:spLocks noGrp="1"/>
          </p:cNvSpPr>
          <p:nvPr>
            <p:ph idx="1"/>
          </p:nvPr>
        </p:nvSpPr>
        <p:spPr>
          <a:xfrm>
            <a:off x="457200" y="1674650"/>
            <a:ext cx="8229600" cy="609600"/>
          </a:xfrm>
        </p:spPr>
        <p:txBody>
          <a:bodyPr/>
          <a:lstStyle/>
          <a:p>
            <a:pPr marL="0" indent="0">
              <a:buNone/>
            </a:pPr>
            <a:r>
              <a:rPr lang="en-US" sz="2000" dirty="0">
                <a:solidFill>
                  <a:srgbClr val="000000"/>
                </a:solidFill>
                <a:latin typeface="Calibri" panose="020F0502020204030204" pitchFamily="34" charset="0"/>
              </a:rPr>
              <a:t>5. Input Manager Comments in the Section 3 – Ways an Employee Can Improve section.</a:t>
            </a:r>
            <a:endParaRPr lang="en-US" sz="2000" b="1" dirty="0">
              <a:solidFill>
                <a:srgbClr val="000000"/>
              </a:solidFill>
              <a:latin typeface="Calibri" panose="020F0502020204030204" pitchFamily="34" charset="0"/>
            </a:endParaRPr>
          </a:p>
          <a:p>
            <a:pPr marL="0" indent="0">
              <a:buNone/>
            </a:pPr>
            <a:endParaRPr lang="en-US" sz="2000" b="1"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17</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pic>
        <p:nvPicPr>
          <p:cNvPr id="6" name="Picture 5">
            <a:extLst>
              <a:ext uri="{FF2B5EF4-FFF2-40B4-BE49-F238E27FC236}">
                <a16:creationId xmlns:a16="http://schemas.microsoft.com/office/drawing/2014/main" id="{A04F63D2-EF10-9548-EA66-930A08310DB9}"/>
              </a:ext>
            </a:extLst>
          </p:cNvPr>
          <p:cNvPicPr>
            <a:picLocks noChangeAspect="1"/>
          </p:cNvPicPr>
          <p:nvPr/>
        </p:nvPicPr>
        <p:blipFill>
          <a:blip r:embed="rId4"/>
          <a:stretch>
            <a:fillRect/>
          </a:stretch>
        </p:blipFill>
        <p:spPr>
          <a:xfrm>
            <a:off x="27432" y="2293394"/>
            <a:ext cx="9144000" cy="3633703"/>
          </a:xfrm>
          <a:prstGeom prst="rect">
            <a:avLst/>
          </a:prstGeom>
        </p:spPr>
      </p:pic>
    </p:spTree>
    <p:extLst>
      <p:ext uri="{BB962C8B-B14F-4D97-AF65-F5344CB8AC3E}">
        <p14:creationId xmlns:p14="http://schemas.microsoft.com/office/powerpoint/2010/main" val="196758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2: Preparing an Employee’s Evaluation as a Manager</a:t>
            </a:r>
            <a:endParaRPr lang="en-US" sz="4000" b="1" dirty="0"/>
          </a:p>
        </p:txBody>
      </p:sp>
      <p:sp>
        <p:nvSpPr>
          <p:cNvPr id="7" name="Subtitle 6"/>
          <p:cNvSpPr>
            <a:spLocks noGrp="1"/>
          </p:cNvSpPr>
          <p:nvPr>
            <p:ph idx="1"/>
          </p:nvPr>
        </p:nvSpPr>
        <p:spPr>
          <a:xfrm>
            <a:off x="457200" y="1461161"/>
            <a:ext cx="8229600" cy="609600"/>
          </a:xfrm>
        </p:spPr>
        <p:txBody>
          <a:bodyPr/>
          <a:lstStyle/>
          <a:p>
            <a:pPr marL="0" indent="0">
              <a:buNone/>
            </a:pPr>
            <a:r>
              <a:rPr lang="en-US" sz="1800" dirty="0">
                <a:solidFill>
                  <a:srgbClr val="000000"/>
                </a:solidFill>
                <a:latin typeface="Calibri" panose="020F0502020204030204" pitchFamily="34" charset="0"/>
              </a:rPr>
              <a:t>6. Select the </a:t>
            </a:r>
            <a:r>
              <a:rPr lang="en-US" sz="1800" b="1" dirty="0">
                <a:solidFill>
                  <a:srgbClr val="000000"/>
                </a:solidFill>
                <a:latin typeface="Calibri" panose="020F0502020204030204" pitchFamily="34" charset="0"/>
              </a:rPr>
              <a:t>Save </a:t>
            </a:r>
            <a:r>
              <a:rPr lang="en-US" sz="1800" dirty="0">
                <a:solidFill>
                  <a:srgbClr val="000000"/>
                </a:solidFill>
                <a:latin typeface="Calibri" panose="020F0502020204030204" pitchFamily="34" charset="0"/>
              </a:rPr>
              <a:t>button.</a:t>
            </a:r>
          </a:p>
          <a:p>
            <a:pPr marL="0" indent="0">
              <a:buNone/>
            </a:pPr>
            <a:r>
              <a:rPr lang="en-US" sz="1800" dirty="0">
                <a:solidFill>
                  <a:srgbClr val="000000"/>
                </a:solidFill>
                <a:latin typeface="Calibri" panose="020F0502020204030204" pitchFamily="34" charset="0"/>
              </a:rPr>
              <a:t>7. Select the </a:t>
            </a:r>
            <a:r>
              <a:rPr lang="en-US" sz="1800" b="1" dirty="0">
                <a:solidFill>
                  <a:srgbClr val="000000"/>
                </a:solidFill>
                <a:latin typeface="Calibri" panose="020F0502020204030204" pitchFamily="34" charset="0"/>
              </a:rPr>
              <a:t>Submit for Approval </a:t>
            </a:r>
            <a:r>
              <a:rPr lang="en-US" sz="1800" dirty="0">
                <a:solidFill>
                  <a:srgbClr val="000000"/>
                </a:solidFill>
                <a:latin typeface="Calibri" panose="020F0502020204030204" pitchFamily="34" charset="0"/>
              </a:rPr>
              <a:t>button. The evaluation gets routed to the Reviewer. Finally, select the </a:t>
            </a:r>
            <a:r>
              <a:rPr lang="en-US" sz="1800" b="1" dirty="0">
                <a:solidFill>
                  <a:srgbClr val="000000"/>
                </a:solidFill>
                <a:latin typeface="Calibri" panose="020F0502020204030204" pitchFamily="34" charset="0"/>
              </a:rPr>
              <a:t>Confirm</a:t>
            </a:r>
            <a:r>
              <a:rPr lang="en-US" sz="1800" dirty="0">
                <a:solidFill>
                  <a:srgbClr val="000000"/>
                </a:solidFill>
                <a:latin typeface="Calibri" panose="020F0502020204030204" pitchFamily="34" charset="0"/>
              </a:rPr>
              <a:t> button.</a:t>
            </a:r>
          </a:p>
          <a:p>
            <a:pPr marL="0" indent="0">
              <a:buNone/>
            </a:pPr>
            <a:endParaRPr lang="en-US" sz="1800" b="1"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18</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pic>
        <p:nvPicPr>
          <p:cNvPr id="8" name="Picture 7">
            <a:extLst>
              <a:ext uri="{FF2B5EF4-FFF2-40B4-BE49-F238E27FC236}">
                <a16:creationId xmlns:a16="http://schemas.microsoft.com/office/drawing/2014/main" id="{5906C3A3-EF82-F659-3EB0-2325239927F7}"/>
              </a:ext>
            </a:extLst>
          </p:cNvPr>
          <p:cNvPicPr>
            <a:picLocks noChangeAspect="1"/>
          </p:cNvPicPr>
          <p:nvPr/>
        </p:nvPicPr>
        <p:blipFill>
          <a:blip r:embed="rId4"/>
          <a:stretch>
            <a:fillRect/>
          </a:stretch>
        </p:blipFill>
        <p:spPr>
          <a:xfrm>
            <a:off x="1286256" y="2388922"/>
            <a:ext cx="6248400" cy="4269870"/>
          </a:xfrm>
          <a:prstGeom prst="rect">
            <a:avLst/>
          </a:prstGeom>
        </p:spPr>
      </p:pic>
    </p:spTree>
    <p:extLst>
      <p:ext uri="{BB962C8B-B14F-4D97-AF65-F5344CB8AC3E}">
        <p14:creationId xmlns:p14="http://schemas.microsoft.com/office/powerpoint/2010/main" val="179499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7" name="Subtitle 6"/>
          <p:cNvSpPr>
            <a:spLocks noGrp="1"/>
          </p:cNvSpPr>
          <p:nvPr>
            <p:ph idx="1"/>
          </p:nvPr>
        </p:nvSpPr>
        <p:spPr>
          <a:xfrm>
            <a:off x="454152" y="1600200"/>
            <a:ext cx="8229600" cy="609600"/>
          </a:xfrm>
        </p:spPr>
        <p:txBody>
          <a:bodyPr/>
          <a:lstStyle/>
          <a:p>
            <a:pPr marL="457200" indent="-457200">
              <a:buFont typeface="Arial" panose="020B0604020202020204" pitchFamily="34" charset="0"/>
              <a:buChar char="•"/>
            </a:pPr>
            <a:r>
              <a:rPr lang="en-US" sz="2000" dirty="0">
                <a:effectLst/>
                <a:latin typeface="Calibri"/>
                <a:ea typeface="Times New Roman" panose="02020603050405020304" pitchFamily="18" charset="0"/>
                <a:cs typeface="Calibri"/>
              </a:rPr>
              <a:t>INFORMS will provide an email notification</a:t>
            </a:r>
            <a:r>
              <a:rPr lang="en-US" sz="2000" dirty="0">
                <a:latin typeface="Calibri"/>
                <a:ea typeface="Times New Roman" panose="02020603050405020304" pitchFamily="18" charset="0"/>
                <a:cs typeface="Calibri"/>
              </a:rPr>
              <a:t>, with an embedded link to access the document, </a:t>
            </a:r>
            <a:r>
              <a:rPr lang="en-US" sz="2000" dirty="0">
                <a:effectLst/>
                <a:latin typeface="Calibri"/>
                <a:ea typeface="Times New Roman" panose="02020603050405020304" pitchFamily="18" charset="0"/>
                <a:cs typeface="Calibri"/>
              </a:rPr>
              <a:t>for the Reviewer to review and approve the performance </a:t>
            </a:r>
            <a:r>
              <a:rPr lang="en-US" sz="2000" dirty="0">
                <a:latin typeface="Calibri"/>
                <a:ea typeface="Times New Roman" panose="02020603050405020304" pitchFamily="18" charset="0"/>
                <a:cs typeface="Calibri"/>
              </a:rPr>
              <a:t>evaluation</a:t>
            </a:r>
            <a:r>
              <a:rPr lang="en-US" sz="2000" dirty="0">
                <a:effectLst/>
                <a:latin typeface="Calibri"/>
                <a:ea typeface="Times New Roman" panose="02020603050405020304" pitchFamily="18" charset="0"/>
                <a:cs typeface="Calibri"/>
              </a:rPr>
              <a:t>. </a:t>
            </a:r>
            <a:r>
              <a:rPr lang="en-US" sz="2000" dirty="0">
                <a:latin typeface="Calibri"/>
                <a:ea typeface="Times New Roman" panose="02020603050405020304" pitchFamily="18" charset="0"/>
                <a:cs typeface="Calibri"/>
              </a:rPr>
              <a:t>Reviewers</a:t>
            </a:r>
            <a:r>
              <a:rPr lang="en-US" sz="2000" dirty="0">
                <a:effectLst/>
                <a:latin typeface="Calibri"/>
                <a:ea typeface="Times New Roman" panose="02020603050405020304" pitchFamily="18" charset="0"/>
                <a:cs typeface="Calibri"/>
              </a:rPr>
              <a:t> can also view the document in their approvals tile in INFORMS.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000" b="1" dirty="0">
                <a:effectLst/>
                <a:latin typeface="Calibri"/>
                <a:ea typeface="Times New Roman" panose="02020603050405020304" pitchFamily="18" charset="0"/>
                <a:cs typeface="Calibri"/>
              </a:rPr>
              <a:t>Note:</a:t>
            </a:r>
            <a:r>
              <a:rPr lang="en-US" sz="2000" dirty="0">
                <a:effectLst/>
                <a:latin typeface="Calibri"/>
                <a:ea typeface="Times New Roman" panose="02020603050405020304" pitchFamily="18" charset="0"/>
                <a:cs typeface="Calibri"/>
              </a:rPr>
              <a:t> The Reviewer cannot edit the evaluation. The Reviewer can only provide comments when approving or denying the evaluation.</a:t>
            </a:r>
            <a:r>
              <a:rPr lang="en-US" sz="2000" dirty="0">
                <a:latin typeface="Calibri"/>
                <a:ea typeface="Times New Roman" panose="02020603050405020304" pitchFamily="18" charset="0"/>
                <a:cs typeface="Calibri"/>
              </a:rPr>
              <a:t>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2000" dirty="0">
                <a:effectLst/>
                <a:latin typeface="Calibri"/>
                <a:ea typeface="Times New Roman" panose="02020603050405020304" pitchFamily="18" charset="0"/>
                <a:cs typeface="Calibri"/>
              </a:rPr>
              <a:t>INFORMS will display a confirmation message once the Reviewer has approved the Performance Evaluation then route an email notification to the Manager.</a:t>
            </a:r>
          </a:p>
          <a:p>
            <a:pPr marL="0" indent="0">
              <a:buNone/>
            </a:pPr>
            <a:endParaRPr lang="en-US" sz="2000" b="1"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19</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68189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p:txBody>
          <a:bodyPr/>
          <a:lstStyle/>
          <a:p>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Objectives</a:t>
            </a:r>
            <a:endParaRPr lang="en-US" b="1" dirty="0"/>
          </a:p>
        </p:txBody>
      </p:sp>
      <p:sp>
        <p:nvSpPr>
          <p:cNvPr id="7" name="Subtitle 6"/>
          <p:cNvSpPr>
            <a:spLocks noGrp="1"/>
          </p:cNvSpPr>
          <p:nvPr>
            <p:ph idx="1"/>
          </p:nvPr>
        </p:nvSpPr>
        <p:spPr>
          <a:xfrm>
            <a:off x="457200" y="1905000"/>
            <a:ext cx="8229600" cy="4221163"/>
          </a:xfrm>
        </p:spPr>
        <p:txBody>
          <a:bodyPr/>
          <a:lstStyle/>
          <a:p>
            <a:pPr>
              <a:lnSpc>
                <a:spcPct val="80000"/>
              </a:lnSpc>
              <a:spcBef>
                <a:spcPct val="50000"/>
              </a:spcBef>
            </a:pPr>
            <a:r>
              <a:rPr lang="en-US" sz="2000" dirty="0"/>
              <a:t>Request Nominations</a:t>
            </a:r>
          </a:p>
          <a:p>
            <a:pPr>
              <a:lnSpc>
                <a:spcPct val="80000"/>
              </a:lnSpc>
              <a:spcBef>
                <a:spcPct val="50000"/>
              </a:spcBef>
            </a:pPr>
            <a:r>
              <a:rPr lang="en-US" sz="2000" dirty="0"/>
              <a:t>Prepare an evaluation as a Manager</a:t>
            </a:r>
          </a:p>
          <a:p>
            <a:pPr>
              <a:lnSpc>
                <a:spcPct val="80000"/>
              </a:lnSpc>
              <a:spcBef>
                <a:spcPct val="50000"/>
              </a:spcBef>
            </a:pPr>
            <a:r>
              <a:rPr lang="en-US" sz="2000" dirty="0"/>
              <a:t>Review an employee evaluation as a Manager’s Supervisor</a:t>
            </a:r>
          </a:p>
          <a:p>
            <a:pPr>
              <a:lnSpc>
                <a:spcPct val="80000"/>
              </a:lnSpc>
              <a:spcBef>
                <a:spcPct val="50000"/>
              </a:spcBef>
            </a:pPr>
            <a:r>
              <a:rPr lang="en-US" sz="2000" dirty="0"/>
              <a:t>Share the Evaluation with your Employee as a Manager</a:t>
            </a:r>
          </a:p>
          <a:p>
            <a:pPr>
              <a:lnSpc>
                <a:spcPct val="80000"/>
              </a:lnSpc>
              <a:spcBef>
                <a:spcPct val="50000"/>
              </a:spcBef>
            </a:pP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a:t>
            </a:fld>
            <a:endParaRPr lang="en-US" dirty="0">
              <a:solidFill>
                <a:schemeClr val="tx1"/>
              </a:solidFill>
            </a:endParaRPr>
          </a:p>
        </p:txBody>
      </p:sp>
    </p:spTree>
    <p:extLst>
      <p:ext uri="{BB962C8B-B14F-4D97-AF65-F5344CB8AC3E}">
        <p14:creationId xmlns:p14="http://schemas.microsoft.com/office/powerpoint/2010/main" val="6351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20</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381000" y="1583579"/>
            <a:ext cx="10976094" cy="523220"/>
          </a:xfrm>
          <a:prstGeom prst="rect">
            <a:avLst/>
          </a:prstGeom>
          <a:noFill/>
        </p:spPr>
        <p:txBody>
          <a:bodyPr wrap="square">
            <a:spAutoFit/>
          </a:bodyPr>
          <a:lstStyle/>
          <a:p>
            <a:pPr marL="0" marR="0" indent="0">
              <a:spcBef>
                <a:spcPts val="0"/>
              </a:spcBef>
              <a:spcAft>
                <a:spcPts val="0"/>
              </a:spcAft>
              <a:buNone/>
              <a:tabLst>
                <a:tab pos="228600" algn="l"/>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Navigate to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Approvals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0F7F8AD-56CD-7FB2-2CB5-507F52CF6D26}"/>
              </a:ext>
            </a:extLst>
          </p:cNvPr>
          <p:cNvPicPr>
            <a:picLocks noChangeAspect="1"/>
          </p:cNvPicPr>
          <p:nvPr/>
        </p:nvPicPr>
        <p:blipFill>
          <a:blip r:embed="rId4"/>
          <a:stretch>
            <a:fillRect/>
          </a:stretch>
        </p:blipFill>
        <p:spPr>
          <a:xfrm>
            <a:off x="6096" y="2138906"/>
            <a:ext cx="9144000" cy="3467329"/>
          </a:xfrm>
          <a:prstGeom prst="rect">
            <a:avLst/>
          </a:prstGeom>
        </p:spPr>
      </p:pic>
    </p:spTree>
    <p:extLst>
      <p:ext uri="{BB962C8B-B14F-4D97-AF65-F5344CB8AC3E}">
        <p14:creationId xmlns:p14="http://schemas.microsoft.com/office/powerpoint/2010/main" val="134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21</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705489" y="1396115"/>
            <a:ext cx="8014839" cy="1938992"/>
          </a:xfrm>
          <a:prstGeom prst="rect">
            <a:avLst/>
          </a:prstGeom>
          <a:noFill/>
        </p:spPr>
        <p:txBody>
          <a:bodyPr wrap="square">
            <a:spAutoFit/>
          </a:bodyPr>
          <a:lstStyle/>
          <a:p>
            <a:pPr marL="514350" marR="0" indent="-514350">
              <a:spcBef>
                <a:spcPts val="0"/>
              </a:spcBef>
              <a:spcAft>
                <a:spcPts val="0"/>
              </a:spcAft>
              <a:buClrTx/>
              <a:buFont typeface="+mj-lt"/>
              <a:buAutoNum type="arabicPeriod"/>
            </a:pPr>
            <a:r>
              <a:rPr lang="en-US" sz="2400" dirty="0">
                <a:effectLst/>
                <a:latin typeface="Calibri" panose="020F0502020204030204" pitchFamily="34" charset="0"/>
                <a:ea typeface="Times New Roman" panose="02020603050405020304" pitchFamily="18" charset="0"/>
                <a:cs typeface="Calibri" panose="020F0502020204030204" pitchFamily="34" charset="0"/>
              </a:rPr>
              <a:t>Select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Performance</a:t>
            </a:r>
            <a:r>
              <a:rPr lang="en-US" sz="2400" dirty="0">
                <a:effectLst/>
                <a:latin typeface="Calibri" panose="020F0502020204030204" pitchFamily="34" charset="0"/>
                <a:ea typeface="Times New Roman" panose="02020603050405020304" pitchFamily="18" charset="0"/>
                <a:cs typeface="Calibri" panose="020F0502020204030204" pitchFamily="34" charset="0"/>
              </a:rPr>
              <a:t> pane. Note, performance evaluation documents that have been prepared by the Rater and require approval by the Reviewer are displayed. </a:t>
            </a:r>
          </a:p>
          <a:p>
            <a:pPr marL="514350" marR="0" indent="-514350">
              <a:spcBef>
                <a:spcPts val="0"/>
              </a:spcBef>
              <a:spcAft>
                <a:spcPts val="0"/>
              </a:spcAft>
              <a:buClrTx/>
              <a:buFont typeface="+mj-lt"/>
              <a:buAutoNum type="arabicPeriod"/>
            </a:pPr>
            <a:r>
              <a:rPr lang="en-US" sz="2400" dirty="0">
                <a:effectLst/>
                <a:latin typeface="Calibri" panose="020F0502020204030204" pitchFamily="34" charset="0"/>
                <a:ea typeface="Times New Roman" panose="02020603050405020304" pitchFamily="18" charset="0"/>
                <a:cs typeface="Calibri" panose="020F0502020204030204" pitchFamily="34" charset="0"/>
              </a:rPr>
              <a:t>Select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Performance </a:t>
            </a:r>
            <a:r>
              <a:rPr lang="en-US" sz="2400" dirty="0">
                <a:effectLst/>
                <a:latin typeface="Calibri" panose="020F0502020204030204" pitchFamily="34" charset="0"/>
                <a:ea typeface="Times New Roman" panose="02020603050405020304" pitchFamily="18" charset="0"/>
                <a:cs typeface="Calibri" panose="020F0502020204030204" pitchFamily="34" charset="0"/>
              </a:rPr>
              <a:t>option for your employee and then select your employee.</a:t>
            </a:r>
          </a:p>
        </p:txBody>
      </p:sp>
      <p:pic>
        <p:nvPicPr>
          <p:cNvPr id="7" name="Picture 6">
            <a:extLst>
              <a:ext uri="{FF2B5EF4-FFF2-40B4-BE49-F238E27FC236}">
                <a16:creationId xmlns:a16="http://schemas.microsoft.com/office/drawing/2014/main" id="{6828A02F-58C2-7E0A-F941-A55D76B649BD}"/>
              </a:ext>
            </a:extLst>
          </p:cNvPr>
          <p:cNvPicPr>
            <a:picLocks noChangeAspect="1"/>
          </p:cNvPicPr>
          <p:nvPr/>
        </p:nvPicPr>
        <p:blipFill>
          <a:blip r:embed="rId4"/>
          <a:stretch>
            <a:fillRect/>
          </a:stretch>
        </p:blipFill>
        <p:spPr>
          <a:xfrm>
            <a:off x="609600" y="3316819"/>
            <a:ext cx="7662672" cy="2579720"/>
          </a:xfrm>
          <a:prstGeom prst="rect">
            <a:avLst/>
          </a:prstGeom>
        </p:spPr>
      </p:pic>
    </p:spTree>
    <p:extLst>
      <p:ext uri="{BB962C8B-B14F-4D97-AF65-F5344CB8AC3E}">
        <p14:creationId xmlns:p14="http://schemas.microsoft.com/office/powerpoint/2010/main" val="68382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22</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705489" y="1396115"/>
            <a:ext cx="8014839" cy="461665"/>
          </a:xfrm>
          <a:prstGeom prst="rect">
            <a:avLst/>
          </a:prstGeom>
          <a:noFill/>
        </p:spPr>
        <p:txBody>
          <a:bodyPr wrap="square">
            <a:spAutoFit/>
          </a:bodyPr>
          <a:lstStyle/>
          <a:p>
            <a:pPr marR="0">
              <a:spcBef>
                <a:spcPts val="0"/>
              </a:spcBef>
              <a:spcAft>
                <a:spcPts val="0"/>
              </a:spcAft>
              <a:buClrTx/>
            </a:pPr>
            <a:r>
              <a:rPr lang="en-US" sz="2400" dirty="0">
                <a:effectLst/>
                <a:latin typeface="Calibri" panose="020F0502020204030204" pitchFamily="34" charset="0"/>
                <a:ea typeface="Times New Roman" panose="02020603050405020304" pitchFamily="18" charset="0"/>
                <a:cs typeface="Calibri" panose="020F0502020204030204" pitchFamily="34" charset="0"/>
              </a:rPr>
              <a:t>3. Select the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View Document </a:t>
            </a:r>
            <a:r>
              <a:rPr lang="en-US" sz="2400" dirty="0">
                <a:effectLst/>
                <a:latin typeface="Calibri" panose="020F0502020204030204" pitchFamily="34" charset="0"/>
                <a:ea typeface="Times New Roman" panose="02020603050405020304" pitchFamily="18" charset="0"/>
                <a:cs typeface="Calibri" panose="020F0502020204030204" pitchFamily="34" charset="0"/>
              </a:rPr>
              <a:t>Detail link.</a:t>
            </a:r>
          </a:p>
        </p:txBody>
      </p:sp>
      <p:pic>
        <p:nvPicPr>
          <p:cNvPr id="8" name="Picture 7">
            <a:extLst>
              <a:ext uri="{FF2B5EF4-FFF2-40B4-BE49-F238E27FC236}">
                <a16:creationId xmlns:a16="http://schemas.microsoft.com/office/drawing/2014/main" id="{36C96DBA-9629-E7C6-2604-5198FE579867}"/>
              </a:ext>
            </a:extLst>
          </p:cNvPr>
          <p:cNvPicPr>
            <a:picLocks noChangeAspect="1"/>
          </p:cNvPicPr>
          <p:nvPr/>
        </p:nvPicPr>
        <p:blipFill>
          <a:blip r:embed="rId4"/>
          <a:stretch>
            <a:fillRect/>
          </a:stretch>
        </p:blipFill>
        <p:spPr>
          <a:xfrm>
            <a:off x="734568" y="1880668"/>
            <a:ext cx="7674864" cy="3226605"/>
          </a:xfrm>
          <a:prstGeom prst="rect">
            <a:avLst/>
          </a:prstGeom>
        </p:spPr>
      </p:pic>
    </p:spTree>
    <p:extLst>
      <p:ext uri="{BB962C8B-B14F-4D97-AF65-F5344CB8AC3E}">
        <p14:creationId xmlns:p14="http://schemas.microsoft.com/office/powerpoint/2010/main" val="3049531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23</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671961" y="1414301"/>
            <a:ext cx="8014839" cy="2308324"/>
          </a:xfrm>
          <a:prstGeom prst="rect">
            <a:avLst/>
          </a:prstGeom>
          <a:noFill/>
        </p:spPr>
        <p:txBody>
          <a:bodyPr wrap="square">
            <a:spAutoFit/>
          </a:bodyPr>
          <a:lstStyle/>
          <a:p>
            <a:pPr marR="0">
              <a:spcBef>
                <a:spcPts val="0"/>
              </a:spcBef>
              <a:spcAft>
                <a:spcPts val="0"/>
              </a:spcAft>
              <a:buClrTx/>
            </a:pPr>
            <a:r>
              <a:rPr lang="en-US" sz="2400" dirty="0">
                <a:effectLst/>
                <a:latin typeface="Calibri" panose="020F0502020204030204" pitchFamily="34" charset="0"/>
                <a:ea typeface="Times New Roman" panose="02020603050405020304" pitchFamily="18" charset="0"/>
                <a:cs typeface="Calibri" panose="020F0502020204030204" pitchFamily="34" charset="0"/>
              </a:rPr>
              <a:t>4. Review all sections of the performance evaluation document and check to see if the document contains any attachments.</a:t>
            </a:r>
          </a:p>
          <a:p>
            <a:pPr>
              <a:spcBef>
                <a:spcPts val="0"/>
              </a:spcBef>
              <a:spcAft>
                <a:spcPts val="0"/>
              </a:spcAft>
            </a:pPr>
            <a:r>
              <a:rPr lang="en-US" sz="2400" dirty="0">
                <a:latin typeface="Calibri" panose="020F0502020204030204" pitchFamily="34" charset="0"/>
                <a:ea typeface="Times New Roman" panose="02020603050405020304" pitchFamily="18" charset="0"/>
                <a:cs typeface="Calibri" panose="020F0502020204030204" pitchFamily="34" charset="0"/>
              </a:rPr>
              <a:t>5. </a:t>
            </a:r>
            <a:r>
              <a:rPr lang="en-US" sz="2400" dirty="0">
                <a:effectLst/>
                <a:latin typeface="Calibri" panose="020F0502020204030204" pitchFamily="34" charset="0"/>
                <a:ea typeface="Times New Roman" panose="02020603050405020304" pitchFamily="18" charset="0"/>
                <a:cs typeface="Calibri" panose="020F0502020204030204" pitchFamily="34" charset="0"/>
              </a:rPr>
              <a:t>Once the Reviewer has reviewed the entire performance evaluation, select the Approval button on the top left corner of the screen.</a:t>
            </a:r>
          </a:p>
          <a:p>
            <a:pPr marR="0">
              <a:spcBef>
                <a:spcPts val="0"/>
              </a:spcBef>
              <a:spcAft>
                <a:spcPts val="0"/>
              </a:spcAft>
              <a:buClrTx/>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DD717B17-1FA6-4C4C-1FA7-654E534F7A48}"/>
              </a:ext>
            </a:extLst>
          </p:cNvPr>
          <p:cNvPicPr>
            <a:picLocks noChangeAspect="1"/>
          </p:cNvPicPr>
          <p:nvPr/>
        </p:nvPicPr>
        <p:blipFill>
          <a:blip r:embed="rId4"/>
          <a:stretch>
            <a:fillRect/>
          </a:stretch>
        </p:blipFill>
        <p:spPr>
          <a:xfrm>
            <a:off x="0" y="3339660"/>
            <a:ext cx="9144000" cy="1171737"/>
          </a:xfrm>
          <a:prstGeom prst="rect">
            <a:avLst/>
          </a:prstGeom>
        </p:spPr>
      </p:pic>
    </p:spTree>
    <p:extLst>
      <p:ext uri="{BB962C8B-B14F-4D97-AF65-F5344CB8AC3E}">
        <p14:creationId xmlns:p14="http://schemas.microsoft.com/office/powerpoint/2010/main" val="44890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24</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671961" y="1414301"/>
            <a:ext cx="8014839" cy="2554545"/>
          </a:xfrm>
          <a:prstGeom prst="rect">
            <a:avLst/>
          </a:prstGeom>
          <a:noFill/>
        </p:spPr>
        <p:txBody>
          <a:bodyPr wrap="square">
            <a:spAutoFit/>
          </a:bodyPr>
          <a:lstStyle/>
          <a:p>
            <a:pPr marL="514350" marR="0" indent="-514350">
              <a:spcBef>
                <a:spcPts val="0"/>
              </a:spcBef>
              <a:spcAft>
                <a:spcPts val="0"/>
              </a:spcAft>
              <a:buClrTx/>
              <a:buFont typeface="+mj-lt"/>
              <a:buAutoNum type="arabicPeriod" startAt="6"/>
            </a:pPr>
            <a:r>
              <a:rPr lang="en-US" sz="2000" dirty="0">
                <a:effectLst/>
                <a:latin typeface="Calibri" panose="020F0502020204030204" pitchFamily="34" charset="0"/>
                <a:ea typeface="Times New Roman" panose="02020603050405020304" pitchFamily="18" charset="0"/>
                <a:cs typeface="Calibri" panose="020F0502020204030204" pitchFamily="34" charset="0"/>
              </a:rPr>
              <a:t>Select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Approver Comments </a:t>
            </a:r>
            <a:r>
              <a:rPr lang="en-US" sz="2000" dirty="0">
                <a:effectLst/>
                <a:latin typeface="Calibri" panose="020F0502020204030204" pitchFamily="34" charset="0"/>
                <a:ea typeface="Times New Roman" panose="02020603050405020304" pitchFamily="18" charset="0"/>
                <a:cs typeface="Calibri" panose="020F0502020204030204" pitchFamily="34" charset="0"/>
              </a:rPr>
              <a:t>field and enter desired information. Once desired information is entered, click on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Approve</a:t>
            </a:r>
            <a:r>
              <a:rPr lang="en-US" sz="2000" dirty="0">
                <a:effectLst/>
                <a:latin typeface="Calibri" panose="020F0502020204030204" pitchFamily="34" charset="0"/>
                <a:ea typeface="Times New Roman" panose="02020603050405020304" pitchFamily="18" charset="0"/>
                <a:cs typeface="Calibri" panose="020F0502020204030204" pitchFamily="34" charset="0"/>
              </a:rPr>
              <a:t> button.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ClrTx/>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2000" b="1" dirty="0">
                <a:effectLst/>
                <a:latin typeface="Calibri" panose="020F0502020204030204" pitchFamily="34" charset="0"/>
                <a:ea typeface="Times New Roman" panose="02020603050405020304" pitchFamily="18" charset="0"/>
                <a:cs typeface="Calibri" panose="020F0502020204030204" pitchFamily="34" charset="0"/>
              </a:rPr>
              <a:t>Note</a:t>
            </a:r>
            <a:r>
              <a:rPr lang="en-US" sz="2000" dirty="0">
                <a:effectLst/>
                <a:latin typeface="Calibri" panose="020F0502020204030204" pitchFamily="34" charset="0"/>
                <a:ea typeface="Times New Roman" panose="02020603050405020304" pitchFamily="18" charset="0"/>
                <a:cs typeface="Calibri" panose="020F0502020204030204" pitchFamily="34" charset="0"/>
              </a:rPr>
              <a:t> the reviewer also has the option to deny in which case the reviewer would provide the reasons for denial. At this point the document will route back to the Rater (employee’s manager) to be amended and the Rater will then have to resubmit the evaluation to the Reviewer.</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buClrTx/>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F8E0791A-75D6-E6A8-5FE8-5334B951AB35}"/>
              </a:ext>
            </a:extLst>
          </p:cNvPr>
          <p:cNvPicPr>
            <a:picLocks noChangeAspect="1"/>
          </p:cNvPicPr>
          <p:nvPr/>
        </p:nvPicPr>
        <p:blipFill>
          <a:blip r:embed="rId4"/>
          <a:stretch>
            <a:fillRect/>
          </a:stretch>
        </p:blipFill>
        <p:spPr>
          <a:xfrm>
            <a:off x="1676400" y="3654837"/>
            <a:ext cx="5457825" cy="2800350"/>
          </a:xfrm>
          <a:prstGeom prst="rect">
            <a:avLst/>
          </a:prstGeom>
        </p:spPr>
      </p:pic>
    </p:spTree>
    <p:extLst>
      <p:ext uri="{BB962C8B-B14F-4D97-AF65-F5344CB8AC3E}">
        <p14:creationId xmlns:p14="http://schemas.microsoft.com/office/powerpoint/2010/main" val="262588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25</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671961" y="1414301"/>
            <a:ext cx="8014839" cy="400110"/>
          </a:xfrm>
          <a:prstGeom prst="rect">
            <a:avLst/>
          </a:prstGeom>
          <a:noFill/>
        </p:spPr>
        <p:txBody>
          <a:bodyPr wrap="square">
            <a:spAutoFit/>
          </a:bodyPr>
          <a:lstStyle/>
          <a:p>
            <a:pPr marR="0">
              <a:spcBef>
                <a:spcPts val="0"/>
              </a:spcBef>
              <a:spcAft>
                <a:spcPts val="0"/>
              </a:spcAft>
              <a:buClrTx/>
            </a:pPr>
            <a:r>
              <a:rPr lang="en-US" sz="2000" dirty="0">
                <a:effectLst/>
                <a:latin typeface="Calibri" panose="020F0502020204030204" pitchFamily="34" charset="0"/>
                <a:ea typeface="Times New Roman" panose="02020603050405020304" pitchFamily="18" charset="0"/>
                <a:cs typeface="Calibri" panose="020F0502020204030204" pitchFamily="34" charset="0"/>
              </a:rPr>
              <a:t>7. Select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Submit </a:t>
            </a:r>
            <a:r>
              <a:rPr lang="en-US" sz="2000" dirty="0">
                <a:effectLst/>
                <a:latin typeface="Calibri" panose="020F0502020204030204" pitchFamily="34" charset="0"/>
                <a:ea typeface="Times New Roman" panose="02020603050405020304" pitchFamily="18" charset="0"/>
                <a:cs typeface="Calibri" panose="020F0502020204030204" pitchFamily="34" charset="0"/>
              </a:rPr>
              <a:t>button.</a:t>
            </a:r>
          </a:p>
        </p:txBody>
      </p:sp>
      <p:pic>
        <p:nvPicPr>
          <p:cNvPr id="7" name="Picture 6">
            <a:extLst>
              <a:ext uri="{FF2B5EF4-FFF2-40B4-BE49-F238E27FC236}">
                <a16:creationId xmlns:a16="http://schemas.microsoft.com/office/drawing/2014/main" id="{320C51A3-EBA2-7E72-1725-9A1BF565ADCA}"/>
              </a:ext>
            </a:extLst>
          </p:cNvPr>
          <p:cNvPicPr>
            <a:picLocks noChangeAspect="1"/>
          </p:cNvPicPr>
          <p:nvPr/>
        </p:nvPicPr>
        <p:blipFill>
          <a:blip r:embed="rId4"/>
          <a:stretch>
            <a:fillRect/>
          </a:stretch>
        </p:blipFill>
        <p:spPr>
          <a:xfrm>
            <a:off x="928911" y="1783931"/>
            <a:ext cx="7500937" cy="3786570"/>
          </a:xfrm>
          <a:prstGeom prst="rect">
            <a:avLst/>
          </a:prstGeom>
        </p:spPr>
      </p:pic>
    </p:spTree>
    <p:extLst>
      <p:ext uri="{BB962C8B-B14F-4D97-AF65-F5344CB8AC3E}">
        <p14:creationId xmlns:p14="http://schemas.microsoft.com/office/powerpoint/2010/main" val="165690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3: Reviewing an Employee’s Evaluation (Manager’s Supervisor)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26</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3" name="TextBox 2">
            <a:extLst>
              <a:ext uri="{FF2B5EF4-FFF2-40B4-BE49-F238E27FC236}">
                <a16:creationId xmlns:a16="http://schemas.microsoft.com/office/drawing/2014/main" id="{0C7A22F3-39C6-F15C-DD38-31227D85C1A6}"/>
              </a:ext>
            </a:extLst>
          </p:cNvPr>
          <p:cNvSpPr txBox="1"/>
          <p:nvPr/>
        </p:nvSpPr>
        <p:spPr>
          <a:xfrm>
            <a:off x="671961" y="1414301"/>
            <a:ext cx="8014839" cy="707886"/>
          </a:xfrm>
          <a:prstGeom prst="rect">
            <a:avLst/>
          </a:prstGeom>
          <a:noFill/>
        </p:spPr>
        <p:txBody>
          <a:bodyPr wrap="square">
            <a:spAutoFit/>
          </a:bodyPr>
          <a:lstStyle/>
          <a:p>
            <a:pPr marR="0">
              <a:spcBef>
                <a:spcPts val="0"/>
              </a:spcBef>
              <a:spcAft>
                <a:spcPts val="0"/>
              </a:spcAft>
              <a:buClrTx/>
            </a:pPr>
            <a:r>
              <a:rPr lang="en-US" sz="2000" b="1" dirty="0">
                <a:effectLst/>
                <a:latin typeface="Calibri" panose="020F0502020204030204" pitchFamily="34" charset="0"/>
                <a:ea typeface="Times New Roman" panose="02020603050405020304" pitchFamily="18" charset="0"/>
                <a:cs typeface="Calibri" panose="020F0502020204030204" pitchFamily="34" charset="0"/>
              </a:rPr>
              <a:t>8. Select Pending Approvals </a:t>
            </a:r>
            <a:r>
              <a:rPr lang="en-US" sz="2000" dirty="0">
                <a:effectLst/>
                <a:latin typeface="Calibri" panose="020F0502020204030204" pitchFamily="34" charset="0"/>
                <a:ea typeface="Times New Roman" panose="02020603050405020304" pitchFamily="18" charset="0"/>
                <a:cs typeface="Calibri" panose="020F0502020204030204" pitchFamily="34" charset="0"/>
              </a:rPr>
              <a:t>to check if there are any more approvals pending.</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A62EA6BC-7E4F-30A8-A5A4-D9597308A0BE}"/>
              </a:ext>
            </a:extLst>
          </p:cNvPr>
          <p:cNvPicPr>
            <a:picLocks noChangeAspect="1"/>
          </p:cNvPicPr>
          <p:nvPr/>
        </p:nvPicPr>
        <p:blipFill>
          <a:blip r:embed="rId4"/>
          <a:stretch>
            <a:fillRect/>
          </a:stretch>
        </p:blipFill>
        <p:spPr>
          <a:xfrm>
            <a:off x="0" y="2202821"/>
            <a:ext cx="9144000" cy="2452357"/>
          </a:xfrm>
          <a:prstGeom prst="rect">
            <a:avLst/>
          </a:prstGeom>
        </p:spPr>
      </p:pic>
    </p:spTree>
    <p:extLst>
      <p:ext uri="{BB962C8B-B14F-4D97-AF65-F5344CB8AC3E}">
        <p14:creationId xmlns:p14="http://schemas.microsoft.com/office/powerpoint/2010/main" val="18895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4: Share Evaluation with Employee as Manager</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27</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6" name="TextBox 5">
            <a:extLst>
              <a:ext uri="{FF2B5EF4-FFF2-40B4-BE49-F238E27FC236}">
                <a16:creationId xmlns:a16="http://schemas.microsoft.com/office/drawing/2014/main" id="{1FB8997D-00E0-7BC0-7055-AC50CC5222CB}"/>
              </a:ext>
            </a:extLst>
          </p:cNvPr>
          <p:cNvSpPr txBox="1"/>
          <p:nvPr/>
        </p:nvSpPr>
        <p:spPr>
          <a:xfrm>
            <a:off x="457200" y="1583579"/>
            <a:ext cx="11065933" cy="523220"/>
          </a:xfrm>
          <a:prstGeom prst="rect">
            <a:avLst/>
          </a:prstGeom>
          <a:noFill/>
        </p:spPr>
        <p:txBody>
          <a:bodyPr wrap="square">
            <a:spAutoFit/>
          </a:bodyPr>
          <a:lstStyle/>
          <a:p>
            <a:pPr marL="0" marR="0" indent="0">
              <a:spcBef>
                <a:spcPts val="0"/>
              </a:spcBef>
              <a:spcAft>
                <a:spcPts val="0"/>
              </a:spcAft>
              <a:buNone/>
              <a:tabLst>
                <a:tab pos="228600" algn="l"/>
                <a:tab pos="4572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Navigate to </a:t>
            </a:r>
            <a:r>
              <a:rPr lang="en-US" sz="2800" b="1" dirty="0">
                <a:latin typeface="Calibri" panose="020F0502020204030204" pitchFamily="34" charset="0"/>
                <a:ea typeface="Times New Roman" panose="02020603050405020304" pitchFamily="18" charset="0"/>
                <a:cs typeface="Times New Roman" panose="02020603050405020304" pitchFamily="18" charset="0"/>
              </a:rPr>
              <a:t>Manager Self-Service &gt; Team Performance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90E7C8E-60D8-6FA6-49D3-A97E1FFC586B}"/>
              </a:ext>
            </a:extLst>
          </p:cNvPr>
          <p:cNvPicPr>
            <a:picLocks noChangeAspect="1"/>
          </p:cNvPicPr>
          <p:nvPr/>
        </p:nvPicPr>
        <p:blipFill>
          <a:blip r:embed="rId4"/>
          <a:stretch>
            <a:fillRect/>
          </a:stretch>
        </p:blipFill>
        <p:spPr>
          <a:xfrm>
            <a:off x="-3048" y="2081538"/>
            <a:ext cx="9144000" cy="3159208"/>
          </a:xfrm>
          <a:prstGeom prst="rect">
            <a:avLst/>
          </a:prstGeom>
        </p:spPr>
      </p:pic>
    </p:spTree>
    <p:extLst>
      <p:ext uri="{BB962C8B-B14F-4D97-AF65-F5344CB8AC3E}">
        <p14:creationId xmlns:p14="http://schemas.microsoft.com/office/powerpoint/2010/main" val="132821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4: Share Evaluation with Employee as Manager Continued</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28</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6" name="TextBox 5">
            <a:extLst>
              <a:ext uri="{FF2B5EF4-FFF2-40B4-BE49-F238E27FC236}">
                <a16:creationId xmlns:a16="http://schemas.microsoft.com/office/drawing/2014/main" id="{1FB8997D-00E0-7BC0-7055-AC50CC5222CB}"/>
              </a:ext>
            </a:extLst>
          </p:cNvPr>
          <p:cNvSpPr txBox="1"/>
          <p:nvPr/>
        </p:nvSpPr>
        <p:spPr>
          <a:xfrm>
            <a:off x="457200" y="1583579"/>
            <a:ext cx="11065933" cy="461665"/>
          </a:xfrm>
          <a:prstGeom prst="rect">
            <a:avLst/>
          </a:prstGeom>
          <a:noFill/>
        </p:spPr>
        <p:txBody>
          <a:bodyPr wrap="square">
            <a:spAutoFit/>
          </a:bodyPr>
          <a:lstStyle/>
          <a:p>
            <a:pPr marL="514350" marR="0" indent="-514350">
              <a:spcBef>
                <a:spcPts val="0"/>
              </a:spcBef>
              <a:spcAft>
                <a:spcPts val="0"/>
              </a:spcAft>
              <a:buClrTx/>
              <a:buFont typeface="+mj-lt"/>
              <a:buAutoNum type="arabicPeriod"/>
            </a:pPr>
            <a:r>
              <a:rPr lang="en-US" sz="2400" dirty="0">
                <a:effectLst/>
                <a:latin typeface="Calibri" panose="020F0502020204030204" pitchFamily="34" charset="0"/>
                <a:ea typeface="Times New Roman" panose="02020603050405020304" pitchFamily="18" charset="0"/>
                <a:cs typeface="Calibri" panose="020F0502020204030204" pitchFamily="34" charset="0"/>
              </a:rPr>
              <a:t>Select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Current Document </a:t>
            </a:r>
            <a:r>
              <a:rPr lang="en-US" sz="2400" dirty="0">
                <a:effectLst/>
                <a:latin typeface="Calibri" panose="020F0502020204030204" pitchFamily="34" charset="0"/>
                <a:ea typeface="Times New Roman" panose="02020603050405020304" pitchFamily="18" charset="0"/>
                <a:cs typeface="Calibri" panose="020F0502020204030204" pitchFamily="34" charset="0"/>
              </a:rPr>
              <a:t>and then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MDC-Annual Review EE.</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F2013159-7FF1-42D5-16B8-2CF522A80FA8}"/>
              </a:ext>
            </a:extLst>
          </p:cNvPr>
          <p:cNvPicPr>
            <a:picLocks noChangeAspect="1"/>
          </p:cNvPicPr>
          <p:nvPr/>
        </p:nvPicPr>
        <p:blipFill>
          <a:blip r:embed="rId4"/>
          <a:stretch>
            <a:fillRect/>
          </a:stretch>
        </p:blipFill>
        <p:spPr>
          <a:xfrm>
            <a:off x="0" y="2078934"/>
            <a:ext cx="9144000" cy="2941569"/>
          </a:xfrm>
          <a:prstGeom prst="rect">
            <a:avLst/>
          </a:prstGeom>
        </p:spPr>
      </p:pic>
    </p:spTree>
    <p:extLst>
      <p:ext uri="{BB962C8B-B14F-4D97-AF65-F5344CB8AC3E}">
        <p14:creationId xmlns:p14="http://schemas.microsoft.com/office/powerpoint/2010/main" val="85625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4: Share Evaluation with Employee as Manager Continued</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29</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6" name="TextBox 5">
            <a:extLst>
              <a:ext uri="{FF2B5EF4-FFF2-40B4-BE49-F238E27FC236}">
                <a16:creationId xmlns:a16="http://schemas.microsoft.com/office/drawing/2014/main" id="{1FB8997D-00E0-7BC0-7055-AC50CC5222CB}"/>
              </a:ext>
            </a:extLst>
          </p:cNvPr>
          <p:cNvSpPr txBox="1"/>
          <p:nvPr/>
        </p:nvSpPr>
        <p:spPr>
          <a:xfrm>
            <a:off x="457200" y="1583579"/>
            <a:ext cx="11065933" cy="461665"/>
          </a:xfrm>
          <a:prstGeom prst="rect">
            <a:avLst/>
          </a:prstGeom>
          <a:noFill/>
        </p:spPr>
        <p:txBody>
          <a:bodyPr wrap="square">
            <a:spAutoFit/>
          </a:bodyPr>
          <a:lstStyle/>
          <a:p>
            <a:pPr marR="0">
              <a:spcBef>
                <a:spcPts val="0"/>
              </a:spcBef>
              <a:spcAft>
                <a:spcPts val="0"/>
              </a:spcAft>
              <a:buClrTx/>
            </a:pPr>
            <a:r>
              <a:rPr lang="en-US" sz="2400" dirty="0">
                <a:latin typeface="Calibri" panose="020F0502020204030204" pitchFamily="34" charset="0"/>
                <a:ea typeface="Times New Roman" panose="02020603050405020304" pitchFamily="18" charset="0"/>
                <a:cs typeface="Calibri" panose="020F0502020204030204" pitchFamily="34" charset="0"/>
              </a:rPr>
              <a:t>2. Select </a:t>
            </a:r>
            <a:r>
              <a:rPr lang="en-US" sz="2400" b="1" dirty="0">
                <a:latin typeface="Calibri" panose="020F0502020204030204" pitchFamily="34" charset="0"/>
                <a:ea typeface="Times New Roman" panose="02020603050405020304" pitchFamily="18" charset="0"/>
                <a:cs typeface="Calibri" panose="020F0502020204030204" pitchFamily="34" charset="0"/>
              </a:rPr>
              <a:t>Share with Employee.</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96A4075-126F-2D28-7039-945833FFB5A1}"/>
              </a:ext>
            </a:extLst>
          </p:cNvPr>
          <p:cNvPicPr>
            <a:picLocks noChangeAspect="1"/>
          </p:cNvPicPr>
          <p:nvPr/>
        </p:nvPicPr>
        <p:blipFill>
          <a:blip r:embed="rId4"/>
          <a:stretch>
            <a:fillRect/>
          </a:stretch>
        </p:blipFill>
        <p:spPr>
          <a:xfrm>
            <a:off x="0" y="2014764"/>
            <a:ext cx="9144000" cy="3645449"/>
          </a:xfrm>
          <a:prstGeom prst="rect">
            <a:avLst/>
          </a:prstGeom>
        </p:spPr>
      </p:pic>
    </p:spTree>
    <p:extLst>
      <p:ext uri="{BB962C8B-B14F-4D97-AF65-F5344CB8AC3E}">
        <p14:creationId xmlns:p14="http://schemas.microsoft.com/office/powerpoint/2010/main" val="48637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1: Preparing an Employee’s Evaluation as a Manager</a:t>
            </a:r>
            <a:endParaRPr lang="en-US" sz="4000" b="1" dirty="0"/>
          </a:p>
        </p:txBody>
      </p:sp>
      <p:sp>
        <p:nvSpPr>
          <p:cNvPr id="7" name="Subtitle 6"/>
          <p:cNvSpPr>
            <a:spLocks noGrp="1"/>
          </p:cNvSpPr>
          <p:nvPr>
            <p:ph idx="1"/>
          </p:nvPr>
        </p:nvSpPr>
        <p:spPr>
          <a:xfrm>
            <a:off x="457200" y="1524000"/>
            <a:ext cx="8229600" cy="4221163"/>
          </a:xfrm>
        </p:spPr>
        <p:txBody>
          <a:bodyPr/>
          <a:lstStyle/>
          <a:p>
            <a:pPr marL="0" indent="0" algn="ctr">
              <a:lnSpc>
                <a:spcPct val="80000"/>
              </a:lnSpc>
              <a:spcBef>
                <a:spcPct val="50000"/>
              </a:spcBef>
              <a:buNone/>
            </a:pPr>
            <a:r>
              <a:rPr lang="en-US" dirty="0"/>
              <a:t>Key Terms</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3</a:t>
            </a:fld>
            <a:endParaRPr lang="en-US" dirty="0">
              <a:solidFill>
                <a:schemeClr val="tx1"/>
              </a:solidFill>
            </a:endParaRPr>
          </a:p>
        </p:txBody>
      </p:sp>
      <p:pic>
        <p:nvPicPr>
          <p:cNvPr id="5" name="Picture 4">
            <a:extLst>
              <a:ext uri="{FF2B5EF4-FFF2-40B4-BE49-F238E27FC236}">
                <a16:creationId xmlns:a16="http://schemas.microsoft.com/office/drawing/2014/main" id="{6B90E705-DB41-46DC-CF0B-D1D2E5F1EB66}"/>
              </a:ext>
            </a:extLst>
          </p:cNvPr>
          <p:cNvPicPr>
            <a:picLocks noChangeAspect="1"/>
          </p:cNvPicPr>
          <p:nvPr/>
        </p:nvPicPr>
        <p:blipFill>
          <a:blip r:embed="rId4"/>
          <a:stretch>
            <a:fillRect/>
          </a:stretch>
        </p:blipFill>
        <p:spPr>
          <a:xfrm>
            <a:off x="9144" y="1996615"/>
            <a:ext cx="9144000" cy="4129548"/>
          </a:xfrm>
          <a:prstGeom prst="rect">
            <a:avLst/>
          </a:prstGeom>
        </p:spPr>
      </p:pic>
    </p:spTree>
    <p:extLst>
      <p:ext uri="{BB962C8B-B14F-4D97-AF65-F5344CB8AC3E}">
        <p14:creationId xmlns:p14="http://schemas.microsoft.com/office/powerpoint/2010/main" val="414217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4: Share Evaluation with Employee as Manager Continued</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30</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6" name="TextBox 5">
            <a:extLst>
              <a:ext uri="{FF2B5EF4-FFF2-40B4-BE49-F238E27FC236}">
                <a16:creationId xmlns:a16="http://schemas.microsoft.com/office/drawing/2014/main" id="{1FB8997D-00E0-7BC0-7055-AC50CC5222CB}"/>
              </a:ext>
            </a:extLst>
          </p:cNvPr>
          <p:cNvSpPr txBox="1"/>
          <p:nvPr/>
        </p:nvSpPr>
        <p:spPr>
          <a:xfrm>
            <a:off x="457201" y="1583579"/>
            <a:ext cx="8229600" cy="1015663"/>
          </a:xfrm>
          <a:prstGeom prst="rect">
            <a:avLst/>
          </a:prstGeom>
          <a:noFill/>
        </p:spPr>
        <p:txBody>
          <a:bodyPr wrap="square">
            <a:spAutoFit/>
          </a:bodyPr>
          <a:lstStyle/>
          <a:p>
            <a:pPr marL="514350" marR="0" indent="-514350">
              <a:spcBef>
                <a:spcPts val="0"/>
              </a:spcBef>
              <a:spcAft>
                <a:spcPts val="0"/>
              </a:spcAft>
              <a:buClrTx/>
              <a:buFont typeface="+mj-lt"/>
              <a:buAutoNum type="arabicPeriod" startAt="3"/>
            </a:pPr>
            <a:r>
              <a:rPr lang="en-US" sz="2000" dirty="0">
                <a:effectLst/>
                <a:latin typeface="Calibri" panose="020F0502020204030204" pitchFamily="34" charset="0"/>
                <a:ea typeface="Times New Roman" panose="02020603050405020304" pitchFamily="18" charset="0"/>
                <a:cs typeface="Calibri" panose="020F0502020204030204" pitchFamily="34" charset="0"/>
              </a:rPr>
              <a:t>Select the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Confirm</a:t>
            </a:r>
            <a:r>
              <a:rPr lang="en-US" sz="2000" dirty="0">
                <a:effectLst/>
                <a:latin typeface="Calibri" panose="020F0502020204030204" pitchFamily="34" charset="0"/>
                <a:ea typeface="Times New Roman" panose="02020603050405020304" pitchFamily="18" charset="0"/>
                <a:cs typeface="Calibri" panose="020F0502020204030204" pitchFamily="34" charset="0"/>
              </a:rPr>
              <a:t> button. This will complete the process. The evaluation will close out (edits can no longer be made) and move to the employee’s historical folder as well as the manager’s historical folder.  </a:t>
            </a:r>
          </a:p>
        </p:txBody>
      </p:sp>
      <p:pic>
        <p:nvPicPr>
          <p:cNvPr id="7" name="Picture 6">
            <a:extLst>
              <a:ext uri="{FF2B5EF4-FFF2-40B4-BE49-F238E27FC236}">
                <a16:creationId xmlns:a16="http://schemas.microsoft.com/office/drawing/2014/main" id="{0388F9FB-6B79-3D7D-6684-3CB41F675A32}"/>
              </a:ext>
            </a:extLst>
          </p:cNvPr>
          <p:cNvPicPr>
            <a:picLocks noChangeAspect="1"/>
          </p:cNvPicPr>
          <p:nvPr/>
        </p:nvPicPr>
        <p:blipFill>
          <a:blip r:embed="rId4"/>
          <a:stretch>
            <a:fillRect/>
          </a:stretch>
        </p:blipFill>
        <p:spPr>
          <a:xfrm>
            <a:off x="1171575" y="2599242"/>
            <a:ext cx="6800850" cy="3333750"/>
          </a:xfrm>
          <a:prstGeom prst="rect">
            <a:avLst/>
          </a:prstGeom>
        </p:spPr>
      </p:pic>
    </p:spTree>
    <p:extLst>
      <p:ext uri="{BB962C8B-B14F-4D97-AF65-F5344CB8AC3E}">
        <p14:creationId xmlns:p14="http://schemas.microsoft.com/office/powerpoint/2010/main" val="426941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Summary</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31</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8" name="TextBox 7">
            <a:extLst>
              <a:ext uri="{FF2B5EF4-FFF2-40B4-BE49-F238E27FC236}">
                <a16:creationId xmlns:a16="http://schemas.microsoft.com/office/drawing/2014/main" id="{55F8AA2B-843C-C195-449D-81B430EB6C3C}"/>
              </a:ext>
            </a:extLst>
          </p:cNvPr>
          <p:cNvSpPr txBox="1"/>
          <p:nvPr/>
        </p:nvSpPr>
        <p:spPr>
          <a:xfrm>
            <a:off x="762000" y="1447800"/>
            <a:ext cx="8229600" cy="2308324"/>
          </a:xfrm>
          <a:prstGeom prst="rect">
            <a:avLst/>
          </a:prstGeom>
          <a:noFill/>
        </p:spPr>
        <p:txBody>
          <a:bodyPr wrap="square">
            <a:spAutoFit/>
          </a:bodyPr>
          <a:lstStyle/>
          <a:p>
            <a:r>
              <a:rPr lang="en-US" dirty="0">
                <a:effectLst/>
                <a:ea typeface="Calibri" panose="020F0502020204030204" pitchFamily="34" charset="0"/>
              </a:rPr>
              <a:t>Congratulations on completing the overview of Manager Self-Service ePerformance Management. You now understand how to</a:t>
            </a:r>
            <a:r>
              <a:rPr lang="en-US" dirty="0">
                <a:cs typeface="Calibri"/>
              </a:rPr>
              <a:t>:</a:t>
            </a:r>
          </a:p>
          <a:p>
            <a:endParaRPr lang="en-US" dirty="0">
              <a:cs typeface="Calibri"/>
            </a:endParaRPr>
          </a:p>
          <a:p>
            <a:pPr marL="285750" indent="-285750">
              <a:buFont typeface="Arial" panose="020B0604020202020204" pitchFamily="34" charset="0"/>
              <a:buChar char="•"/>
            </a:pPr>
            <a:r>
              <a:rPr lang="en-US" dirty="0">
                <a:ea typeface="Times New Roman" panose="02020603050405020304" pitchFamily="18" charset="0"/>
                <a:cs typeface="Times New Roman"/>
              </a:rPr>
              <a:t>Request Nominations</a:t>
            </a:r>
          </a:p>
          <a:p>
            <a:pPr marL="285750" indent="-285750">
              <a:buClrTx/>
              <a:buFont typeface="Arial" panose="020B0604020202020204" pitchFamily="34" charset="0"/>
              <a:buChar char="•"/>
            </a:pPr>
            <a:r>
              <a:rPr lang="en-US" dirty="0">
                <a:ea typeface="Times New Roman" panose="02020603050405020304" pitchFamily="18" charset="0"/>
                <a:cs typeface="Times New Roman"/>
              </a:rPr>
              <a:t>Prepare an Evaluation as a Manager</a:t>
            </a:r>
          </a:p>
          <a:p>
            <a:pPr marL="285750" indent="-285750">
              <a:buClrTx/>
              <a:buFont typeface="Arial" panose="020B0604020202020204" pitchFamily="34" charset="0"/>
              <a:buChar char="•"/>
            </a:pPr>
            <a:r>
              <a:rPr lang="en-US" dirty="0">
                <a:ea typeface="Times New Roman" panose="02020603050405020304" pitchFamily="18" charset="0"/>
                <a:cs typeface="Times New Roman"/>
              </a:rPr>
              <a:t>Review an Employee Evaluation as a Manager’s Supervisor</a:t>
            </a:r>
          </a:p>
          <a:p>
            <a:pPr marL="285750" indent="-285750">
              <a:buFont typeface="Arial" panose="020B0604020202020204" pitchFamily="34" charset="0"/>
              <a:buChar char="•"/>
            </a:pPr>
            <a:r>
              <a:rPr lang="en-US" dirty="0">
                <a:ea typeface="Times New Roman" panose="02020603050405020304" pitchFamily="18" charset="0"/>
                <a:cs typeface="Times New Roman"/>
              </a:rPr>
              <a:t>Share the Evaluation with your Employee as a Manager</a:t>
            </a:r>
          </a:p>
          <a:p>
            <a:pPr marL="285750" indent="-285750">
              <a:buClrTx/>
              <a:buFont typeface="Arial" panose="020B0604020202020204" pitchFamily="34" charset="0"/>
              <a:buChar char="•"/>
            </a:pPr>
            <a:endParaRPr lang="en-US" dirty="0">
              <a:ea typeface="Times New Roman" panose="02020603050405020304" pitchFamily="18" charset="0"/>
              <a:cs typeface="Times New Roman"/>
            </a:endParaRPr>
          </a:p>
        </p:txBody>
      </p:sp>
      <p:pic>
        <p:nvPicPr>
          <p:cNvPr id="11" name="Picture 10">
            <a:extLst>
              <a:ext uri="{FF2B5EF4-FFF2-40B4-BE49-F238E27FC236}">
                <a16:creationId xmlns:a16="http://schemas.microsoft.com/office/drawing/2014/main" id="{C97BEF6A-21D5-0C0C-7107-7C37527FA02D}"/>
              </a:ext>
            </a:extLst>
          </p:cNvPr>
          <p:cNvPicPr>
            <a:picLocks noChangeAspect="1"/>
          </p:cNvPicPr>
          <p:nvPr/>
        </p:nvPicPr>
        <p:blipFill>
          <a:blip r:embed="rId4"/>
          <a:stretch>
            <a:fillRect/>
          </a:stretch>
        </p:blipFill>
        <p:spPr>
          <a:xfrm>
            <a:off x="2820448" y="3525333"/>
            <a:ext cx="3503104" cy="2967542"/>
          </a:xfrm>
          <a:prstGeom prst="rect">
            <a:avLst/>
          </a:prstGeom>
        </p:spPr>
      </p:pic>
    </p:spTree>
    <p:extLst>
      <p:ext uri="{BB962C8B-B14F-4D97-AF65-F5344CB8AC3E}">
        <p14:creationId xmlns:p14="http://schemas.microsoft.com/office/powerpoint/2010/main" val="128356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Training and Job Aids</a:t>
            </a:r>
            <a:endParaRPr lang="en-US" sz="3600" b="1"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32</a:t>
            </a:fld>
            <a:endParaRPr lang="en-US" dirty="0">
              <a:solidFill>
                <a:schemeClr val="tx1"/>
              </a:solidFill>
            </a:endParaRPr>
          </a:p>
        </p:txBody>
      </p:sp>
      <p:sp>
        <p:nvSpPr>
          <p:cNvPr id="5" name="TextBox 4">
            <a:extLst>
              <a:ext uri="{FF2B5EF4-FFF2-40B4-BE49-F238E27FC236}">
                <a16:creationId xmlns:a16="http://schemas.microsoft.com/office/drawing/2014/main" id="{6693AE4D-D373-81B1-7453-89D101F0A816}"/>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AE810484-BBBE-6497-E2ED-EC0AD6A51CD4}"/>
              </a:ext>
            </a:extLst>
          </p:cNvPr>
          <p:cNvSpPr txBox="1"/>
          <p:nvPr/>
        </p:nvSpPr>
        <p:spPr>
          <a:xfrm>
            <a:off x="1600200" y="3070598"/>
            <a:ext cx="4636008"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8" name="TextBox 7">
            <a:extLst>
              <a:ext uri="{FF2B5EF4-FFF2-40B4-BE49-F238E27FC236}">
                <a16:creationId xmlns:a16="http://schemas.microsoft.com/office/drawing/2014/main" id="{55F8AA2B-843C-C195-449D-81B430EB6C3C}"/>
              </a:ext>
            </a:extLst>
          </p:cNvPr>
          <p:cNvSpPr txBox="1"/>
          <p:nvPr/>
        </p:nvSpPr>
        <p:spPr>
          <a:xfrm>
            <a:off x="685800" y="1241164"/>
            <a:ext cx="8229600" cy="4696542"/>
          </a:xfrm>
          <a:prstGeom prst="rect">
            <a:avLst/>
          </a:prstGeom>
          <a:noFill/>
        </p:spPr>
        <p:txBody>
          <a:bodyPr wrap="square">
            <a:spAutoFit/>
          </a:bodyPr>
          <a:lstStyle/>
          <a:p>
            <a:pPr marL="0" indent="0">
              <a:lnSpc>
                <a:spcPct val="150000"/>
              </a:lnSpc>
              <a:buClr>
                <a:schemeClr val="tx1"/>
              </a:buClr>
              <a:buNone/>
            </a:pPr>
            <a:r>
              <a:rPr lang="en-US" dirty="0">
                <a:latin typeface="Arial" panose="020B0604020202020204" pitchFamily="34" charset="0"/>
                <a:cs typeface="Arial" panose="020B0604020202020204" pitchFamily="34" charset="0"/>
              </a:rPr>
              <a:t>Users may be eligible to take the following training courses based on their INFORMS roles:</a:t>
            </a:r>
          </a:p>
          <a:p>
            <a:pPr marL="400050" marR="0" indent="-342900">
              <a:spcBef>
                <a:spcPts val="600"/>
              </a:spcBef>
              <a:spcAft>
                <a:spcPts val="600"/>
              </a:spcAft>
              <a:buClrTx/>
              <a:buSzPct val="110000"/>
              <a:buFont typeface="Arial" panose="020B0604020202020204" pitchFamily="34" charset="0"/>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INFORMS Training Webpage:  </a:t>
            </a:r>
            <a:r>
              <a:rPr lang="en-US"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https://www.miamidade.gov/global/humanresources/training/informs.page</a:t>
            </a:r>
            <a:r>
              <a:rPr lang="en-US" dirty="0">
                <a:effectLst/>
                <a:latin typeface="Arial" panose="020B0604020202020204" pitchFamily="34" charset="0"/>
                <a:ea typeface="Times New Roman" panose="02020603050405020304" pitchFamily="18" charset="0"/>
                <a:cs typeface="Arial" panose="020B0604020202020204" pitchFamily="34" charset="0"/>
              </a:rPr>
              <a:t> </a:t>
            </a:r>
          </a:p>
          <a:p>
            <a:pPr indent="-171450">
              <a:lnSpc>
                <a:spcPct val="106000"/>
              </a:lnSpc>
              <a:spcBef>
                <a:spcPts val="600"/>
              </a:spcBef>
              <a:buClrTx/>
              <a:buSzPct val="110000"/>
            </a:pPr>
            <a:r>
              <a:rPr lang="en-US" sz="2000" b="1" dirty="0">
                <a:effectLst/>
                <a:latin typeface="Arial" panose="020B0604020202020204" pitchFamily="34" charset="0"/>
                <a:ea typeface="Times New Roman" panose="02020603050405020304" pitchFamily="18" charset="0"/>
                <a:cs typeface="Arial" panose="020B0604020202020204" pitchFamily="34" charset="0"/>
              </a:rPr>
              <a:t>User Productivity Kits (Available on the INFORMS Training Webpage):</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6000"/>
              </a:lnSpc>
              <a:spcBef>
                <a:spcPts val="600"/>
              </a:spcBef>
              <a:buClrTx/>
              <a:buSzPct val="11000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Prepare an Employee’s Evaluation as a Manager</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6000"/>
              </a:lnSpc>
              <a:spcBef>
                <a:spcPts val="600"/>
              </a:spcBef>
              <a:buClrTx/>
              <a:buSzPct val="110000"/>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an Employee’s Evaluation as a Manager’s Supervisor</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6000"/>
              </a:lnSpc>
              <a:spcBef>
                <a:spcPts val="600"/>
              </a:spcBef>
              <a:buSzPct val="11000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Share the Evaluation with the Employee as a Manager</a:t>
            </a:r>
          </a:p>
          <a:p>
            <a:pPr marL="742950" lvl="1" indent="-285750">
              <a:lnSpc>
                <a:spcPct val="106000"/>
              </a:lnSpc>
              <a:spcBef>
                <a:spcPts val="600"/>
              </a:spcBef>
              <a:buSzPct val="11000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Request Nominations</a:t>
            </a:r>
          </a:p>
          <a:p>
            <a:pPr lvl="1">
              <a:lnSpc>
                <a:spcPct val="106000"/>
              </a:lnSpc>
              <a:spcBef>
                <a:spcPts val="600"/>
              </a:spcBef>
              <a:buClrTx/>
              <a:buSzPct val="110000"/>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x-none" sz="2000" dirty="0"/>
              <a:t>For additional information</a:t>
            </a:r>
            <a:r>
              <a:rPr lang="en-US" sz="2000" dirty="0"/>
              <a:t>, be sure to visit</a:t>
            </a:r>
            <a:r>
              <a:rPr lang="x-none" sz="2000" dirty="0"/>
              <a:t>: </a:t>
            </a:r>
            <a:endParaRPr lang="en-US" sz="2000" dirty="0"/>
          </a:p>
          <a:p>
            <a:pPr marL="342900" indent="-342900">
              <a:buClrTx/>
              <a:buFont typeface="Arial" panose="020B0604020202020204" pitchFamily="34" charset="0"/>
              <a:buChar char="•"/>
            </a:pPr>
            <a:r>
              <a:rPr lang="en-US" sz="2000" dirty="0">
                <a:hlinkClick r:id="rId5"/>
              </a:rPr>
              <a:t>www.miamidade.gov/informs</a:t>
            </a:r>
            <a:r>
              <a:rPr lang="en-US" sz="2000" dirty="0"/>
              <a:t> </a:t>
            </a:r>
          </a:p>
        </p:txBody>
      </p:sp>
    </p:spTree>
    <p:extLst>
      <p:ext uri="{BB962C8B-B14F-4D97-AF65-F5344CB8AC3E}">
        <p14:creationId xmlns:p14="http://schemas.microsoft.com/office/powerpoint/2010/main" val="92516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1: Requesting Nominations</a:t>
            </a:r>
            <a:endParaRPr lang="en-US" sz="4000" b="1" dirty="0"/>
          </a:p>
        </p:txBody>
      </p:sp>
      <p:sp>
        <p:nvSpPr>
          <p:cNvPr id="7" name="Subtitle 6"/>
          <p:cNvSpPr>
            <a:spLocks noGrp="1"/>
          </p:cNvSpPr>
          <p:nvPr>
            <p:ph idx="1"/>
          </p:nvPr>
        </p:nvSpPr>
        <p:spPr>
          <a:xfrm>
            <a:off x="457200" y="1371600"/>
            <a:ext cx="8229600" cy="4221163"/>
          </a:xfrm>
        </p:spPr>
        <p:txBody>
          <a:bodyPr/>
          <a:lstStyle/>
          <a:p>
            <a:pPr>
              <a:lnSpc>
                <a:spcPct val="80000"/>
              </a:lnSpc>
              <a:spcBef>
                <a:spcPct val="50000"/>
              </a:spcBef>
            </a:pPr>
            <a:r>
              <a:rPr lang="en-US" sz="2000" dirty="0"/>
              <a:t>Managers can invite a nominee who will provide additional feedback on an employee’s evaluation</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4</a:t>
            </a:fld>
            <a:endParaRPr lang="en-US" dirty="0">
              <a:solidFill>
                <a:schemeClr val="tx1"/>
              </a:solidFill>
            </a:endParaRPr>
          </a:p>
        </p:txBody>
      </p:sp>
      <p:pic>
        <p:nvPicPr>
          <p:cNvPr id="8" name="Picture 7">
            <a:extLst>
              <a:ext uri="{FF2B5EF4-FFF2-40B4-BE49-F238E27FC236}">
                <a16:creationId xmlns:a16="http://schemas.microsoft.com/office/drawing/2014/main" id="{B8D36534-C327-6733-4FD6-2F9C6753F9F7}"/>
              </a:ext>
            </a:extLst>
          </p:cNvPr>
          <p:cNvPicPr>
            <a:picLocks noChangeAspect="1"/>
          </p:cNvPicPr>
          <p:nvPr/>
        </p:nvPicPr>
        <p:blipFill>
          <a:blip r:embed="rId4"/>
          <a:stretch>
            <a:fillRect/>
          </a:stretch>
        </p:blipFill>
        <p:spPr>
          <a:xfrm>
            <a:off x="1850231" y="2043112"/>
            <a:ext cx="5443538" cy="4275461"/>
          </a:xfrm>
          <a:prstGeom prst="rect">
            <a:avLst/>
          </a:prstGeom>
        </p:spPr>
      </p:pic>
    </p:spTree>
    <p:extLst>
      <p:ext uri="{BB962C8B-B14F-4D97-AF65-F5344CB8AC3E}">
        <p14:creationId xmlns:p14="http://schemas.microsoft.com/office/powerpoint/2010/main" val="346392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45957"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1: Reasons to Invite a Nominee</a:t>
            </a:r>
            <a:endParaRPr lang="en-US" sz="3600" b="1" dirty="0"/>
          </a:p>
        </p:txBody>
      </p:sp>
      <p:sp>
        <p:nvSpPr>
          <p:cNvPr id="7" name="Subtitle 6"/>
          <p:cNvSpPr>
            <a:spLocks noGrp="1"/>
          </p:cNvSpPr>
          <p:nvPr>
            <p:ph idx="1"/>
          </p:nvPr>
        </p:nvSpPr>
        <p:spPr>
          <a:xfrm>
            <a:off x="457200" y="1318418"/>
            <a:ext cx="8229600" cy="4221163"/>
          </a:xfrm>
        </p:spPr>
        <p:txBody>
          <a:bodyPr/>
          <a:lstStyle/>
          <a:p>
            <a:r>
              <a:rPr lang="en-US" sz="1800" b="1" i="0" dirty="0">
                <a:effectLst/>
              </a:rPr>
              <a:t>Historical Context:</a:t>
            </a:r>
            <a:endParaRPr lang="en-US" sz="1800" dirty="0"/>
          </a:p>
          <a:p>
            <a:pPr lvl="1"/>
            <a:r>
              <a:rPr lang="en-US" sz="1800" b="0" i="0" dirty="0">
                <a:effectLst/>
              </a:rPr>
              <a:t>Nominating a former supervisor, even if they have left, can offer valuable historical context regarding the employee's performance trends, achievements, and areas for improvement over time.</a:t>
            </a:r>
          </a:p>
          <a:p>
            <a:r>
              <a:rPr lang="en-US" sz="1800" b="1" dirty="0"/>
              <a:t>Succession Planning:</a:t>
            </a:r>
          </a:p>
          <a:p>
            <a:pPr lvl="1"/>
            <a:r>
              <a:rPr lang="en-US" sz="1800" dirty="0"/>
              <a:t>If the evaluation is part of succession planning, nominating someone who can assess the employee's readiness for additional responsibilities or a higher role is crucial.</a:t>
            </a:r>
            <a:endParaRPr lang="en-US" sz="1800" i="0" dirty="0">
              <a:solidFill>
                <a:srgbClr val="374151"/>
              </a:solidFill>
              <a:effectLst/>
              <a:latin typeface="Söhne"/>
            </a:endParaRPr>
          </a:p>
          <a:p>
            <a:r>
              <a:rPr lang="en-US" sz="1800" b="1" dirty="0"/>
              <a:t>Cross-Departmental Collaboration:</a:t>
            </a:r>
          </a:p>
          <a:p>
            <a:pPr lvl="1"/>
            <a:r>
              <a:rPr lang="en-US" sz="1800" dirty="0"/>
              <a:t>If the employee's work involves interactions with multiple divisions, nominating someone from another division can provide insights into their cross-functional collaboration and impact.</a:t>
            </a:r>
          </a:p>
          <a:p>
            <a:pPr marL="457200" lvl="1" indent="0">
              <a:buNone/>
            </a:pPr>
            <a:endParaRPr lang="en-US" sz="2000" b="0" i="0" dirty="0">
              <a:effectLst/>
              <a:latin typeface="Söhne"/>
            </a:endParaRPr>
          </a:p>
          <a:p>
            <a:pPr>
              <a:lnSpc>
                <a:spcPct val="80000"/>
              </a:lnSpc>
              <a:spcBef>
                <a:spcPct val="50000"/>
              </a:spcBef>
            </a:pP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5</a:t>
            </a:fld>
            <a:endParaRPr lang="en-US" dirty="0">
              <a:solidFill>
                <a:schemeClr val="tx1"/>
              </a:solidFill>
            </a:endParaRPr>
          </a:p>
        </p:txBody>
      </p:sp>
      <p:sp>
        <p:nvSpPr>
          <p:cNvPr id="3" name="TextBox 2">
            <a:extLst>
              <a:ext uri="{FF2B5EF4-FFF2-40B4-BE49-F238E27FC236}">
                <a16:creationId xmlns:a16="http://schemas.microsoft.com/office/drawing/2014/main" id="{F0B764E4-062E-3C46-CEDF-08A2589A9AD2}"/>
              </a:ext>
            </a:extLst>
          </p:cNvPr>
          <p:cNvSpPr txBox="1"/>
          <p:nvPr/>
        </p:nvSpPr>
        <p:spPr>
          <a:xfrm>
            <a:off x="838200" y="5475108"/>
            <a:ext cx="7467600" cy="1200329"/>
          </a:xfrm>
          <a:prstGeom prst="rect">
            <a:avLst/>
          </a:prstGeom>
          <a:noFill/>
        </p:spPr>
        <p:txBody>
          <a:bodyPr wrap="square" rtlCol="0">
            <a:spAutoFit/>
          </a:bodyPr>
          <a:lstStyle/>
          <a:p>
            <a:r>
              <a:rPr lang="en-US" sz="1800" b="0" i="0" dirty="0">
                <a:effectLst/>
                <a:latin typeface="Söhne"/>
              </a:rPr>
              <a:t>The key is to select nominees based on the specific aspects of the employee's performance that require evaluation, ensuring a comprehensive and well-informed assessment.</a:t>
            </a:r>
            <a:endParaRPr lang="en-US" sz="1800" dirty="0"/>
          </a:p>
          <a:p>
            <a:endParaRPr lang="en-US" dirty="0"/>
          </a:p>
        </p:txBody>
      </p:sp>
    </p:spTree>
    <p:extLst>
      <p:ext uri="{BB962C8B-B14F-4D97-AF65-F5344CB8AC3E}">
        <p14:creationId xmlns:p14="http://schemas.microsoft.com/office/powerpoint/2010/main" val="244832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1: Requesting Nominations Navigation</a:t>
            </a:r>
            <a:endParaRPr lang="en-US" sz="3600" b="1" dirty="0"/>
          </a:p>
        </p:txBody>
      </p:sp>
      <p:sp>
        <p:nvSpPr>
          <p:cNvPr id="7" name="Subtitle 6"/>
          <p:cNvSpPr>
            <a:spLocks noGrp="1"/>
          </p:cNvSpPr>
          <p:nvPr>
            <p:ph idx="1"/>
          </p:nvPr>
        </p:nvSpPr>
        <p:spPr>
          <a:xfrm>
            <a:off x="457200" y="1563653"/>
            <a:ext cx="8229600" cy="4221163"/>
          </a:xfrm>
        </p:spPr>
        <p:txBody>
          <a:bodyPr/>
          <a:lstStyle/>
          <a:p>
            <a:pPr marL="0" indent="0">
              <a:lnSpc>
                <a:spcPct val="80000"/>
              </a:lnSpc>
              <a:spcBef>
                <a:spcPct val="50000"/>
              </a:spcBef>
              <a:buNone/>
            </a:pPr>
            <a:r>
              <a:rPr lang="en-US" sz="2000" dirty="0"/>
              <a:t>Navigate to </a:t>
            </a:r>
            <a:r>
              <a:rPr lang="en-US" sz="2000" b="1" dirty="0"/>
              <a:t>Manager Self-Service &gt; Team Performance </a:t>
            </a: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6</a:t>
            </a:fld>
            <a:endParaRPr lang="en-US" dirty="0">
              <a:solidFill>
                <a:schemeClr val="tx1"/>
              </a:solidFill>
            </a:endParaRPr>
          </a:p>
        </p:txBody>
      </p:sp>
      <p:pic>
        <p:nvPicPr>
          <p:cNvPr id="5" name="Picture 4">
            <a:extLst>
              <a:ext uri="{FF2B5EF4-FFF2-40B4-BE49-F238E27FC236}">
                <a16:creationId xmlns:a16="http://schemas.microsoft.com/office/drawing/2014/main" id="{E1C3E6D0-35F7-4715-D032-3DF826F44CA2}"/>
              </a:ext>
            </a:extLst>
          </p:cNvPr>
          <p:cNvPicPr>
            <a:picLocks noChangeAspect="1"/>
          </p:cNvPicPr>
          <p:nvPr/>
        </p:nvPicPr>
        <p:blipFill>
          <a:blip r:embed="rId4"/>
          <a:stretch>
            <a:fillRect/>
          </a:stretch>
        </p:blipFill>
        <p:spPr>
          <a:xfrm>
            <a:off x="0" y="1986638"/>
            <a:ext cx="9144000" cy="3295517"/>
          </a:xfrm>
          <a:prstGeom prst="rect">
            <a:avLst/>
          </a:prstGeom>
        </p:spPr>
      </p:pic>
    </p:spTree>
    <p:extLst>
      <p:ext uri="{BB962C8B-B14F-4D97-AF65-F5344CB8AC3E}">
        <p14:creationId xmlns:p14="http://schemas.microsoft.com/office/powerpoint/2010/main" val="131665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7" name="Subtitle 6"/>
          <p:cNvSpPr>
            <a:spLocks noGrp="1"/>
          </p:cNvSpPr>
          <p:nvPr>
            <p:ph idx="1"/>
          </p:nvPr>
        </p:nvSpPr>
        <p:spPr>
          <a:xfrm>
            <a:off x="457200" y="1371600"/>
            <a:ext cx="8229600" cy="4221163"/>
          </a:xfrm>
        </p:spPr>
        <p:txBody>
          <a:bodyPr/>
          <a:lstStyle/>
          <a:p>
            <a:pPr marL="0" indent="0">
              <a:lnSpc>
                <a:spcPct val="80000"/>
              </a:lnSpc>
              <a:spcBef>
                <a:spcPct val="50000"/>
              </a:spcBef>
              <a:buNone/>
            </a:pPr>
            <a:r>
              <a:rPr lang="en-US" sz="2000" dirty="0"/>
              <a:t>1. Select the </a:t>
            </a:r>
            <a:r>
              <a:rPr lang="en-US" sz="2000" b="1" dirty="0"/>
              <a:t>Employee Name </a:t>
            </a:r>
            <a:r>
              <a:rPr lang="en-US" sz="2000" dirty="0"/>
              <a:t>under </a:t>
            </a:r>
            <a:r>
              <a:rPr lang="en-US" sz="2000" b="1" dirty="0"/>
              <a:t>Current Documents</a:t>
            </a:r>
            <a:endParaRPr lang="en-US" sz="2000" dirty="0"/>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7</a:t>
            </a:fld>
            <a:endParaRPr lang="en-US" dirty="0">
              <a:solidFill>
                <a:schemeClr val="tx1"/>
              </a:solidFill>
            </a:endParaRPr>
          </a:p>
        </p:txBody>
      </p:sp>
      <p:pic>
        <p:nvPicPr>
          <p:cNvPr id="9" name="Picture 8">
            <a:extLst>
              <a:ext uri="{FF2B5EF4-FFF2-40B4-BE49-F238E27FC236}">
                <a16:creationId xmlns:a16="http://schemas.microsoft.com/office/drawing/2014/main" id="{7332A850-47DE-052B-C7DE-090B9A7344D1}"/>
              </a:ext>
            </a:extLst>
          </p:cNvPr>
          <p:cNvPicPr>
            <a:picLocks noChangeAspect="1"/>
          </p:cNvPicPr>
          <p:nvPr/>
        </p:nvPicPr>
        <p:blipFill>
          <a:blip r:embed="rId4"/>
          <a:stretch>
            <a:fillRect/>
          </a:stretch>
        </p:blipFill>
        <p:spPr>
          <a:xfrm>
            <a:off x="0" y="1752600"/>
            <a:ext cx="9144000" cy="4136863"/>
          </a:xfrm>
          <a:prstGeom prst="rect">
            <a:avLst/>
          </a:prstGeom>
        </p:spPr>
      </p:pic>
      <p:sp>
        <p:nvSpPr>
          <p:cNvPr id="2" name="TextBox 1">
            <a:extLst>
              <a:ext uri="{FF2B5EF4-FFF2-40B4-BE49-F238E27FC236}">
                <a16:creationId xmlns:a16="http://schemas.microsoft.com/office/drawing/2014/main" id="{01B5C0F4-DC98-5DD6-6FC9-12FC8A69F352}"/>
              </a:ext>
            </a:extLst>
          </p:cNvPr>
          <p:cNvSpPr txBox="1"/>
          <p:nvPr/>
        </p:nvSpPr>
        <p:spPr>
          <a:xfrm>
            <a:off x="571500" y="580412"/>
            <a:ext cx="8001000"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Lesson 1: Requesting Nominations</a:t>
            </a:r>
            <a:endParaRPr lang="en-US" sz="3600" dirty="0"/>
          </a:p>
        </p:txBody>
      </p:sp>
    </p:spTree>
    <p:extLst>
      <p:ext uri="{BB962C8B-B14F-4D97-AF65-F5344CB8AC3E}">
        <p14:creationId xmlns:p14="http://schemas.microsoft.com/office/powerpoint/2010/main" val="280622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7" name="Subtitle 6"/>
          <p:cNvSpPr>
            <a:spLocks noGrp="1"/>
          </p:cNvSpPr>
          <p:nvPr>
            <p:ph idx="1"/>
          </p:nvPr>
        </p:nvSpPr>
        <p:spPr>
          <a:xfrm>
            <a:off x="228600" y="381000"/>
            <a:ext cx="8229600" cy="4221163"/>
          </a:xfrm>
        </p:spPr>
        <p:txBody>
          <a:bodyPr/>
          <a:lstStyle/>
          <a:p>
            <a:pPr marL="0" indent="0">
              <a:lnSpc>
                <a:spcPct val="80000"/>
              </a:lnSpc>
              <a:spcBef>
                <a:spcPct val="50000"/>
              </a:spcBef>
              <a:buNone/>
            </a:pPr>
            <a:r>
              <a:rPr lang="en-US" sz="2000" dirty="0"/>
              <a:t>2. Select the </a:t>
            </a:r>
            <a:r>
              <a:rPr lang="en-US" sz="2000" b="1" dirty="0"/>
              <a:t>Nominate Participants </a:t>
            </a:r>
            <a:r>
              <a:rPr lang="en-US" sz="2000" dirty="0"/>
              <a:t>hyperlink.</a:t>
            </a:r>
          </a:p>
          <a:p>
            <a:pPr marL="0" indent="0">
              <a:lnSpc>
                <a:spcPct val="80000"/>
              </a:lnSpc>
              <a:spcBef>
                <a:spcPct val="50000"/>
              </a:spcBef>
              <a:buNone/>
            </a:pPr>
            <a:r>
              <a:rPr lang="en-US" sz="2000" dirty="0"/>
              <a:t>3. Select the </a:t>
            </a:r>
            <a:r>
              <a:rPr lang="en-US" sz="2000" b="1" dirty="0"/>
              <a:t>Add Nominees </a:t>
            </a:r>
            <a:r>
              <a:rPr lang="en-US" sz="2000" dirty="0"/>
              <a:t>hyperlink.</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8</a:t>
            </a:fld>
            <a:endParaRPr lang="en-US" dirty="0">
              <a:solidFill>
                <a:schemeClr val="tx1"/>
              </a:solidFill>
            </a:endParaRPr>
          </a:p>
        </p:txBody>
      </p:sp>
      <p:sp>
        <p:nvSpPr>
          <p:cNvPr id="10" name="TextBox 9">
            <a:extLst>
              <a:ext uri="{FF2B5EF4-FFF2-40B4-BE49-F238E27FC236}">
                <a16:creationId xmlns:a16="http://schemas.microsoft.com/office/drawing/2014/main" id="{2DCC89E5-4F2E-0196-6D74-A2F2A4A7BE47}"/>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pic>
        <p:nvPicPr>
          <p:cNvPr id="12" name="Picture 11">
            <a:extLst>
              <a:ext uri="{FF2B5EF4-FFF2-40B4-BE49-F238E27FC236}">
                <a16:creationId xmlns:a16="http://schemas.microsoft.com/office/drawing/2014/main" id="{6D136FFA-C279-FA52-64EC-CD56193BC114}"/>
              </a:ext>
            </a:extLst>
          </p:cNvPr>
          <p:cNvPicPr>
            <a:picLocks noChangeAspect="1"/>
          </p:cNvPicPr>
          <p:nvPr/>
        </p:nvPicPr>
        <p:blipFill>
          <a:blip r:embed="rId4"/>
          <a:stretch>
            <a:fillRect/>
          </a:stretch>
        </p:blipFill>
        <p:spPr>
          <a:xfrm>
            <a:off x="0" y="1143000"/>
            <a:ext cx="9144000" cy="5005307"/>
          </a:xfrm>
          <a:prstGeom prst="rect">
            <a:avLst/>
          </a:prstGeom>
        </p:spPr>
      </p:pic>
    </p:spTree>
    <p:extLst>
      <p:ext uri="{BB962C8B-B14F-4D97-AF65-F5344CB8AC3E}">
        <p14:creationId xmlns:p14="http://schemas.microsoft.com/office/powerpoint/2010/main" val="231778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b&amp;G"/>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
        <p:nvSpPr>
          <p:cNvPr id="7" name="Subtitle 6"/>
          <p:cNvSpPr>
            <a:spLocks noGrp="1"/>
          </p:cNvSpPr>
          <p:nvPr>
            <p:ph idx="1"/>
          </p:nvPr>
        </p:nvSpPr>
        <p:spPr>
          <a:xfrm>
            <a:off x="228600" y="381000"/>
            <a:ext cx="8229600" cy="4221163"/>
          </a:xfrm>
        </p:spPr>
        <p:txBody>
          <a:bodyPr/>
          <a:lstStyle/>
          <a:p>
            <a:pPr marL="0" indent="0">
              <a:lnSpc>
                <a:spcPct val="80000"/>
              </a:lnSpc>
              <a:spcBef>
                <a:spcPct val="50000"/>
              </a:spcBef>
              <a:buNone/>
            </a:pPr>
            <a:r>
              <a:rPr lang="en-US" sz="2000" dirty="0"/>
              <a:t>4. Select the </a:t>
            </a:r>
            <a:r>
              <a:rPr lang="en-US" sz="2000" b="1" dirty="0"/>
              <a:t>Add Participants </a:t>
            </a:r>
            <a:r>
              <a:rPr lang="en-US" sz="2000" dirty="0"/>
              <a:t>hyperlink</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D8BAEB55-3123-4D81-98E0-101B3ABBF54F}" type="slidenum">
              <a:rPr lang="en-US" smtClean="0">
                <a:solidFill>
                  <a:schemeClr val="tx1"/>
                </a:solidFill>
              </a:rPr>
              <a:pPr>
                <a:defRPr/>
              </a:pPr>
              <a:t>9</a:t>
            </a:fld>
            <a:endParaRPr lang="en-US" dirty="0">
              <a:solidFill>
                <a:schemeClr val="tx1"/>
              </a:solidFill>
            </a:endParaRPr>
          </a:p>
        </p:txBody>
      </p:sp>
      <p:sp>
        <p:nvSpPr>
          <p:cNvPr id="10" name="TextBox 9">
            <a:extLst>
              <a:ext uri="{FF2B5EF4-FFF2-40B4-BE49-F238E27FC236}">
                <a16:creationId xmlns:a16="http://schemas.microsoft.com/office/drawing/2014/main" id="{2DCC89E5-4F2E-0196-6D74-A2F2A4A7BE47}"/>
              </a:ext>
            </a:extLst>
          </p:cNvPr>
          <p:cNvSpPr txBox="1"/>
          <p:nvPr/>
        </p:nvSpPr>
        <p:spPr>
          <a:xfrm>
            <a:off x="2253996" y="3070598"/>
            <a:ext cx="4636008"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pic>
        <p:nvPicPr>
          <p:cNvPr id="3" name="Picture 2">
            <a:extLst>
              <a:ext uri="{FF2B5EF4-FFF2-40B4-BE49-F238E27FC236}">
                <a16:creationId xmlns:a16="http://schemas.microsoft.com/office/drawing/2014/main" id="{C5526584-9896-FC8F-6E35-4F25DE0A9F70}"/>
              </a:ext>
            </a:extLst>
          </p:cNvPr>
          <p:cNvPicPr>
            <a:picLocks noChangeAspect="1"/>
          </p:cNvPicPr>
          <p:nvPr/>
        </p:nvPicPr>
        <p:blipFill>
          <a:blip r:embed="rId4"/>
          <a:stretch>
            <a:fillRect/>
          </a:stretch>
        </p:blipFill>
        <p:spPr>
          <a:xfrm>
            <a:off x="0" y="1680962"/>
            <a:ext cx="9144000" cy="3496076"/>
          </a:xfrm>
          <a:prstGeom prst="rect">
            <a:avLst/>
          </a:prstGeom>
        </p:spPr>
      </p:pic>
    </p:spTree>
    <p:extLst>
      <p:ext uri="{BB962C8B-B14F-4D97-AF65-F5344CB8AC3E}">
        <p14:creationId xmlns:p14="http://schemas.microsoft.com/office/powerpoint/2010/main" val="544685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40043</TotalTime>
  <Words>1276</Words>
  <Application>Microsoft Office PowerPoint</Application>
  <PresentationFormat>On-screen Show (4:3)</PresentationFormat>
  <Paragraphs>168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Söhne</vt:lpstr>
      <vt:lpstr>Times New Roman</vt:lpstr>
      <vt:lpstr>Office Theme</vt:lpstr>
      <vt:lpstr> ePerformance Management Supervisory</vt:lpstr>
      <vt:lpstr> Learning Objectives</vt:lpstr>
      <vt:lpstr> Lesson 1: Preparing an Employee’s Evaluation as a Manager</vt:lpstr>
      <vt:lpstr> Lesson 1: Requesting Nominations</vt:lpstr>
      <vt:lpstr> Lesson 1: Reasons to Invite a Nominee</vt:lpstr>
      <vt:lpstr> Lesson 1: Requesting Nominations Navigation</vt:lpstr>
      <vt:lpstr>PowerPoint Presentation</vt:lpstr>
      <vt:lpstr>PowerPoint Presentation</vt:lpstr>
      <vt:lpstr>PowerPoint Presentation</vt:lpstr>
      <vt:lpstr>PowerPoint Presentation</vt:lpstr>
      <vt:lpstr>PowerPoint Presentation</vt:lpstr>
      <vt:lpstr>PowerPoint Presentation</vt:lpstr>
      <vt:lpstr> Lesson 2: Preparing an Employee’s Evaluation as a Manager</vt:lpstr>
      <vt:lpstr> Lesson 2: Preparing an Employee’s Evaluation as a Manager</vt:lpstr>
      <vt:lpstr> Lesson 2: Preparing an Employee’s Evaluation as a Manager</vt:lpstr>
      <vt:lpstr> Lesson 2: Preparing an Employee’s Evaluation as a Manager</vt:lpstr>
      <vt:lpstr> Lesson 2: Preparing an Employee’s Evaluation as a Manager</vt:lpstr>
      <vt:lpstr> Lesson 2: Preparing an Employee’s Evaluation as a Manager</vt:lpstr>
      <vt:lpstr> Lesson 3: Reviewing an Employee’s Evaluation (Manager’s Supervisor)</vt:lpstr>
      <vt:lpstr> Lesson 3: Reviewing an Employee’s Evaluation (Manager’s Supervisor)</vt:lpstr>
      <vt:lpstr> Lesson 3: Reviewing an Employee’s Evaluation (Manager’s Supervisor)</vt:lpstr>
      <vt:lpstr> Lesson 3: Reviewing an Employee’s Evaluation (Manager’s Supervisor)</vt:lpstr>
      <vt:lpstr> Lesson 3: Reviewing an Employee’s Evaluation (Manager’s Supervisor)</vt:lpstr>
      <vt:lpstr> Lesson 3: Reviewing an Employee’s Evaluation (Manager’s Supervisor)</vt:lpstr>
      <vt:lpstr> Lesson 3: Reviewing an Employee’s Evaluation (Manager’s Supervisor)</vt:lpstr>
      <vt:lpstr> Lesson 3: Reviewing an Employee’s Evaluation (Manager’s Supervisor)</vt:lpstr>
      <vt:lpstr> Lesson 4: Share Evaluation with Employee as Manager</vt:lpstr>
      <vt:lpstr> Lesson 4: Share Evaluation with Employee as Manager Continued</vt:lpstr>
      <vt:lpstr> Lesson 4: Share Evaluation with Employee as Manager Continued</vt:lpstr>
      <vt:lpstr> Lesson 4: Share Evaluation with Employee as Manager Continued</vt:lpstr>
      <vt:lpstr> Course Summary</vt:lpstr>
      <vt:lpstr> Additional Training and Job Aids</vt:lpstr>
    </vt:vector>
  </TitlesOfParts>
  <Company>Miami-Dade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Guemes, Frank (GIC)</dc:creator>
  <cp:lastModifiedBy>Rodriguez, Arturo (CCED)</cp:lastModifiedBy>
  <cp:revision>399</cp:revision>
  <cp:lastPrinted>2018-09-21T16:50:27Z</cp:lastPrinted>
  <dcterms:created xsi:type="dcterms:W3CDTF">2010-12-17T14:58:54Z</dcterms:created>
  <dcterms:modified xsi:type="dcterms:W3CDTF">2025-04-25T19:12:51Z</dcterms:modified>
</cp:coreProperties>
</file>