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79" r:id="rId2"/>
    <p:sldId id="280" r:id="rId3"/>
    <p:sldId id="331" r:id="rId4"/>
    <p:sldId id="332" r:id="rId5"/>
    <p:sldId id="284" r:id="rId6"/>
    <p:sldId id="286" r:id="rId7"/>
    <p:sldId id="287" r:id="rId8"/>
    <p:sldId id="288" r:id="rId9"/>
    <p:sldId id="289" r:id="rId10"/>
    <p:sldId id="333" r:id="rId11"/>
    <p:sldId id="334" r:id="rId12"/>
    <p:sldId id="335" r:id="rId13"/>
    <p:sldId id="336" r:id="rId14"/>
    <p:sldId id="337" r:id="rId15"/>
    <p:sldId id="295" r:id="rId16"/>
    <p:sldId id="296" r:id="rId17"/>
    <p:sldId id="343" r:id="rId18"/>
    <p:sldId id="344" r:id="rId19"/>
    <p:sldId id="302" r:id="rId20"/>
    <p:sldId id="314" r:id="rId21"/>
    <p:sldId id="346" r:id="rId22"/>
    <p:sldId id="348" r:id="rId23"/>
    <p:sldId id="349" r:id="rId24"/>
    <p:sldId id="347" r:id="rId25"/>
    <p:sldId id="315" r:id="rId26"/>
    <p:sldId id="330" r:id="rId27"/>
    <p:sldId id="342" r:id="rId28"/>
    <p:sldId id="345" r:id="rId29"/>
    <p:sldId id="281" r:id="rId30"/>
    <p:sldId id="282" r:id="rId31"/>
    <p:sldId id="384" r:id="rId32"/>
    <p:sldId id="316" r:id="rId33"/>
    <p:sldId id="383" r:id="rId34"/>
    <p:sldId id="317" r:id="rId35"/>
    <p:sldId id="318" r:id="rId36"/>
    <p:sldId id="319" r:id="rId37"/>
    <p:sldId id="320" r:id="rId38"/>
    <p:sldId id="321" r:id="rId39"/>
    <p:sldId id="322" r:id="rId40"/>
    <p:sldId id="338" r:id="rId41"/>
    <p:sldId id="339" r:id="rId42"/>
    <p:sldId id="323" r:id="rId43"/>
    <p:sldId id="324" r:id="rId44"/>
    <p:sldId id="325" r:id="rId45"/>
    <p:sldId id="326" r:id="rId46"/>
    <p:sldId id="327" r:id="rId47"/>
    <p:sldId id="340" r:id="rId48"/>
    <p:sldId id="341" r:id="rId49"/>
    <p:sldId id="329" r:id="rId5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9E3"/>
    <a:srgbClr val="DCE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7" autoAdjust="0"/>
    <p:restoredTop sz="93939" autoAdjust="0"/>
  </p:normalViewPr>
  <p:slideViewPr>
    <p:cSldViewPr>
      <p:cViewPr varScale="1">
        <p:scale>
          <a:sx n="103" d="100"/>
          <a:sy n="103" d="100"/>
        </p:scale>
        <p:origin x="116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24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7363"/>
          </a:xfrm>
          <a:prstGeom prst="rect">
            <a:avLst/>
          </a:prstGeom>
        </p:spPr>
        <p:txBody>
          <a:bodyPr vert="horz" lIns="91577" tIns="45789" rIns="91577" bIns="45789" rtlCol="0"/>
          <a:lstStyle>
            <a:lvl1pPr algn="r">
              <a:defRPr sz="1200"/>
            </a:lvl1pPr>
          </a:lstStyle>
          <a:p>
            <a:fld id="{85684F4B-3B0B-4F2C-B864-24CA9BCA1966}" type="datetimeFigureOut">
              <a:rPr lang="en-US" smtClean="0"/>
              <a:t>5/16/2024</a:t>
            </a:fld>
            <a:endParaRPr lang="en-US"/>
          </a:p>
        </p:txBody>
      </p:sp>
      <p:sp>
        <p:nvSpPr>
          <p:cNvPr id="4" name="Footer Placeholder 3"/>
          <p:cNvSpPr>
            <a:spLocks noGrp="1"/>
          </p:cNvSpPr>
          <p:nvPr>
            <p:ph type="ftr" sz="quarter" idx="2"/>
          </p:nvPr>
        </p:nvSpPr>
        <p:spPr>
          <a:xfrm>
            <a:off x="0" y="8841739"/>
            <a:ext cx="3043343"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1739"/>
            <a:ext cx="3043343" cy="467363"/>
          </a:xfrm>
          <a:prstGeom prst="rect">
            <a:avLst/>
          </a:prstGeom>
        </p:spPr>
        <p:txBody>
          <a:bodyPr vert="horz" lIns="91577" tIns="45789" rIns="91577" bIns="45789" rtlCol="0" anchor="b"/>
          <a:lstStyle>
            <a:lvl1pPr algn="r">
              <a:defRPr sz="1200"/>
            </a:lvl1pPr>
          </a:lstStyle>
          <a:p>
            <a:fld id="{D1A06ADA-FA81-4474-A1E2-4311262458F2}" type="slidenum">
              <a:rPr lang="en-US" smtClean="0"/>
              <a:t>‹#›</a:t>
            </a:fld>
            <a:endParaRPr lang="en-US"/>
          </a:p>
        </p:txBody>
      </p:sp>
    </p:spTree>
    <p:extLst>
      <p:ext uri="{BB962C8B-B14F-4D97-AF65-F5344CB8AC3E}">
        <p14:creationId xmlns:p14="http://schemas.microsoft.com/office/powerpoint/2010/main" val="411378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2771" name="Rectangle 3"/>
          <p:cNvSpPr>
            <a:spLocks noGrp="1" noChangeArrowheads="1"/>
          </p:cNvSpPr>
          <p:nvPr>
            <p:ph type="dt" idx="1"/>
          </p:nvPr>
        </p:nvSpPr>
        <p:spPr bwMode="auto">
          <a:xfrm>
            <a:off x="3978132" y="0"/>
            <a:ext cx="3043343"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Calibri" pitchFamily="34" charset="0"/>
              </a:defRPr>
            </a:lvl1pPr>
          </a:lstStyle>
          <a:p>
            <a:pPr>
              <a:defRPr/>
            </a:pPr>
            <a:fld id="{6F4748CD-C070-4112-8AF2-B530BC27178C}" type="datetimeFigureOut">
              <a:rPr lang="en-US"/>
              <a:pPr>
                <a:defRPr/>
              </a:pPr>
              <a:t>5/16/2024</a:t>
            </a:fld>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2310" y="4422460"/>
            <a:ext cx="5618480" cy="418877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41738"/>
            <a:ext cx="3043343"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2775" name="Rectangle 7"/>
          <p:cNvSpPr>
            <a:spLocks noGrp="1" noChangeArrowheads="1"/>
          </p:cNvSpPr>
          <p:nvPr>
            <p:ph type="sldNum" sz="quarter" idx="5"/>
          </p:nvPr>
        </p:nvSpPr>
        <p:spPr bwMode="auto">
          <a:xfrm>
            <a:off x="3978132" y="8841738"/>
            <a:ext cx="3043343"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Calibri" pitchFamily="34" charset="0"/>
              </a:defRPr>
            </a:lvl1pPr>
          </a:lstStyle>
          <a:p>
            <a:pPr>
              <a:defRPr/>
            </a:pPr>
            <a:fld id="{72B88023-8443-4D57-A4F5-104C548E49AE}" type="slidenum">
              <a:rPr lang="en-US"/>
              <a:pPr>
                <a:defRPr/>
              </a:pPr>
              <a:t>‹#›</a:t>
            </a:fld>
            <a:endParaRPr lang="en-US"/>
          </a:p>
        </p:txBody>
      </p:sp>
    </p:spTree>
    <p:extLst>
      <p:ext uri="{BB962C8B-B14F-4D97-AF65-F5344CB8AC3E}">
        <p14:creationId xmlns:p14="http://schemas.microsoft.com/office/powerpoint/2010/main" val="3519880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a:t>
            </a:fld>
            <a:endParaRPr lang="en-US" dirty="0"/>
          </a:p>
        </p:txBody>
      </p:sp>
    </p:spTree>
    <p:extLst>
      <p:ext uri="{BB962C8B-B14F-4D97-AF65-F5344CB8AC3E}">
        <p14:creationId xmlns:p14="http://schemas.microsoft.com/office/powerpoint/2010/main" val="206137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10</a:t>
            </a:fld>
            <a:endParaRPr lang="en-US" dirty="0"/>
          </a:p>
        </p:txBody>
      </p:sp>
    </p:spTree>
    <p:extLst>
      <p:ext uri="{BB962C8B-B14F-4D97-AF65-F5344CB8AC3E}">
        <p14:creationId xmlns:p14="http://schemas.microsoft.com/office/powerpoint/2010/main" val="130395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11</a:t>
            </a:fld>
            <a:endParaRPr lang="en-US" dirty="0"/>
          </a:p>
        </p:txBody>
      </p:sp>
    </p:spTree>
    <p:extLst>
      <p:ext uri="{BB962C8B-B14F-4D97-AF65-F5344CB8AC3E}">
        <p14:creationId xmlns:p14="http://schemas.microsoft.com/office/powerpoint/2010/main" val="2488996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12</a:t>
            </a:fld>
            <a:endParaRPr lang="en-US" dirty="0"/>
          </a:p>
        </p:txBody>
      </p:sp>
    </p:spTree>
    <p:extLst>
      <p:ext uri="{BB962C8B-B14F-4D97-AF65-F5344CB8AC3E}">
        <p14:creationId xmlns:p14="http://schemas.microsoft.com/office/powerpoint/2010/main" val="240144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13</a:t>
            </a:fld>
            <a:endParaRPr lang="en-US" dirty="0"/>
          </a:p>
        </p:txBody>
      </p:sp>
    </p:spTree>
    <p:extLst>
      <p:ext uri="{BB962C8B-B14F-4D97-AF65-F5344CB8AC3E}">
        <p14:creationId xmlns:p14="http://schemas.microsoft.com/office/powerpoint/2010/main" val="1759684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14</a:t>
            </a:fld>
            <a:endParaRPr lang="en-US" dirty="0"/>
          </a:p>
        </p:txBody>
      </p:sp>
    </p:spTree>
    <p:extLst>
      <p:ext uri="{BB962C8B-B14F-4D97-AF65-F5344CB8AC3E}">
        <p14:creationId xmlns:p14="http://schemas.microsoft.com/office/powerpoint/2010/main" val="1242814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15</a:t>
            </a:fld>
            <a:endParaRPr lang="en-US" dirty="0"/>
          </a:p>
        </p:txBody>
      </p:sp>
    </p:spTree>
    <p:extLst>
      <p:ext uri="{BB962C8B-B14F-4D97-AF65-F5344CB8AC3E}">
        <p14:creationId xmlns:p14="http://schemas.microsoft.com/office/powerpoint/2010/main" val="180275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16</a:t>
            </a:fld>
            <a:endParaRPr lang="en-US" dirty="0"/>
          </a:p>
        </p:txBody>
      </p:sp>
    </p:spTree>
    <p:extLst>
      <p:ext uri="{BB962C8B-B14F-4D97-AF65-F5344CB8AC3E}">
        <p14:creationId xmlns:p14="http://schemas.microsoft.com/office/powerpoint/2010/main" val="1821718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17</a:t>
            </a:fld>
            <a:endParaRPr lang="en-US" dirty="0"/>
          </a:p>
        </p:txBody>
      </p:sp>
    </p:spTree>
    <p:extLst>
      <p:ext uri="{BB962C8B-B14F-4D97-AF65-F5344CB8AC3E}">
        <p14:creationId xmlns:p14="http://schemas.microsoft.com/office/powerpoint/2010/main" val="1996554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18</a:t>
            </a:fld>
            <a:endParaRPr lang="en-US" dirty="0"/>
          </a:p>
        </p:txBody>
      </p:sp>
    </p:spTree>
    <p:extLst>
      <p:ext uri="{BB962C8B-B14F-4D97-AF65-F5344CB8AC3E}">
        <p14:creationId xmlns:p14="http://schemas.microsoft.com/office/powerpoint/2010/main" val="74769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19</a:t>
            </a:fld>
            <a:endParaRPr lang="en-US" dirty="0"/>
          </a:p>
        </p:txBody>
      </p:sp>
    </p:spTree>
    <p:extLst>
      <p:ext uri="{BB962C8B-B14F-4D97-AF65-F5344CB8AC3E}">
        <p14:creationId xmlns:p14="http://schemas.microsoft.com/office/powerpoint/2010/main" val="382236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a:t>
            </a:fld>
            <a:endParaRPr lang="en-US" dirty="0"/>
          </a:p>
        </p:txBody>
      </p:sp>
    </p:spTree>
    <p:extLst>
      <p:ext uri="{BB962C8B-B14F-4D97-AF65-F5344CB8AC3E}">
        <p14:creationId xmlns:p14="http://schemas.microsoft.com/office/powerpoint/2010/main" val="1713395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20</a:t>
            </a:fld>
            <a:endParaRPr lang="en-US" dirty="0"/>
          </a:p>
        </p:txBody>
      </p:sp>
    </p:spTree>
    <p:extLst>
      <p:ext uri="{BB962C8B-B14F-4D97-AF65-F5344CB8AC3E}">
        <p14:creationId xmlns:p14="http://schemas.microsoft.com/office/powerpoint/2010/main" val="128421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21</a:t>
            </a:fld>
            <a:endParaRPr lang="en-US" dirty="0"/>
          </a:p>
        </p:txBody>
      </p:sp>
    </p:spTree>
    <p:extLst>
      <p:ext uri="{BB962C8B-B14F-4D97-AF65-F5344CB8AC3E}">
        <p14:creationId xmlns:p14="http://schemas.microsoft.com/office/powerpoint/2010/main" val="703574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22</a:t>
            </a:fld>
            <a:endParaRPr lang="en-US" dirty="0"/>
          </a:p>
        </p:txBody>
      </p:sp>
    </p:spTree>
    <p:extLst>
      <p:ext uri="{BB962C8B-B14F-4D97-AF65-F5344CB8AC3E}">
        <p14:creationId xmlns:p14="http://schemas.microsoft.com/office/powerpoint/2010/main" val="3184913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23</a:t>
            </a:fld>
            <a:endParaRPr lang="en-US" dirty="0"/>
          </a:p>
        </p:txBody>
      </p:sp>
    </p:spTree>
    <p:extLst>
      <p:ext uri="{BB962C8B-B14F-4D97-AF65-F5344CB8AC3E}">
        <p14:creationId xmlns:p14="http://schemas.microsoft.com/office/powerpoint/2010/main" val="3838455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24</a:t>
            </a:fld>
            <a:endParaRPr lang="en-US" dirty="0"/>
          </a:p>
        </p:txBody>
      </p:sp>
    </p:spTree>
    <p:extLst>
      <p:ext uri="{BB962C8B-B14F-4D97-AF65-F5344CB8AC3E}">
        <p14:creationId xmlns:p14="http://schemas.microsoft.com/office/powerpoint/2010/main" val="3876379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25</a:t>
            </a:fld>
            <a:endParaRPr lang="en-US" dirty="0"/>
          </a:p>
        </p:txBody>
      </p:sp>
    </p:spTree>
    <p:extLst>
      <p:ext uri="{BB962C8B-B14F-4D97-AF65-F5344CB8AC3E}">
        <p14:creationId xmlns:p14="http://schemas.microsoft.com/office/powerpoint/2010/main" val="2639656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26</a:t>
            </a:fld>
            <a:endParaRPr lang="en-US" dirty="0"/>
          </a:p>
        </p:txBody>
      </p:sp>
    </p:spTree>
    <p:extLst>
      <p:ext uri="{BB962C8B-B14F-4D97-AF65-F5344CB8AC3E}">
        <p14:creationId xmlns:p14="http://schemas.microsoft.com/office/powerpoint/2010/main" val="4095938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27</a:t>
            </a:fld>
            <a:endParaRPr lang="en-US" dirty="0"/>
          </a:p>
        </p:txBody>
      </p:sp>
    </p:spTree>
    <p:extLst>
      <p:ext uri="{BB962C8B-B14F-4D97-AF65-F5344CB8AC3E}">
        <p14:creationId xmlns:p14="http://schemas.microsoft.com/office/powerpoint/2010/main" val="2402573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28</a:t>
            </a:fld>
            <a:endParaRPr lang="en-US" dirty="0"/>
          </a:p>
        </p:txBody>
      </p:sp>
    </p:spTree>
    <p:extLst>
      <p:ext uri="{BB962C8B-B14F-4D97-AF65-F5344CB8AC3E}">
        <p14:creationId xmlns:p14="http://schemas.microsoft.com/office/powerpoint/2010/main" val="2419128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29</a:t>
            </a:fld>
            <a:endParaRPr lang="en-US" dirty="0"/>
          </a:p>
        </p:txBody>
      </p:sp>
    </p:spTree>
    <p:extLst>
      <p:ext uri="{BB962C8B-B14F-4D97-AF65-F5344CB8AC3E}">
        <p14:creationId xmlns:p14="http://schemas.microsoft.com/office/powerpoint/2010/main" val="4905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a:t>
            </a:fld>
            <a:endParaRPr lang="en-US" dirty="0"/>
          </a:p>
        </p:txBody>
      </p:sp>
    </p:spTree>
    <p:extLst>
      <p:ext uri="{BB962C8B-B14F-4D97-AF65-F5344CB8AC3E}">
        <p14:creationId xmlns:p14="http://schemas.microsoft.com/office/powerpoint/2010/main" val="1537432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30</a:t>
            </a:fld>
            <a:endParaRPr lang="en-US" dirty="0"/>
          </a:p>
        </p:txBody>
      </p:sp>
    </p:spTree>
    <p:extLst>
      <p:ext uri="{BB962C8B-B14F-4D97-AF65-F5344CB8AC3E}">
        <p14:creationId xmlns:p14="http://schemas.microsoft.com/office/powerpoint/2010/main" val="1402280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31</a:t>
            </a:fld>
            <a:endParaRPr lang="en-US" dirty="0"/>
          </a:p>
        </p:txBody>
      </p:sp>
    </p:spTree>
    <p:extLst>
      <p:ext uri="{BB962C8B-B14F-4D97-AF65-F5344CB8AC3E}">
        <p14:creationId xmlns:p14="http://schemas.microsoft.com/office/powerpoint/2010/main" val="1713395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32</a:t>
            </a:fld>
            <a:endParaRPr lang="en-US" dirty="0"/>
          </a:p>
        </p:txBody>
      </p:sp>
    </p:spTree>
    <p:extLst>
      <p:ext uri="{BB962C8B-B14F-4D97-AF65-F5344CB8AC3E}">
        <p14:creationId xmlns:p14="http://schemas.microsoft.com/office/powerpoint/2010/main" val="152557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33</a:t>
            </a:fld>
            <a:endParaRPr lang="en-US" dirty="0"/>
          </a:p>
        </p:txBody>
      </p:sp>
    </p:spTree>
    <p:extLst>
      <p:ext uri="{BB962C8B-B14F-4D97-AF65-F5344CB8AC3E}">
        <p14:creationId xmlns:p14="http://schemas.microsoft.com/office/powerpoint/2010/main" val="1299571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34</a:t>
            </a:fld>
            <a:endParaRPr lang="en-US" dirty="0"/>
          </a:p>
        </p:txBody>
      </p:sp>
    </p:spTree>
    <p:extLst>
      <p:ext uri="{BB962C8B-B14F-4D97-AF65-F5344CB8AC3E}">
        <p14:creationId xmlns:p14="http://schemas.microsoft.com/office/powerpoint/2010/main" val="2785877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35</a:t>
            </a:fld>
            <a:endParaRPr lang="en-US" dirty="0"/>
          </a:p>
        </p:txBody>
      </p:sp>
    </p:spTree>
    <p:extLst>
      <p:ext uri="{BB962C8B-B14F-4D97-AF65-F5344CB8AC3E}">
        <p14:creationId xmlns:p14="http://schemas.microsoft.com/office/powerpoint/2010/main" val="3965101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36</a:t>
            </a:fld>
            <a:endParaRPr lang="en-US" dirty="0"/>
          </a:p>
        </p:txBody>
      </p:sp>
    </p:spTree>
    <p:extLst>
      <p:ext uri="{BB962C8B-B14F-4D97-AF65-F5344CB8AC3E}">
        <p14:creationId xmlns:p14="http://schemas.microsoft.com/office/powerpoint/2010/main" val="2061919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37</a:t>
            </a:fld>
            <a:endParaRPr lang="en-US" dirty="0"/>
          </a:p>
        </p:txBody>
      </p:sp>
    </p:spTree>
    <p:extLst>
      <p:ext uri="{BB962C8B-B14F-4D97-AF65-F5344CB8AC3E}">
        <p14:creationId xmlns:p14="http://schemas.microsoft.com/office/powerpoint/2010/main" val="2198626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38</a:t>
            </a:fld>
            <a:endParaRPr lang="en-US" dirty="0"/>
          </a:p>
        </p:txBody>
      </p:sp>
    </p:spTree>
    <p:extLst>
      <p:ext uri="{BB962C8B-B14F-4D97-AF65-F5344CB8AC3E}">
        <p14:creationId xmlns:p14="http://schemas.microsoft.com/office/powerpoint/2010/main" val="2505287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39</a:t>
            </a:fld>
            <a:endParaRPr lang="en-US" dirty="0"/>
          </a:p>
        </p:txBody>
      </p:sp>
    </p:spTree>
    <p:extLst>
      <p:ext uri="{BB962C8B-B14F-4D97-AF65-F5344CB8AC3E}">
        <p14:creationId xmlns:p14="http://schemas.microsoft.com/office/powerpoint/2010/main" val="174183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a:t>
            </a:fld>
            <a:endParaRPr lang="en-US" dirty="0"/>
          </a:p>
        </p:txBody>
      </p:sp>
    </p:spTree>
    <p:extLst>
      <p:ext uri="{BB962C8B-B14F-4D97-AF65-F5344CB8AC3E}">
        <p14:creationId xmlns:p14="http://schemas.microsoft.com/office/powerpoint/2010/main" val="2891546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40</a:t>
            </a:fld>
            <a:endParaRPr lang="en-US" dirty="0"/>
          </a:p>
        </p:txBody>
      </p:sp>
    </p:spTree>
    <p:extLst>
      <p:ext uri="{BB962C8B-B14F-4D97-AF65-F5344CB8AC3E}">
        <p14:creationId xmlns:p14="http://schemas.microsoft.com/office/powerpoint/2010/main" val="1371790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41</a:t>
            </a:fld>
            <a:endParaRPr lang="en-US" dirty="0"/>
          </a:p>
        </p:txBody>
      </p:sp>
    </p:spTree>
    <p:extLst>
      <p:ext uri="{BB962C8B-B14F-4D97-AF65-F5344CB8AC3E}">
        <p14:creationId xmlns:p14="http://schemas.microsoft.com/office/powerpoint/2010/main" val="3801909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42</a:t>
            </a:fld>
            <a:endParaRPr lang="en-US" dirty="0"/>
          </a:p>
        </p:txBody>
      </p:sp>
    </p:spTree>
    <p:extLst>
      <p:ext uri="{BB962C8B-B14F-4D97-AF65-F5344CB8AC3E}">
        <p14:creationId xmlns:p14="http://schemas.microsoft.com/office/powerpoint/2010/main" val="1302934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43</a:t>
            </a:fld>
            <a:endParaRPr lang="en-US" dirty="0"/>
          </a:p>
        </p:txBody>
      </p:sp>
    </p:spTree>
    <p:extLst>
      <p:ext uri="{BB962C8B-B14F-4D97-AF65-F5344CB8AC3E}">
        <p14:creationId xmlns:p14="http://schemas.microsoft.com/office/powerpoint/2010/main" val="1371790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44</a:t>
            </a:fld>
            <a:endParaRPr lang="en-US" dirty="0"/>
          </a:p>
        </p:txBody>
      </p:sp>
    </p:spTree>
    <p:extLst>
      <p:ext uri="{BB962C8B-B14F-4D97-AF65-F5344CB8AC3E}">
        <p14:creationId xmlns:p14="http://schemas.microsoft.com/office/powerpoint/2010/main" val="3150080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45</a:t>
            </a:fld>
            <a:endParaRPr lang="en-US" dirty="0"/>
          </a:p>
        </p:txBody>
      </p:sp>
    </p:spTree>
    <p:extLst>
      <p:ext uri="{BB962C8B-B14F-4D97-AF65-F5344CB8AC3E}">
        <p14:creationId xmlns:p14="http://schemas.microsoft.com/office/powerpoint/2010/main" val="780977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46</a:t>
            </a:fld>
            <a:endParaRPr lang="en-US" dirty="0"/>
          </a:p>
        </p:txBody>
      </p:sp>
    </p:spTree>
    <p:extLst>
      <p:ext uri="{BB962C8B-B14F-4D97-AF65-F5344CB8AC3E}">
        <p14:creationId xmlns:p14="http://schemas.microsoft.com/office/powerpoint/2010/main" val="1497874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47</a:t>
            </a:fld>
            <a:endParaRPr lang="en-US" dirty="0"/>
          </a:p>
        </p:txBody>
      </p:sp>
    </p:spTree>
    <p:extLst>
      <p:ext uri="{BB962C8B-B14F-4D97-AF65-F5344CB8AC3E}">
        <p14:creationId xmlns:p14="http://schemas.microsoft.com/office/powerpoint/2010/main" val="3522251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48</a:t>
            </a:fld>
            <a:endParaRPr lang="en-US" dirty="0"/>
          </a:p>
        </p:txBody>
      </p:sp>
    </p:spTree>
    <p:extLst>
      <p:ext uri="{BB962C8B-B14F-4D97-AF65-F5344CB8AC3E}">
        <p14:creationId xmlns:p14="http://schemas.microsoft.com/office/powerpoint/2010/main" val="3898523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49</a:t>
            </a:fld>
            <a:endParaRPr lang="en-US" dirty="0"/>
          </a:p>
        </p:txBody>
      </p:sp>
    </p:spTree>
    <p:extLst>
      <p:ext uri="{BB962C8B-B14F-4D97-AF65-F5344CB8AC3E}">
        <p14:creationId xmlns:p14="http://schemas.microsoft.com/office/powerpoint/2010/main" val="428620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5</a:t>
            </a:fld>
            <a:endParaRPr lang="en-US" dirty="0"/>
          </a:p>
        </p:txBody>
      </p:sp>
    </p:spTree>
    <p:extLst>
      <p:ext uri="{BB962C8B-B14F-4D97-AF65-F5344CB8AC3E}">
        <p14:creationId xmlns:p14="http://schemas.microsoft.com/office/powerpoint/2010/main" val="102080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6</a:t>
            </a:fld>
            <a:endParaRPr lang="en-US" dirty="0"/>
          </a:p>
        </p:txBody>
      </p:sp>
    </p:spTree>
    <p:extLst>
      <p:ext uri="{BB962C8B-B14F-4D97-AF65-F5344CB8AC3E}">
        <p14:creationId xmlns:p14="http://schemas.microsoft.com/office/powerpoint/2010/main" val="1494861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7</a:t>
            </a:fld>
            <a:endParaRPr lang="en-US" dirty="0"/>
          </a:p>
        </p:txBody>
      </p:sp>
    </p:spTree>
    <p:extLst>
      <p:ext uri="{BB962C8B-B14F-4D97-AF65-F5344CB8AC3E}">
        <p14:creationId xmlns:p14="http://schemas.microsoft.com/office/powerpoint/2010/main" val="353921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8</a:t>
            </a:fld>
            <a:endParaRPr lang="en-US" dirty="0"/>
          </a:p>
        </p:txBody>
      </p:sp>
    </p:spTree>
    <p:extLst>
      <p:ext uri="{BB962C8B-B14F-4D97-AF65-F5344CB8AC3E}">
        <p14:creationId xmlns:p14="http://schemas.microsoft.com/office/powerpoint/2010/main" val="317935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9</a:t>
            </a:fld>
            <a:endParaRPr lang="en-US" dirty="0"/>
          </a:p>
        </p:txBody>
      </p:sp>
    </p:spTree>
    <p:extLst>
      <p:ext uri="{BB962C8B-B14F-4D97-AF65-F5344CB8AC3E}">
        <p14:creationId xmlns:p14="http://schemas.microsoft.com/office/powerpoint/2010/main" val="59681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37DA8975-2C63-44BB-83F6-146F73E49D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257FF2D9-B3F7-4969-BC55-4F4441813A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4F12A3E4-02E8-485F-83EE-B19D347DD1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D8BAEB55-3123-4D81-98E0-101B3ABBF5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423CE1DB-F1B2-42DA-AC7E-90F7DDC5F2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t>July 2018</a:t>
            </a:r>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DA28A471-3327-45E9-8AA4-275653A5D2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t>July 2018</a:t>
            </a:r>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9D4FE428-3A97-42BE-BD5F-D3F074CB73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r>
              <a:rPr lang="en-US"/>
              <a:t>July 2018</a:t>
            </a:r>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C3E97AE7-B9ED-44BB-A514-E7344090EB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a:t>July 2018</a:t>
            </a:r>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pPr>
              <a:defRPr/>
            </a:pPr>
            <a:fld id="{37D6376D-9889-48CA-8A4A-165D9B742B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July 2018</a:t>
            </a:r>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AB677CB2-9B4C-4D85-B284-764370AEA0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July 2018</a:t>
            </a:r>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079EEFAF-047B-4E60-8C8D-344E3ACAE2D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r>
              <a:rPr lang="en-US"/>
              <a:t>July 2018</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128D4A-01BF-4D6A-BFBA-61514B5367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pexels.com/photo/person-typing-3183199/"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publicdomainpictures.net/view-image.php?image=3413&amp;picture=goals" TargetMode="Externa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publicdomainpictures.net/view-image.php?image=3413&amp;picture=goals" TargetMode="Externa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picpedia.org/highway-signs/s/survey.html"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publicdomainpictures.net/view-image.php?image=3413&amp;picture=goals" TargetMode="Externa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publicdomainpictures.net/view-image.php?image=3413&amp;picture=goals" TargetMode="Externa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picpedia.org/highway-signs/p/performance.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www.picpedia.org/highway-signs/s/standards.html" TargetMode="Externa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picpedia.org/highway-signs/p/performance.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www.picpedia.org/highway-signs/s/standards.html" TargetMode="Externa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manishmo.blogspot.com/2013/06/objective-subjectivity.html" TargetMode="External"/><Relationship Id="rId4" Type="http://schemas.openxmlformats.org/officeDocument/2006/relationships/image" Target="../media/image32.gi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flickr.com/photos/85607754@N05/7851395464" TargetMode="External"/><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www.flickr.com/photos/85607754@N05/7851395464" TargetMode="Externa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picpedia.org/highway-signs/s/survey.html"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piqsels.com/en/public-domain-photo-oxwdo" TargetMode="Externa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www.pexels.com/video/men-talking-in-a-business-meeting-5519939/" TargetMode="Externa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nekropolitan.blogspot.com/2016/11/nawiedzony-podcast-109-q.html" TargetMode="Externa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xhere.com/en/photo/655321"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ixabay.com/en/dialog-tip-advice-hint-speaking-148815/"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flickr.com/photos/182229932@N07/48170320646"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ctrTitle"/>
          </p:nvPr>
        </p:nvSpPr>
        <p:spPr>
          <a:xfrm>
            <a:off x="685800" y="322262"/>
            <a:ext cx="8305800" cy="1470025"/>
          </a:xfrm>
        </p:spPr>
        <p:txBody>
          <a:bodyPr/>
          <a:lstStyle/>
          <a:p>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Proactive Performance Appraisal</a:t>
            </a:r>
            <a:endParaRPr lang="en-US" b="1" dirty="0"/>
          </a:p>
        </p:txBody>
      </p:sp>
      <p:sp>
        <p:nvSpPr>
          <p:cNvPr id="7" name="Subtitle 6"/>
          <p:cNvSpPr>
            <a:spLocks noGrp="1"/>
          </p:cNvSpPr>
          <p:nvPr>
            <p:ph type="subTitle" idx="1"/>
          </p:nvPr>
        </p:nvSpPr>
        <p:spPr>
          <a:xfrm>
            <a:off x="1524000" y="2554287"/>
            <a:ext cx="6423285" cy="1752600"/>
          </a:xfrm>
        </p:spPr>
        <p:txBody>
          <a:bodyPr/>
          <a:lstStyle/>
          <a:p>
            <a:r>
              <a:rPr lang="en-US" dirty="0"/>
              <a:t>Human Resources Department</a:t>
            </a:r>
          </a:p>
        </p:txBody>
      </p:sp>
      <p:pic>
        <p:nvPicPr>
          <p:cNvPr id="8" name="Picture 7"/>
          <p:cNvPicPr>
            <a:picLocks noChangeAspect="1"/>
          </p:cNvPicPr>
          <p:nvPr/>
        </p:nvPicPr>
        <p:blipFill>
          <a:blip r:embed="rId4"/>
          <a:stretch>
            <a:fillRect/>
          </a:stretch>
        </p:blipFill>
        <p:spPr>
          <a:xfrm>
            <a:off x="2878268" y="3713776"/>
            <a:ext cx="3778250" cy="6477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4640749"/>
            <a:ext cx="3200400" cy="1828800"/>
          </a:xfrm>
          <a:prstGeom prst="rect">
            <a:avLst/>
          </a:prstGeom>
        </p:spPr>
      </p:pic>
    </p:spTree>
    <p:extLst>
      <p:ext uri="{BB962C8B-B14F-4D97-AF65-F5344CB8AC3E}">
        <p14:creationId xmlns:p14="http://schemas.microsoft.com/office/powerpoint/2010/main" val="113159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THE ROAD TO 7-19 </a:t>
            </a:r>
            <a:br>
              <a:rPr lang="en-US" sz="4000" dirty="0"/>
            </a:br>
            <a:r>
              <a:rPr lang="en-US" sz="4000" dirty="0"/>
              <a:t>WILL TAKE YOU THERE</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10</a:t>
            </a:fld>
            <a:endParaRPr lang="en-US" dirty="0">
              <a:solidFill>
                <a:schemeClr val="tx1"/>
              </a:solidFill>
            </a:endParaRPr>
          </a:p>
        </p:txBody>
      </p:sp>
      <p:sp>
        <p:nvSpPr>
          <p:cNvPr id="4" name="Content Placeholder 3"/>
          <p:cNvSpPr>
            <a:spLocks noGrp="1"/>
          </p:cNvSpPr>
          <p:nvPr>
            <p:ph idx="1"/>
          </p:nvPr>
        </p:nvSpPr>
        <p:spPr/>
        <p:txBody>
          <a:bodyPr/>
          <a:lstStyle/>
          <a:p>
            <a:pPr marL="590550" indent="-590550">
              <a:lnSpc>
                <a:spcPct val="80000"/>
              </a:lnSpc>
              <a:buFontTx/>
              <a:buAutoNum type="arabicPeriod"/>
            </a:pPr>
            <a:r>
              <a:rPr lang="en-US" sz="1800" dirty="0"/>
              <a:t>All of the following classifications are subject to performance evaluations EXCEPT</a:t>
            </a:r>
          </a:p>
          <a:p>
            <a:pPr marL="952500" lvl="1" indent="-495300">
              <a:lnSpc>
                <a:spcPct val="80000"/>
              </a:lnSpc>
              <a:spcBef>
                <a:spcPct val="50000"/>
              </a:spcBef>
              <a:buClr>
                <a:schemeClr val="hlink"/>
              </a:buClr>
              <a:buFontTx/>
              <a:buAutoNum type="alphaLcPeriod"/>
            </a:pPr>
            <a:r>
              <a:rPr lang="en-US" sz="1600" dirty="0"/>
              <a:t>Probationary</a:t>
            </a:r>
          </a:p>
          <a:p>
            <a:pPr marL="952500" lvl="1" indent="-495300">
              <a:lnSpc>
                <a:spcPct val="80000"/>
              </a:lnSpc>
              <a:spcBef>
                <a:spcPct val="0"/>
              </a:spcBef>
              <a:buClr>
                <a:schemeClr val="hlink"/>
              </a:buClr>
              <a:buFontTx/>
              <a:buAutoNum type="alphaLcPeriod"/>
            </a:pPr>
            <a:r>
              <a:rPr lang="en-US" sz="1600" dirty="0"/>
              <a:t>Permanent</a:t>
            </a:r>
          </a:p>
          <a:p>
            <a:pPr marL="952500" lvl="1" indent="-495300">
              <a:lnSpc>
                <a:spcPct val="80000"/>
              </a:lnSpc>
              <a:spcBef>
                <a:spcPct val="0"/>
              </a:spcBef>
              <a:buClr>
                <a:schemeClr val="hlink"/>
              </a:buClr>
              <a:buFontTx/>
              <a:buAutoNum type="alphaLcPeriod"/>
            </a:pPr>
            <a:r>
              <a:rPr lang="en-US" sz="1600" dirty="0"/>
              <a:t>Temporary 			</a:t>
            </a:r>
          </a:p>
          <a:p>
            <a:pPr marL="952500" lvl="1" indent="-495300">
              <a:lnSpc>
                <a:spcPct val="80000"/>
              </a:lnSpc>
              <a:spcBef>
                <a:spcPct val="0"/>
              </a:spcBef>
              <a:buClr>
                <a:schemeClr val="hlink"/>
              </a:buClr>
              <a:buFontTx/>
              <a:buAutoNum type="alphaLcPeriod"/>
            </a:pPr>
            <a:r>
              <a:rPr lang="en-US" sz="1600" dirty="0"/>
              <a:t>Exempt</a:t>
            </a:r>
          </a:p>
          <a:p>
            <a:pPr marL="952500" lvl="1" indent="-495300">
              <a:lnSpc>
                <a:spcPct val="80000"/>
              </a:lnSpc>
              <a:spcBef>
                <a:spcPct val="0"/>
              </a:spcBef>
              <a:buClr>
                <a:schemeClr val="hlink"/>
              </a:buClr>
              <a:buFontTx/>
              <a:buAutoNum type="alphaLcPeriod"/>
            </a:pPr>
            <a:r>
              <a:rPr lang="en-US" sz="1600" dirty="0"/>
              <a:t>Regular Part-time</a:t>
            </a:r>
          </a:p>
          <a:p>
            <a:pPr marL="590550" indent="-590550">
              <a:lnSpc>
                <a:spcPct val="80000"/>
              </a:lnSpc>
              <a:spcBef>
                <a:spcPct val="50000"/>
              </a:spcBef>
              <a:buFontTx/>
              <a:buAutoNum type="arabicPeriod"/>
            </a:pPr>
            <a:r>
              <a:rPr lang="en-US" sz="1800" dirty="0"/>
              <a:t>The evaluation process facilitates</a:t>
            </a:r>
          </a:p>
          <a:p>
            <a:pPr marL="952500" lvl="1" indent="-495300">
              <a:lnSpc>
                <a:spcPct val="80000"/>
              </a:lnSpc>
              <a:spcBef>
                <a:spcPct val="50000"/>
              </a:spcBef>
              <a:buClr>
                <a:schemeClr val="hlink"/>
              </a:buClr>
              <a:buFontTx/>
              <a:buAutoNum type="alphaLcPeriod"/>
            </a:pPr>
            <a:r>
              <a:rPr lang="en-US" sz="1600" dirty="0"/>
              <a:t>Communication between supervisors and employees</a:t>
            </a:r>
          </a:p>
          <a:p>
            <a:pPr marL="952500" lvl="1" indent="-495300">
              <a:lnSpc>
                <a:spcPct val="80000"/>
              </a:lnSpc>
              <a:spcBef>
                <a:spcPct val="0"/>
              </a:spcBef>
              <a:buClr>
                <a:schemeClr val="hlink"/>
              </a:buClr>
              <a:buFontTx/>
              <a:buAutoNum type="alphaLcPeriod"/>
            </a:pPr>
            <a:r>
              <a:rPr lang="en-US" sz="1600" dirty="0"/>
              <a:t>Providing accurate information in making personnel decisions</a:t>
            </a:r>
          </a:p>
          <a:p>
            <a:pPr marL="952500" lvl="1" indent="-495300">
              <a:lnSpc>
                <a:spcPct val="80000"/>
              </a:lnSpc>
              <a:spcBef>
                <a:spcPct val="0"/>
              </a:spcBef>
              <a:buClr>
                <a:schemeClr val="hlink"/>
              </a:buClr>
              <a:buFontTx/>
              <a:buAutoNum type="alphaLcPeriod"/>
            </a:pPr>
            <a:r>
              <a:rPr lang="en-US" sz="1600" dirty="0"/>
              <a:t>Improving employee job performance</a:t>
            </a:r>
          </a:p>
          <a:p>
            <a:pPr marL="952500" lvl="1" indent="-495300">
              <a:lnSpc>
                <a:spcPct val="80000"/>
              </a:lnSpc>
              <a:spcBef>
                <a:spcPct val="0"/>
              </a:spcBef>
              <a:buClr>
                <a:schemeClr val="hlink"/>
              </a:buClr>
              <a:buFontTx/>
              <a:buAutoNum type="alphaLcPeriod"/>
            </a:pPr>
            <a:r>
              <a:rPr lang="en-US" sz="1600" dirty="0"/>
              <a:t>Appraisal of an employee’s work performance</a:t>
            </a:r>
          </a:p>
          <a:p>
            <a:pPr marL="952500" lvl="1" indent="-495300">
              <a:lnSpc>
                <a:spcPct val="80000"/>
              </a:lnSpc>
              <a:spcBef>
                <a:spcPct val="0"/>
              </a:spcBef>
              <a:buClr>
                <a:schemeClr val="hlink"/>
              </a:buClr>
              <a:buFontTx/>
              <a:buAutoNum type="alphaLcPeriod"/>
            </a:pPr>
            <a:r>
              <a:rPr lang="en-US" sz="1600" dirty="0"/>
              <a:t>All of the above	</a:t>
            </a:r>
          </a:p>
          <a:p>
            <a:pPr marL="590550" indent="-590550">
              <a:lnSpc>
                <a:spcPct val="80000"/>
              </a:lnSpc>
              <a:spcBef>
                <a:spcPct val="50000"/>
              </a:spcBef>
              <a:buFontTx/>
              <a:buAutoNum type="arabicPeriod"/>
            </a:pPr>
            <a:r>
              <a:rPr lang="en-US" sz="1800" dirty="0"/>
              <a:t>In a Performance Appeal, the final written report will be final and binding on the department. </a:t>
            </a:r>
          </a:p>
          <a:p>
            <a:pPr marL="952500" lvl="1" indent="-495300">
              <a:lnSpc>
                <a:spcPct val="80000"/>
              </a:lnSpc>
              <a:spcBef>
                <a:spcPct val="50000"/>
              </a:spcBef>
              <a:buClr>
                <a:schemeClr val="hlink"/>
              </a:buClr>
              <a:buFontTx/>
              <a:buAutoNum type="alphaLcPeriod"/>
            </a:pPr>
            <a:r>
              <a:rPr lang="en-US" sz="1600" dirty="0"/>
              <a:t>True				</a:t>
            </a:r>
          </a:p>
          <a:p>
            <a:pPr marL="952500" lvl="1" indent="-495300">
              <a:lnSpc>
                <a:spcPct val="80000"/>
              </a:lnSpc>
              <a:spcBef>
                <a:spcPct val="0"/>
              </a:spcBef>
              <a:buClr>
                <a:schemeClr val="hlink"/>
              </a:buClr>
              <a:buFontTx/>
              <a:buAutoNum type="alphaLcPeriod"/>
            </a:pPr>
            <a:r>
              <a:rPr lang="en-US" sz="1600" dirty="0"/>
              <a:t>False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5668963"/>
            <a:ext cx="1600200" cy="1066800"/>
          </a:xfrm>
          <a:prstGeom prst="rect">
            <a:avLst/>
          </a:prstGeom>
        </p:spPr>
      </p:pic>
    </p:spTree>
    <p:extLst>
      <p:ext uri="{BB962C8B-B14F-4D97-AF65-F5344CB8AC3E}">
        <p14:creationId xmlns:p14="http://schemas.microsoft.com/office/powerpoint/2010/main" val="18153571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0"/>
                                  </p:iterate>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4">
                                            <p:txEl>
                                              <p:pRg st="3" end="3"/>
                                            </p:txEl>
                                          </p:spTgt>
                                        </p:tgtEl>
                                        <p:attrNameLst>
                                          <p:attrName>style.color</p:attrName>
                                        </p:attrNameLst>
                                      </p:cBhvr>
                                      <p:to>
                                        <p:clrVal>
                                          <a:schemeClr val="accent2"/>
                                        </p:clrVal>
                                      </p:to>
                                    </p:set>
                                    <p:set>
                                      <p:cBhvr>
                                        <p:cTn id="43" dur="500" fill="hold"/>
                                        <p:tgtEl>
                                          <p:spTgt spid="4">
                                            <p:txEl>
                                              <p:pRg st="3" end="3"/>
                                            </p:txEl>
                                          </p:spTgt>
                                        </p:tgtEl>
                                        <p:attrNameLst>
                                          <p:attrName>fillcolor</p:attrName>
                                        </p:attrNameLst>
                                      </p:cBhvr>
                                      <p:to>
                                        <p:clrVal>
                                          <a:schemeClr val="accent2"/>
                                        </p:clrVal>
                                      </p:to>
                                    </p:set>
                                    <p:set>
                                      <p:cBhvr>
                                        <p:cTn id="44" dur="500" fill="hold"/>
                                        <p:tgtEl>
                                          <p:spTgt spid="4">
                                            <p:txEl>
                                              <p:pRg st="3" end="3"/>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500"/>
                                        <p:tgtEl>
                                          <p:spTgt spid="4">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500"/>
                                        <p:tgtEl>
                                          <p:spTgt spid="4">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fade">
                                      <p:cBhvr>
                                        <p:cTn id="66" dur="500"/>
                                        <p:tgtEl>
                                          <p:spTgt spid="4">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10" end="10"/>
                                            </p:txEl>
                                          </p:spTgt>
                                        </p:tgtEl>
                                        <p:attrNameLst>
                                          <p:attrName>style.visibility</p:attrName>
                                        </p:attrNameLst>
                                      </p:cBhvr>
                                      <p:to>
                                        <p:strVal val="visible"/>
                                      </p:to>
                                    </p:set>
                                    <p:animEffect transition="in" filter="fade">
                                      <p:cBhvr>
                                        <p:cTn id="71" dur="500"/>
                                        <p:tgtEl>
                                          <p:spTgt spid="4">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iterate type="lt">
                                    <p:tmPct val="0"/>
                                  </p:iterate>
                                  <p:childTnLst>
                                    <p:set>
                                      <p:cBhvr>
                                        <p:cTn id="75" dur="1" fill="hold">
                                          <p:stCondLst>
                                            <p:cond delay="0"/>
                                          </p:stCondLst>
                                        </p:cTn>
                                        <p:tgtEl>
                                          <p:spTgt spid="4">
                                            <p:txEl>
                                              <p:pRg st="11" end="11"/>
                                            </p:txEl>
                                          </p:spTgt>
                                        </p:tgtEl>
                                        <p:attrNameLst>
                                          <p:attrName>style.visibility</p:attrName>
                                        </p:attrNameLst>
                                      </p:cBhvr>
                                      <p:to>
                                        <p:strVal val="visible"/>
                                      </p:to>
                                    </p:set>
                                    <p:animEffect transition="in" filter="fade">
                                      <p:cBhvr>
                                        <p:cTn id="76" dur="500"/>
                                        <p:tgtEl>
                                          <p:spTgt spid="4">
                                            <p:txEl>
                                              <p:pRg st="11" end="1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mph" presetSubtype="0" fill="hold" nodeType="clickEffect">
                                  <p:stCondLst>
                                    <p:cond delay="0"/>
                                  </p:stCondLst>
                                  <p:iterate type="lt">
                                    <p:tmPct val="4000"/>
                                  </p:iterate>
                                  <p:childTnLst>
                                    <p:set>
                                      <p:cBhvr override="childStyle">
                                        <p:cTn id="80" dur="500" fill="hold"/>
                                        <p:tgtEl>
                                          <p:spTgt spid="4">
                                            <p:txEl>
                                              <p:pRg st="11" end="11"/>
                                            </p:txEl>
                                          </p:spTgt>
                                        </p:tgtEl>
                                        <p:attrNameLst>
                                          <p:attrName>style.color</p:attrName>
                                        </p:attrNameLst>
                                      </p:cBhvr>
                                      <p:to>
                                        <p:clrVal>
                                          <a:schemeClr val="accent2"/>
                                        </p:clrVal>
                                      </p:to>
                                    </p:set>
                                    <p:set>
                                      <p:cBhvr>
                                        <p:cTn id="81" dur="500" fill="hold"/>
                                        <p:tgtEl>
                                          <p:spTgt spid="4">
                                            <p:txEl>
                                              <p:pRg st="11" end="11"/>
                                            </p:txEl>
                                          </p:spTgt>
                                        </p:tgtEl>
                                        <p:attrNameLst>
                                          <p:attrName>fillcolor</p:attrName>
                                        </p:attrNameLst>
                                      </p:cBhvr>
                                      <p:to>
                                        <p:clrVal>
                                          <a:schemeClr val="accent2"/>
                                        </p:clrVal>
                                      </p:to>
                                    </p:set>
                                    <p:set>
                                      <p:cBhvr>
                                        <p:cTn id="82" dur="500" fill="hold"/>
                                        <p:tgtEl>
                                          <p:spTgt spid="4">
                                            <p:txEl>
                                              <p:pRg st="11" end="11"/>
                                            </p:txEl>
                                          </p:spTgt>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12" end="12"/>
                                            </p:txEl>
                                          </p:spTgt>
                                        </p:tgtEl>
                                        <p:attrNameLst>
                                          <p:attrName>style.visibility</p:attrName>
                                        </p:attrNameLst>
                                      </p:cBhvr>
                                      <p:to>
                                        <p:strVal val="visible"/>
                                      </p:to>
                                    </p:set>
                                    <p:animEffect transition="in" filter="fade">
                                      <p:cBhvr>
                                        <p:cTn id="87" dur="1000"/>
                                        <p:tgtEl>
                                          <p:spTgt spid="4">
                                            <p:txEl>
                                              <p:pRg st="12" end="12"/>
                                            </p:txEl>
                                          </p:spTgt>
                                        </p:tgtEl>
                                      </p:cBhvr>
                                    </p:animEffect>
                                    <p:anim calcmode="lin" valueType="num">
                                      <p:cBhvr>
                                        <p:cTn id="8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iterate type="lt">
                                    <p:tmPct val="0"/>
                                  </p:iterate>
                                  <p:childTnLst>
                                    <p:set>
                                      <p:cBhvr>
                                        <p:cTn id="93" dur="1" fill="hold">
                                          <p:stCondLst>
                                            <p:cond delay="0"/>
                                          </p:stCondLst>
                                        </p:cTn>
                                        <p:tgtEl>
                                          <p:spTgt spid="4">
                                            <p:txEl>
                                              <p:pRg st="13" end="13"/>
                                            </p:txEl>
                                          </p:spTgt>
                                        </p:tgtEl>
                                        <p:attrNameLst>
                                          <p:attrName>style.visibility</p:attrName>
                                        </p:attrNameLst>
                                      </p:cBhvr>
                                      <p:to>
                                        <p:strVal val="visible"/>
                                      </p:to>
                                    </p:set>
                                    <p:animEffect transition="in" filter="fade">
                                      <p:cBhvr>
                                        <p:cTn id="94" dur="500"/>
                                        <p:tgtEl>
                                          <p:spTgt spid="4">
                                            <p:txEl>
                                              <p:pRg st="13" end="1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
                                            <p:txEl>
                                              <p:pRg st="14" end="14"/>
                                            </p:txEl>
                                          </p:spTgt>
                                        </p:tgtEl>
                                        <p:attrNameLst>
                                          <p:attrName>style.visibility</p:attrName>
                                        </p:attrNameLst>
                                      </p:cBhvr>
                                      <p:to>
                                        <p:strVal val="visible"/>
                                      </p:to>
                                    </p:set>
                                    <p:animEffect transition="in" filter="fade">
                                      <p:cBhvr>
                                        <p:cTn id="99" dur="500"/>
                                        <p:tgtEl>
                                          <p:spTgt spid="4">
                                            <p:txEl>
                                              <p:pRg st="14" end="14"/>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mph" presetSubtype="0" fill="hold" nodeType="clickEffect">
                                  <p:stCondLst>
                                    <p:cond delay="0"/>
                                  </p:stCondLst>
                                  <p:iterate type="lt">
                                    <p:tmPct val="4000"/>
                                  </p:iterate>
                                  <p:childTnLst>
                                    <p:set>
                                      <p:cBhvr override="childStyle">
                                        <p:cTn id="103" dur="500" fill="hold"/>
                                        <p:tgtEl>
                                          <p:spTgt spid="4">
                                            <p:txEl>
                                              <p:pRg st="13" end="13"/>
                                            </p:txEl>
                                          </p:spTgt>
                                        </p:tgtEl>
                                        <p:attrNameLst>
                                          <p:attrName>style.color</p:attrName>
                                        </p:attrNameLst>
                                      </p:cBhvr>
                                      <p:to>
                                        <p:clrVal>
                                          <a:schemeClr val="accent2"/>
                                        </p:clrVal>
                                      </p:to>
                                    </p:set>
                                    <p:set>
                                      <p:cBhvr>
                                        <p:cTn id="104" dur="500" fill="hold"/>
                                        <p:tgtEl>
                                          <p:spTgt spid="4">
                                            <p:txEl>
                                              <p:pRg st="13" end="13"/>
                                            </p:txEl>
                                          </p:spTgt>
                                        </p:tgtEl>
                                        <p:attrNameLst>
                                          <p:attrName>fillcolor</p:attrName>
                                        </p:attrNameLst>
                                      </p:cBhvr>
                                      <p:to>
                                        <p:clrVal>
                                          <a:schemeClr val="accent2"/>
                                        </p:clrVal>
                                      </p:to>
                                    </p:set>
                                    <p:set>
                                      <p:cBhvr>
                                        <p:cTn id="105" dur="500" fill="hold"/>
                                        <p:tgtEl>
                                          <p:spTgt spid="4">
                                            <p:txEl>
                                              <p:pRg st="13" end="1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THE ROAD TO 7-19 </a:t>
            </a:r>
            <a:br>
              <a:rPr lang="en-US" sz="4000" dirty="0"/>
            </a:br>
            <a:r>
              <a:rPr lang="en-US" sz="4000" dirty="0"/>
              <a:t>WILL TAKE YOU THERE</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11</a:t>
            </a:fld>
            <a:endParaRPr lang="en-US" dirty="0">
              <a:solidFill>
                <a:schemeClr val="tx1"/>
              </a:solidFill>
            </a:endParaRPr>
          </a:p>
        </p:txBody>
      </p:sp>
      <p:sp>
        <p:nvSpPr>
          <p:cNvPr id="4" name="Content Placeholder 3"/>
          <p:cNvSpPr>
            <a:spLocks noGrp="1"/>
          </p:cNvSpPr>
          <p:nvPr>
            <p:ph idx="1"/>
          </p:nvPr>
        </p:nvSpPr>
        <p:spPr/>
        <p:txBody>
          <a:bodyPr/>
          <a:lstStyle/>
          <a:p>
            <a:pPr marL="457200" indent="-457200">
              <a:buClr>
                <a:schemeClr val="tx1"/>
              </a:buClr>
              <a:buFontTx/>
              <a:buAutoNum type="arabicPeriod" startAt="4"/>
            </a:pPr>
            <a:r>
              <a:rPr lang="en-US" sz="1800" dirty="0"/>
              <a:t>An employee’s whose overall evaluation is </a:t>
            </a:r>
            <a:r>
              <a:rPr lang="en-US" sz="1800" b="1" i="1" u="sng" dirty="0"/>
              <a:t>unsatisfactory</a:t>
            </a:r>
            <a:r>
              <a:rPr lang="en-US" sz="1800" b="1" dirty="0"/>
              <a:t> </a:t>
            </a:r>
            <a:r>
              <a:rPr lang="en-US" sz="1800" dirty="0"/>
              <a:t>receive</a:t>
            </a:r>
          </a:p>
          <a:p>
            <a:pPr marL="914400" lvl="1" indent="-457200">
              <a:spcBef>
                <a:spcPct val="50000"/>
              </a:spcBef>
              <a:buClr>
                <a:schemeClr val="hlink"/>
              </a:buClr>
              <a:buFontTx/>
              <a:buAutoNum type="alphaLcPeriod"/>
            </a:pPr>
            <a:r>
              <a:rPr lang="en-US" sz="1600" dirty="0"/>
              <a:t>5% cost of living increase</a:t>
            </a:r>
          </a:p>
          <a:p>
            <a:pPr marL="914400" lvl="1" indent="-457200">
              <a:spcBef>
                <a:spcPct val="0"/>
              </a:spcBef>
              <a:buClr>
                <a:schemeClr val="hlink"/>
              </a:buClr>
              <a:buFontTx/>
              <a:buAutoNum type="alphaLcPeriod"/>
            </a:pPr>
            <a:r>
              <a:rPr lang="en-US" sz="1600" dirty="0"/>
              <a:t>5% merit increase</a:t>
            </a:r>
          </a:p>
          <a:p>
            <a:pPr marL="914400" lvl="1" indent="-457200">
              <a:spcBef>
                <a:spcPct val="0"/>
              </a:spcBef>
              <a:buClr>
                <a:schemeClr val="hlink"/>
              </a:buClr>
              <a:buFontTx/>
              <a:buAutoNum type="alphaLcPeriod"/>
            </a:pPr>
            <a:r>
              <a:rPr lang="en-US" sz="1600" dirty="0"/>
              <a:t>re-evaluation in 6 months to determine eligibility for a merit increase</a:t>
            </a:r>
          </a:p>
          <a:p>
            <a:pPr marL="914400" lvl="1" indent="-457200">
              <a:spcBef>
                <a:spcPct val="0"/>
              </a:spcBef>
              <a:buClr>
                <a:schemeClr val="hlink"/>
              </a:buClr>
              <a:buFontTx/>
              <a:buAutoNum type="alphaLcPeriod"/>
            </a:pPr>
            <a:r>
              <a:rPr lang="en-US" sz="1600" dirty="0"/>
              <a:t>None of the above</a:t>
            </a:r>
          </a:p>
          <a:p>
            <a:pPr marL="457200" indent="-457200">
              <a:spcBef>
                <a:spcPct val="50000"/>
              </a:spcBef>
              <a:buClr>
                <a:schemeClr val="tx1"/>
              </a:buClr>
              <a:buFontTx/>
              <a:buAutoNum type="arabicPeriod" startAt="4"/>
            </a:pPr>
            <a:r>
              <a:rPr lang="en-US" sz="1800" dirty="0"/>
              <a:t>An employee whose overall evaluation is </a:t>
            </a:r>
            <a:r>
              <a:rPr lang="en-US" sz="1800" b="1" i="1" u="sng" dirty="0"/>
              <a:t>needs improvement</a:t>
            </a:r>
            <a:r>
              <a:rPr lang="en-US" sz="1800" dirty="0"/>
              <a:t> will receive</a:t>
            </a:r>
          </a:p>
          <a:p>
            <a:pPr marL="914400" lvl="1" indent="-457200">
              <a:spcBef>
                <a:spcPct val="50000"/>
              </a:spcBef>
              <a:buClr>
                <a:schemeClr val="hlink"/>
              </a:buClr>
              <a:buFontTx/>
              <a:buAutoNum type="alphaLcPeriod"/>
            </a:pPr>
            <a:r>
              <a:rPr lang="en-US" sz="1600" dirty="0"/>
              <a:t>An opportunity to improve performance</a:t>
            </a:r>
          </a:p>
          <a:p>
            <a:pPr marL="914400" lvl="1" indent="-457200">
              <a:spcBef>
                <a:spcPct val="0"/>
              </a:spcBef>
              <a:buClr>
                <a:schemeClr val="hlink"/>
              </a:buClr>
              <a:buFontTx/>
              <a:buAutoNum type="alphaLcPeriod"/>
            </a:pPr>
            <a:r>
              <a:rPr lang="en-US" sz="1600" dirty="0"/>
              <a:t>A re-evaluation anywhere from one to six months</a:t>
            </a:r>
          </a:p>
          <a:p>
            <a:pPr marL="914400" lvl="1" indent="-457200">
              <a:spcBef>
                <a:spcPct val="0"/>
              </a:spcBef>
              <a:buClr>
                <a:schemeClr val="hlink"/>
              </a:buClr>
              <a:buFontTx/>
              <a:buAutoNum type="alphaLcPeriod"/>
            </a:pPr>
            <a:r>
              <a:rPr lang="en-US" sz="1600" dirty="0"/>
              <a:t>A dismissal prior to final re-evaluation</a:t>
            </a:r>
          </a:p>
          <a:p>
            <a:pPr marL="914400" lvl="1" indent="-457200">
              <a:spcBef>
                <a:spcPct val="0"/>
              </a:spcBef>
              <a:buClr>
                <a:schemeClr val="hlink"/>
              </a:buClr>
              <a:buFontTx/>
              <a:buAutoNum type="alphaLcPeriod"/>
            </a:pPr>
            <a:r>
              <a:rPr lang="en-US" sz="1600" dirty="0"/>
              <a:t>Both a &amp; b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4903787"/>
            <a:ext cx="2743200" cy="1828800"/>
          </a:xfrm>
          <a:prstGeom prst="rect">
            <a:avLst/>
          </a:prstGeom>
        </p:spPr>
      </p:pic>
    </p:spTree>
    <p:extLst>
      <p:ext uri="{BB962C8B-B14F-4D97-AF65-F5344CB8AC3E}">
        <p14:creationId xmlns:p14="http://schemas.microsoft.com/office/powerpoint/2010/main" val="14575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0"/>
                                  </p:iterate>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nodeType="clickEffect">
                                  <p:stCondLst>
                                    <p:cond delay="0"/>
                                  </p:stCondLst>
                                  <p:iterate type="lt">
                                    <p:tmPct val="4000"/>
                                  </p:iterate>
                                  <p:childTnLst>
                                    <p:set>
                                      <p:cBhvr override="childStyle">
                                        <p:cTn id="37" dur="500" fill="hold"/>
                                        <p:tgtEl>
                                          <p:spTgt spid="4">
                                            <p:txEl>
                                              <p:pRg st="3" end="3"/>
                                            </p:txEl>
                                          </p:spTgt>
                                        </p:tgtEl>
                                        <p:attrNameLst>
                                          <p:attrName>style.color</p:attrName>
                                        </p:attrNameLst>
                                      </p:cBhvr>
                                      <p:to>
                                        <p:clrVal>
                                          <a:schemeClr val="accent2"/>
                                        </p:clrVal>
                                      </p:to>
                                    </p:set>
                                    <p:set>
                                      <p:cBhvr>
                                        <p:cTn id="38" dur="500" fill="hold"/>
                                        <p:tgtEl>
                                          <p:spTgt spid="4">
                                            <p:txEl>
                                              <p:pRg st="3" end="3"/>
                                            </p:txEl>
                                          </p:spTgt>
                                        </p:tgtEl>
                                        <p:attrNameLst>
                                          <p:attrName>fillcolor</p:attrName>
                                        </p:attrNameLst>
                                      </p:cBhvr>
                                      <p:to>
                                        <p:clrVal>
                                          <a:schemeClr val="accent2"/>
                                        </p:clrVal>
                                      </p:to>
                                    </p:set>
                                    <p:set>
                                      <p:cBhvr>
                                        <p:cTn id="39" dur="500" fill="hold"/>
                                        <p:tgtEl>
                                          <p:spTgt spid="4">
                                            <p:txEl>
                                              <p:pRg st="3" end="3"/>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1000"/>
                                        <p:tgtEl>
                                          <p:spTgt spid="4">
                                            <p:txEl>
                                              <p:pRg st="5" end="5"/>
                                            </p:txEl>
                                          </p:spTgt>
                                        </p:tgtEl>
                                      </p:cBhvr>
                                    </p:animEffect>
                                    <p:anim calcmode="lin" valueType="num">
                                      <p:cBhvr>
                                        <p:cTn id="4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500"/>
                                        <p:tgtEl>
                                          <p:spTgt spid="4">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500"/>
                                        <p:tgtEl>
                                          <p:spTgt spid="4">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iterate type="lt">
                                    <p:tmPct val="0"/>
                                  </p:iterate>
                                  <p:childTnLst>
                                    <p:set>
                                      <p:cBhvr>
                                        <p:cTn id="65" dur="1" fill="hold">
                                          <p:stCondLst>
                                            <p:cond delay="0"/>
                                          </p:stCondLst>
                                        </p:cTn>
                                        <p:tgtEl>
                                          <p:spTgt spid="4">
                                            <p:txEl>
                                              <p:pRg st="9" end="9"/>
                                            </p:txEl>
                                          </p:spTgt>
                                        </p:tgtEl>
                                        <p:attrNameLst>
                                          <p:attrName>style.visibility</p:attrName>
                                        </p:attrNameLst>
                                      </p:cBhvr>
                                      <p:to>
                                        <p:strVal val="visible"/>
                                      </p:to>
                                    </p:set>
                                    <p:animEffect transition="in" filter="fade">
                                      <p:cBhvr>
                                        <p:cTn id="66" dur="500"/>
                                        <p:tgtEl>
                                          <p:spTgt spid="4">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mph" presetSubtype="0" fill="hold" nodeType="clickEffect">
                                  <p:stCondLst>
                                    <p:cond delay="0"/>
                                  </p:stCondLst>
                                  <p:iterate type="lt">
                                    <p:tmPct val="4000"/>
                                  </p:iterate>
                                  <p:childTnLst>
                                    <p:set>
                                      <p:cBhvr override="childStyle">
                                        <p:cTn id="70" dur="500" fill="hold"/>
                                        <p:tgtEl>
                                          <p:spTgt spid="4">
                                            <p:txEl>
                                              <p:pRg st="9" end="9"/>
                                            </p:txEl>
                                          </p:spTgt>
                                        </p:tgtEl>
                                        <p:attrNameLst>
                                          <p:attrName>style.color</p:attrName>
                                        </p:attrNameLst>
                                      </p:cBhvr>
                                      <p:to>
                                        <p:clrVal>
                                          <a:schemeClr val="accent2"/>
                                        </p:clrVal>
                                      </p:to>
                                    </p:set>
                                    <p:set>
                                      <p:cBhvr>
                                        <p:cTn id="71" dur="500" fill="hold"/>
                                        <p:tgtEl>
                                          <p:spTgt spid="4">
                                            <p:txEl>
                                              <p:pRg st="9" end="9"/>
                                            </p:txEl>
                                          </p:spTgt>
                                        </p:tgtEl>
                                        <p:attrNameLst>
                                          <p:attrName>fillcolor</p:attrName>
                                        </p:attrNameLst>
                                      </p:cBhvr>
                                      <p:to>
                                        <p:clrVal>
                                          <a:schemeClr val="accent2"/>
                                        </p:clrVal>
                                      </p:to>
                                    </p:set>
                                    <p:set>
                                      <p:cBhvr>
                                        <p:cTn id="72" dur="500" fill="hold"/>
                                        <p:tgtEl>
                                          <p:spTgt spid="4">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THE ROAD TO 7-19 </a:t>
            </a:r>
            <a:br>
              <a:rPr lang="en-US" sz="4000" dirty="0"/>
            </a:br>
            <a:r>
              <a:rPr lang="en-US" sz="4000" dirty="0"/>
              <a:t>WILL TAKE YOU THERE</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12</a:t>
            </a:fld>
            <a:endParaRPr lang="en-US" dirty="0">
              <a:solidFill>
                <a:schemeClr val="tx1"/>
              </a:solidFill>
            </a:endParaRPr>
          </a:p>
        </p:txBody>
      </p:sp>
      <p:sp>
        <p:nvSpPr>
          <p:cNvPr id="4" name="Content Placeholder 3"/>
          <p:cNvSpPr>
            <a:spLocks noGrp="1"/>
          </p:cNvSpPr>
          <p:nvPr>
            <p:ph idx="1"/>
          </p:nvPr>
        </p:nvSpPr>
        <p:spPr>
          <a:xfrm>
            <a:off x="762000" y="1804193"/>
            <a:ext cx="8229600" cy="4525963"/>
          </a:xfrm>
        </p:spPr>
        <p:txBody>
          <a:bodyPr/>
          <a:lstStyle/>
          <a:p>
            <a:pPr marL="590550" indent="-590550">
              <a:buFontTx/>
              <a:buAutoNum type="arabicPeriod" startAt="6"/>
            </a:pPr>
            <a:r>
              <a:rPr lang="en-US" sz="2800" dirty="0"/>
              <a:t>If the rater and the reviewer cannot agree on an evaluation, it is the responsibility of the rater to make changes as recommended by the reviewer.</a:t>
            </a:r>
          </a:p>
          <a:p>
            <a:pPr marL="590550" indent="-590550">
              <a:buFontTx/>
              <a:buAutoNum type="arabicPeriod" startAt="6"/>
            </a:pPr>
            <a:endParaRPr lang="en-US" sz="2800" dirty="0"/>
          </a:p>
          <a:p>
            <a:pPr marL="952500" lvl="1" indent="-495300">
              <a:spcBef>
                <a:spcPct val="50000"/>
              </a:spcBef>
              <a:buClr>
                <a:schemeClr val="hlink"/>
              </a:buClr>
              <a:buFontTx/>
              <a:buAutoNum type="alphaLcPeriod"/>
            </a:pPr>
            <a:r>
              <a:rPr lang="en-US" sz="2400" dirty="0"/>
              <a:t>	It depends			</a:t>
            </a:r>
          </a:p>
          <a:p>
            <a:pPr marL="952500" lvl="1" indent="-495300">
              <a:spcBef>
                <a:spcPct val="0"/>
              </a:spcBef>
              <a:buClr>
                <a:schemeClr val="hlink"/>
              </a:buClr>
              <a:buFontTx/>
              <a:buAutoNum type="alphaLcPeriod"/>
            </a:pPr>
            <a:r>
              <a:rPr lang="en-US" sz="2400" dirty="0"/>
              <a:t>	True</a:t>
            </a:r>
          </a:p>
          <a:p>
            <a:pPr marL="952500" lvl="1" indent="-495300">
              <a:spcBef>
                <a:spcPct val="0"/>
              </a:spcBef>
              <a:buClr>
                <a:schemeClr val="hlink"/>
              </a:buClr>
              <a:buFontTx/>
              <a:buAutoNum type="alphaLcPeriod"/>
            </a:pPr>
            <a:r>
              <a:rPr lang="en-US" sz="2400" dirty="0"/>
              <a:t>             False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5157787"/>
            <a:ext cx="2362200" cy="1574800"/>
          </a:xfrm>
          <a:prstGeom prst="rect">
            <a:avLst/>
          </a:prstGeom>
        </p:spPr>
      </p:pic>
    </p:spTree>
    <p:extLst>
      <p:ext uri="{BB962C8B-B14F-4D97-AF65-F5344CB8AC3E}">
        <p14:creationId xmlns:p14="http://schemas.microsoft.com/office/powerpoint/2010/main" val="147700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iterate type="lt">
                                    <p:tmPct val="0"/>
                                  </p:iterate>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nodeType="clickEffect">
                                  <p:stCondLst>
                                    <p:cond delay="0"/>
                                  </p:stCondLst>
                                  <p:iterate type="lt">
                                    <p:tmPct val="4000"/>
                                  </p:iterate>
                                  <p:childTnLst>
                                    <p:set>
                                      <p:cBhvr override="childStyle">
                                        <p:cTn id="32" dur="500" fill="hold"/>
                                        <p:tgtEl>
                                          <p:spTgt spid="4">
                                            <p:txEl>
                                              <p:pRg st="3" end="3"/>
                                            </p:txEl>
                                          </p:spTgt>
                                        </p:tgtEl>
                                        <p:attrNameLst>
                                          <p:attrName>style.color</p:attrName>
                                        </p:attrNameLst>
                                      </p:cBhvr>
                                      <p:to>
                                        <p:clrVal>
                                          <a:schemeClr val="accent2"/>
                                        </p:clrVal>
                                      </p:to>
                                    </p:set>
                                    <p:set>
                                      <p:cBhvr>
                                        <p:cTn id="33" dur="500" fill="hold"/>
                                        <p:tgtEl>
                                          <p:spTgt spid="4">
                                            <p:txEl>
                                              <p:pRg st="3" end="3"/>
                                            </p:txEl>
                                          </p:spTgt>
                                        </p:tgtEl>
                                        <p:attrNameLst>
                                          <p:attrName>fillcolor</p:attrName>
                                        </p:attrNameLst>
                                      </p:cBhvr>
                                      <p:to>
                                        <p:clrVal>
                                          <a:schemeClr val="accent2"/>
                                        </p:clrVal>
                                      </p:to>
                                    </p:set>
                                    <p:set>
                                      <p:cBhvr>
                                        <p:cTn id="34"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THE ROAD TO 7-19 </a:t>
            </a:r>
            <a:br>
              <a:rPr lang="en-US" sz="4000" dirty="0"/>
            </a:br>
            <a:r>
              <a:rPr lang="en-US" sz="4000" dirty="0"/>
              <a:t>WILL TAKE YOU THERE</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13</a:t>
            </a:fld>
            <a:endParaRPr lang="en-US" dirty="0">
              <a:solidFill>
                <a:schemeClr val="tx1"/>
              </a:solidFill>
            </a:endParaRPr>
          </a:p>
        </p:txBody>
      </p:sp>
      <p:sp>
        <p:nvSpPr>
          <p:cNvPr id="4" name="Content Placeholder 3"/>
          <p:cNvSpPr>
            <a:spLocks noGrp="1"/>
          </p:cNvSpPr>
          <p:nvPr>
            <p:ph idx="1"/>
          </p:nvPr>
        </p:nvSpPr>
        <p:spPr>
          <a:xfrm>
            <a:off x="762000" y="1804193"/>
            <a:ext cx="8229600" cy="4525963"/>
          </a:xfrm>
        </p:spPr>
        <p:txBody>
          <a:bodyPr/>
          <a:lstStyle/>
          <a:p>
            <a:pPr marL="590550" indent="-590550">
              <a:lnSpc>
                <a:spcPct val="80000"/>
              </a:lnSpc>
              <a:buFontTx/>
              <a:buAutoNum type="arabicPeriod" startAt="7"/>
            </a:pPr>
            <a:r>
              <a:rPr lang="en-US" sz="2400" dirty="0"/>
              <a:t>If an evaluation reflects either a “Needs Improvement” or “Unsatisfactory” in one or more categories, the “Rater’s Overall Evaluation” may not be above the Satisfactory level. </a:t>
            </a:r>
          </a:p>
          <a:p>
            <a:pPr marL="952500" lvl="1" indent="-495300">
              <a:lnSpc>
                <a:spcPct val="80000"/>
              </a:lnSpc>
              <a:spcBef>
                <a:spcPct val="50000"/>
              </a:spcBef>
              <a:buClr>
                <a:schemeClr val="hlink"/>
              </a:buClr>
              <a:buFontTx/>
              <a:buAutoNum type="alphaLcPeriod"/>
            </a:pPr>
            <a:r>
              <a:rPr lang="en-US" sz="2200" dirty="0"/>
              <a:t>	TRUE				</a:t>
            </a:r>
          </a:p>
          <a:p>
            <a:pPr marL="952500" lvl="1" indent="-495300">
              <a:lnSpc>
                <a:spcPct val="80000"/>
              </a:lnSpc>
              <a:spcBef>
                <a:spcPct val="0"/>
              </a:spcBef>
              <a:buClr>
                <a:schemeClr val="hlink"/>
              </a:buClr>
              <a:buFontTx/>
              <a:buAutoNum type="alphaLcPeriod"/>
            </a:pPr>
            <a:r>
              <a:rPr lang="en-US" sz="2200" dirty="0"/>
              <a:t>	FALSE</a:t>
            </a:r>
          </a:p>
          <a:p>
            <a:pPr marL="590550" indent="-590550">
              <a:lnSpc>
                <a:spcPct val="80000"/>
              </a:lnSpc>
              <a:spcBef>
                <a:spcPct val="50000"/>
              </a:spcBef>
              <a:buFontTx/>
              <a:buAutoNum type="arabicPeriod" startAt="7"/>
            </a:pPr>
            <a:r>
              <a:rPr lang="en-US" sz="2400" dirty="0"/>
              <a:t>A permanent employee who has received an overall evaluation of satisfactory, may appeal the evaluation by first requesting a review of the Performance Evaluation by the Department Director within 10 calendar days.</a:t>
            </a:r>
          </a:p>
          <a:p>
            <a:pPr marL="952500" lvl="1" indent="-495300">
              <a:lnSpc>
                <a:spcPct val="80000"/>
              </a:lnSpc>
              <a:spcBef>
                <a:spcPct val="50000"/>
              </a:spcBef>
              <a:buClr>
                <a:schemeClr val="hlink"/>
              </a:buClr>
              <a:buFontTx/>
              <a:buAutoNum type="alphaLcPeriod"/>
            </a:pPr>
            <a:r>
              <a:rPr lang="en-US" sz="2200" dirty="0"/>
              <a:t>	TRUE				</a:t>
            </a:r>
          </a:p>
          <a:p>
            <a:pPr marL="952500" lvl="1" indent="-495300">
              <a:lnSpc>
                <a:spcPct val="80000"/>
              </a:lnSpc>
              <a:spcBef>
                <a:spcPct val="0"/>
              </a:spcBef>
              <a:buClr>
                <a:schemeClr val="hlink"/>
              </a:buClr>
              <a:buFontTx/>
              <a:buAutoNum type="alphaLcPeriod"/>
            </a:pPr>
            <a:r>
              <a:rPr lang="en-US" sz="2200" dirty="0"/>
              <a:t>	FALSE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5564187"/>
            <a:ext cx="1752600" cy="1168400"/>
          </a:xfrm>
          <a:prstGeom prst="rect">
            <a:avLst/>
          </a:prstGeom>
        </p:spPr>
      </p:pic>
    </p:spTree>
    <p:extLst>
      <p:ext uri="{BB962C8B-B14F-4D97-AF65-F5344CB8AC3E}">
        <p14:creationId xmlns:p14="http://schemas.microsoft.com/office/powerpoint/2010/main" val="117985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0"/>
                                  </p:iterate>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nodeType="clickEffect">
                                  <p:stCondLst>
                                    <p:cond delay="0"/>
                                  </p:stCondLst>
                                  <p:iterate type="lt">
                                    <p:tmPct val="4000"/>
                                  </p:iterate>
                                  <p:childTnLst>
                                    <p:set>
                                      <p:cBhvr override="childStyle">
                                        <p:cTn id="25" dur="500" fill="hold"/>
                                        <p:tgtEl>
                                          <p:spTgt spid="4">
                                            <p:txEl>
                                              <p:pRg st="1" end="1"/>
                                            </p:txEl>
                                          </p:spTgt>
                                        </p:tgtEl>
                                        <p:attrNameLst>
                                          <p:attrName>style.color</p:attrName>
                                        </p:attrNameLst>
                                      </p:cBhvr>
                                      <p:to>
                                        <p:clrVal>
                                          <a:schemeClr val="accent2"/>
                                        </p:clrVal>
                                      </p:to>
                                    </p:set>
                                    <p:set>
                                      <p:cBhvr>
                                        <p:cTn id="26" dur="500" fill="hold"/>
                                        <p:tgtEl>
                                          <p:spTgt spid="4">
                                            <p:txEl>
                                              <p:pRg st="1" end="1"/>
                                            </p:txEl>
                                          </p:spTgt>
                                        </p:tgtEl>
                                        <p:attrNameLst>
                                          <p:attrName>fillcolor</p:attrName>
                                        </p:attrNameLst>
                                      </p:cBhvr>
                                      <p:to>
                                        <p:clrVal>
                                          <a:schemeClr val="accent2"/>
                                        </p:clrVal>
                                      </p:to>
                                    </p:set>
                                    <p:set>
                                      <p:cBhvr>
                                        <p:cTn id="27" dur="500" fill="hold"/>
                                        <p:tgtEl>
                                          <p:spTgt spid="4">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lt">
                                    <p:tmPct val="0"/>
                                  </p:iterate>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nodeType="clickEffect">
                                  <p:stCondLst>
                                    <p:cond delay="0"/>
                                  </p:stCondLst>
                                  <p:iterate type="lt">
                                    <p:tmPct val="4000"/>
                                  </p:iterate>
                                  <p:childTnLst>
                                    <p:set>
                                      <p:cBhvr override="childStyle">
                                        <p:cTn id="46" dur="500" fill="hold"/>
                                        <p:tgtEl>
                                          <p:spTgt spid="4">
                                            <p:txEl>
                                              <p:pRg st="5" end="5"/>
                                            </p:txEl>
                                          </p:spTgt>
                                        </p:tgtEl>
                                        <p:attrNameLst>
                                          <p:attrName>style.color</p:attrName>
                                        </p:attrNameLst>
                                      </p:cBhvr>
                                      <p:to>
                                        <p:clrVal>
                                          <a:schemeClr val="accent2"/>
                                        </p:clrVal>
                                      </p:to>
                                    </p:set>
                                    <p:set>
                                      <p:cBhvr>
                                        <p:cTn id="47" dur="500" fill="hold"/>
                                        <p:tgtEl>
                                          <p:spTgt spid="4">
                                            <p:txEl>
                                              <p:pRg st="5" end="5"/>
                                            </p:txEl>
                                          </p:spTgt>
                                        </p:tgtEl>
                                        <p:attrNameLst>
                                          <p:attrName>fillcolor</p:attrName>
                                        </p:attrNameLst>
                                      </p:cBhvr>
                                      <p:to>
                                        <p:clrVal>
                                          <a:schemeClr val="accent2"/>
                                        </p:clrVal>
                                      </p:to>
                                    </p:set>
                                    <p:set>
                                      <p:cBhvr>
                                        <p:cTn id="48" dur="500" fill="hold"/>
                                        <p:tgtEl>
                                          <p:spTgt spid="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THE ROAD TO 7-19 </a:t>
            </a:r>
            <a:br>
              <a:rPr lang="en-US" sz="4000" dirty="0"/>
            </a:br>
            <a:r>
              <a:rPr lang="en-US" sz="4000" dirty="0"/>
              <a:t>WILL TAKE YOU THERE</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14</a:t>
            </a:fld>
            <a:endParaRPr lang="en-US" dirty="0">
              <a:solidFill>
                <a:schemeClr val="tx1"/>
              </a:solidFill>
            </a:endParaRPr>
          </a:p>
        </p:txBody>
      </p:sp>
      <p:sp>
        <p:nvSpPr>
          <p:cNvPr id="4" name="Content Placeholder 3"/>
          <p:cNvSpPr>
            <a:spLocks noGrp="1"/>
          </p:cNvSpPr>
          <p:nvPr>
            <p:ph idx="1"/>
          </p:nvPr>
        </p:nvSpPr>
        <p:spPr>
          <a:xfrm>
            <a:off x="762000" y="1804193"/>
            <a:ext cx="8229600" cy="4525963"/>
          </a:xfrm>
        </p:spPr>
        <p:txBody>
          <a:bodyPr/>
          <a:lstStyle/>
          <a:p>
            <a:pPr marL="457200" indent="-457200">
              <a:lnSpc>
                <a:spcPct val="80000"/>
              </a:lnSpc>
              <a:spcBef>
                <a:spcPct val="50000"/>
              </a:spcBef>
              <a:buClr>
                <a:schemeClr val="tx1"/>
              </a:buClr>
              <a:buFontTx/>
              <a:buAutoNum type="arabicPeriod" startAt="9"/>
            </a:pPr>
            <a:r>
              <a:rPr lang="en-US" sz="1800" dirty="0"/>
              <a:t>A Performance Evaluation Appeal Panel, appointed by the Labor Relations Division Director will consist of a </a:t>
            </a:r>
          </a:p>
          <a:p>
            <a:pPr marL="914400" lvl="1" indent="-457200">
              <a:lnSpc>
                <a:spcPct val="80000"/>
              </a:lnSpc>
              <a:spcBef>
                <a:spcPct val="50000"/>
              </a:spcBef>
              <a:buClr>
                <a:schemeClr val="hlink"/>
              </a:buClr>
              <a:buFontTx/>
              <a:buAutoNum type="alphaLcPeriod"/>
            </a:pPr>
            <a:r>
              <a:rPr lang="en-US" sz="1600" dirty="0"/>
              <a:t>Three person management team		</a:t>
            </a:r>
          </a:p>
          <a:p>
            <a:pPr marL="914400" lvl="1" indent="-457200">
              <a:lnSpc>
                <a:spcPct val="80000"/>
              </a:lnSpc>
              <a:spcBef>
                <a:spcPct val="0"/>
              </a:spcBef>
              <a:buClr>
                <a:schemeClr val="hlink"/>
              </a:buClr>
              <a:buFontTx/>
              <a:buAutoNum type="alphaLcPeriod"/>
            </a:pPr>
            <a:r>
              <a:rPr lang="en-US" sz="1600" dirty="0"/>
              <a:t>Supervisor from the employee’s department</a:t>
            </a:r>
          </a:p>
          <a:p>
            <a:pPr marL="914400" lvl="1" indent="-457200">
              <a:lnSpc>
                <a:spcPct val="80000"/>
              </a:lnSpc>
              <a:spcBef>
                <a:spcPct val="0"/>
              </a:spcBef>
              <a:buClr>
                <a:schemeClr val="hlink"/>
              </a:buClr>
              <a:buFontTx/>
              <a:buAutoNum type="alphaLcPeriod"/>
            </a:pPr>
            <a:r>
              <a:rPr lang="en-US" sz="1600" dirty="0"/>
              <a:t>Coworker from the employee’s department</a:t>
            </a:r>
          </a:p>
          <a:p>
            <a:pPr marL="914400" lvl="1" indent="-457200">
              <a:lnSpc>
                <a:spcPct val="80000"/>
              </a:lnSpc>
              <a:spcBef>
                <a:spcPct val="0"/>
              </a:spcBef>
              <a:buClr>
                <a:schemeClr val="hlink"/>
              </a:buClr>
              <a:buFontTx/>
              <a:buAutoNum type="alphaLcPeriod"/>
            </a:pPr>
            <a:r>
              <a:rPr lang="en-US" sz="1600" dirty="0"/>
              <a:t>Both b &amp; c</a:t>
            </a:r>
          </a:p>
          <a:p>
            <a:pPr marL="457200" indent="-457200">
              <a:lnSpc>
                <a:spcPct val="80000"/>
              </a:lnSpc>
              <a:spcBef>
                <a:spcPct val="50000"/>
              </a:spcBef>
              <a:buClr>
                <a:schemeClr val="tx1"/>
              </a:buClr>
              <a:buFontTx/>
              <a:buAutoNum type="arabicPeriod" startAt="9"/>
            </a:pPr>
            <a:r>
              <a:rPr lang="en-US" sz="1800" dirty="0"/>
              <a:t>The length of probationary period for a new hire eligible for classified service rights is </a:t>
            </a:r>
          </a:p>
          <a:p>
            <a:pPr marL="914400" lvl="1" indent="-457200">
              <a:lnSpc>
                <a:spcPct val="80000"/>
              </a:lnSpc>
              <a:spcBef>
                <a:spcPct val="50000"/>
              </a:spcBef>
              <a:buClr>
                <a:schemeClr val="hlink"/>
              </a:buClr>
              <a:buFontTx/>
              <a:buAutoNum type="alphaLcPeriod"/>
            </a:pPr>
            <a:r>
              <a:rPr lang="en-US" sz="1600" dirty="0"/>
              <a:t>Zero months</a:t>
            </a:r>
          </a:p>
          <a:p>
            <a:pPr marL="914400" lvl="1" indent="-457200">
              <a:lnSpc>
                <a:spcPct val="80000"/>
              </a:lnSpc>
              <a:spcBef>
                <a:spcPct val="0"/>
              </a:spcBef>
              <a:buClr>
                <a:schemeClr val="hlink"/>
              </a:buClr>
              <a:buFontTx/>
              <a:buAutoNum type="alphaLcPeriod"/>
            </a:pPr>
            <a:r>
              <a:rPr lang="en-US" sz="1600" dirty="0"/>
              <a:t>Three months</a:t>
            </a:r>
          </a:p>
          <a:p>
            <a:pPr marL="914400" lvl="1" indent="-457200">
              <a:lnSpc>
                <a:spcPct val="80000"/>
              </a:lnSpc>
              <a:spcBef>
                <a:spcPct val="0"/>
              </a:spcBef>
              <a:buClr>
                <a:schemeClr val="hlink"/>
              </a:buClr>
              <a:buFontTx/>
              <a:buAutoNum type="alphaLcPeriod"/>
            </a:pPr>
            <a:r>
              <a:rPr lang="en-US" sz="1600" dirty="0"/>
              <a:t>Six months</a:t>
            </a:r>
          </a:p>
          <a:p>
            <a:pPr marL="914400" lvl="1" indent="-457200">
              <a:lnSpc>
                <a:spcPct val="80000"/>
              </a:lnSpc>
              <a:spcBef>
                <a:spcPct val="0"/>
              </a:spcBef>
              <a:buClr>
                <a:schemeClr val="hlink"/>
              </a:buClr>
              <a:buFontTx/>
              <a:buAutoNum type="alphaLcPeriod"/>
            </a:pPr>
            <a:r>
              <a:rPr lang="en-US" sz="1600" dirty="0"/>
              <a:t>Nine months</a:t>
            </a:r>
          </a:p>
          <a:p>
            <a:pPr marL="914400" lvl="1" indent="-457200">
              <a:lnSpc>
                <a:spcPct val="80000"/>
              </a:lnSpc>
              <a:spcBef>
                <a:spcPct val="0"/>
              </a:spcBef>
              <a:buClr>
                <a:schemeClr val="hlink"/>
              </a:buClr>
              <a:buFontTx/>
              <a:buAutoNum type="alphaLcPeriod"/>
            </a:pPr>
            <a:r>
              <a:rPr lang="en-US" sz="1600" dirty="0"/>
              <a:t>One year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7119" y="5181600"/>
            <a:ext cx="2326481" cy="1550987"/>
          </a:xfrm>
          <a:prstGeom prst="rect">
            <a:avLst/>
          </a:prstGeom>
        </p:spPr>
      </p:pic>
    </p:spTree>
    <p:extLst>
      <p:ext uri="{BB962C8B-B14F-4D97-AF65-F5344CB8AC3E}">
        <p14:creationId xmlns:p14="http://schemas.microsoft.com/office/powerpoint/2010/main" val="59370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iterate type="lt">
                                    <p:tmPct val="0"/>
                                  </p:iterate>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nodeType="clickEffect">
                                  <p:stCondLst>
                                    <p:cond delay="0"/>
                                  </p:stCondLst>
                                  <p:iterate type="lt">
                                    <p:tmPct val="4000"/>
                                  </p:iterate>
                                  <p:childTnLst>
                                    <p:set>
                                      <p:cBhvr override="childStyle">
                                        <p:cTn id="37" dur="500" fill="hold"/>
                                        <p:tgtEl>
                                          <p:spTgt spid="4">
                                            <p:txEl>
                                              <p:pRg st="1" end="1"/>
                                            </p:txEl>
                                          </p:spTgt>
                                        </p:tgtEl>
                                        <p:attrNameLst>
                                          <p:attrName>style.color</p:attrName>
                                        </p:attrNameLst>
                                      </p:cBhvr>
                                      <p:to>
                                        <p:clrVal>
                                          <a:schemeClr val="accent2"/>
                                        </p:clrVal>
                                      </p:to>
                                    </p:set>
                                    <p:set>
                                      <p:cBhvr>
                                        <p:cTn id="38" dur="500" fill="hold"/>
                                        <p:tgtEl>
                                          <p:spTgt spid="4">
                                            <p:txEl>
                                              <p:pRg st="1" end="1"/>
                                            </p:txEl>
                                          </p:spTgt>
                                        </p:tgtEl>
                                        <p:attrNameLst>
                                          <p:attrName>fillcolor</p:attrName>
                                        </p:attrNameLst>
                                      </p:cBhvr>
                                      <p:to>
                                        <p:clrVal>
                                          <a:schemeClr val="accent2"/>
                                        </p:clrVal>
                                      </p:to>
                                    </p:set>
                                    <p:set>
                                      <p:cBhvr>
                                        <p:cTn id="39" dur="500" fill="hold"/>
                                        <p:tgtEl>
                                          <p:spTgt spid="4">
                                            <p:txEl>
                                              <p:pRg st="1" end="1"/>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1000"/>
                                        <p:tgtEl>
                                          <p:spTgt spid="4">
                                            <p:txEl>
                                              <p:pRg st="5" end="5"/>
                                            </p:txEl>
                                          </p:spTgt>
                                        </p:tgtEl>
                                      </p:cBhvr>
                                    </p:animEffect>
                                    <p:anim calcmode="lin" valueType="num">
                                      <p:cBhvr>
                                        <p:cTn id="4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500"/>
                                        <p:tgtEl>
                                          <p:spTgt spid="4">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500"/>
                                        <p:tgtEl>
                                          <p:spTgt spid="4">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fade">
                                      <p:cBhvr>
                                        <p:cTn id="66" dur="500"/>
                                        <p:tgtEl>
                                          <p:spTgt spid="4">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iterate type="lt">
                                    <p:tmPct val="0"/>
                                  </p:iterate>
                                  <p:childTnLst>
                                    <p:set>
                                      <p:cBhvr>
                                        <p:cTn id="70" dur="1" fill="hold">
                                          <p:stCondLst>
                                            <p:cond delay="0"/>
                                          </p:stCondLst>
                                        </p:cTn>
                                        <p:tgtEl>
                                          <p:spTgt spid="4">
                                            <p:txEl>
                                              <p:pRg st="10" end="10"/>
                                            </p:txEl>
                                          </p:spTgt>
                                        </p:tgtEl>
                                        <p:attrNameLst>
                                          <p:attrName>style.visibility</p:attrName>
                                        </p:attrNameLst>
                                      </p:cBhvr>
                                      <p:to>
                                        <p:strVal val="visible"/>
                                      </p:to>
                                    </p:set>
                                    <p:animEffect transition="in" filter="fade">
                                      <p:cBhvr>
                                        <p:cTn id="71" dur="500"/>
                                        <p:tgtEl>
                                          <p:spTgt spid="4">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mph" presetSubtype="0" fill="hold" nodeType="clickEffect">
                                  <p:stCondLst>
                                    <p:cond delay="0"/>
                                  </p:stCondLst>
                                  <p:iterate type="lt">
                                    <p:tmPct val="4000"/>
                                  </p:iterate>
                                  <p:childTnLst>
                                    <p:set>
                                      <p:cBhvr override="childStyle">
                                        <p:cTn id="75" dur="500" fill="hold"/>
                                        <p:tgtEl>
                                          <p:spTgt spid="4">
                                            <p:txEl>
                                              <p:pRg st="10" end="10"/>
                                            </p:txEl>
                                          </p:spTgt>
                                        </p:tgtEl>
                                        <p:attrNameLst>
                                          <p:attrName>style.color</p:attrName>
                                        </p:attrNameLst>
                                      </p:cBhvr>
                                      <p:to>
                                        <p:clrVal>
                                          <a:schemeClr val="accent2"/>
                                        </p:clrVal>
                                      </p:to>
                                    </p:set>
                                    <p:set>
                                      <p:cBhvr>
                                        <p:cTn id="76" dur="500" fill="hold"/>
                                        <p:tgtEl>
                                          <p:spTgt spid="4">
                                            <p:txEl>
                                              <p:pRg st="10" end="10"/>
                                            </p:txEl>
                                          </p:spTgt>
                                        </p:tgtEl>
                                        <p:attrNameLst>
                                          <p:attrName>fillcolor</p:attrName>
                                        </p:attrNameLst>
                                      </p:cBhvr>
                                      <p:to>
                                        <p:clrVal>
                                          <a:schemeClr val="accent2"/>
                                        </p:clrVal>
                                      </p:to>
                                    </p:set>
                                    <p:set>
                                      <p:cBhvr>
                                        <p:cTn id="77" dur="500" fill="hold"/>
                                        <p:tgtEl>
                                          <p:spTgt spid="4">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FREQUENCY OF EVALUATIONS</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15</a:t>
            </a:fld>
            <a:endParaRPr lang="en-US" dirty="0">
              <a:solidFill>
                <a:schemeClr val="tx1"/>
              </a:solidFill>
            </a:endParaRPr>
          </a:p>
        </p:txBody>
      </p:sp>
      <p:sp>
        <p:nvSpPr>
          <p:cNvPr id="4" name="Content Placeholder 3"/>
          <p:cNvSpPr>
            <a:spLocks noGrp="1"/>
          </p:cNvSpPr>
          <p:nvPr>
            <p:ph idx="1"/>
          </p:nvPr>
        </p:nvSpPr>
        <p:spPr>
          <a:xfrm>
            <a:off x="762000" y="1804193"/>
            <a:ext cx="8229600" cy="4525963"/>
          </a:xfrm>
        </p:spPr>
        <p:txBody>
          <a:bodyPr/>
          <a:lstStyle/>
          <a:p>
            <a:r>
              <a:rPr lang="en-US" u="sng" dirty="0">
                <a:effectLst>
                  <a:outerShdw blurRad="38100" dist="38100" dir="2700000" algn="tl">
                    <a:srgbClr val="C0C0C0"/>
                  </a:outerShdw>
                </a:effectLst>
              </a:rPr>
              <a:t>Prior</a:t>
            </a:r>
            <a:r>
              <a:rPr lang="en-US" dirty="0">
                <a:effectLst>
                  <a:outerShdw blurRad="38100" dist="38100" dir="2700000" algn="tl">
                    <a:srgbClr val="C0C0C0"/>
                  </a:outerShdw>
                </a:effectLst>
              </a:rPr>
              <a:t> to merit increase</a:t>
            </a:r>
          </a:p>
          <a:p>
            <a:pPr>
              <a:buFont typeface="Wingdings" pitchFamily="2" charset="2"/>
              <a:buNone/>
            </a:pPr>
            <a:r>
              <a:rPr lang="en-US" dirty="0">
                <a:effectLst>
                  <a:outerShdw blurRad="38100" dist="38100" dir="2700000" algn="tl">
                    <a:srgbClr val="C0C0C0"/>
                  </a:outerShdw>
                </a:effectLst>
              </a:rPr>
              <a:t>	</a:t>
            </a:r>
          </a:p>
          <a:p>
            <a:r>
              <a:rPr lang="en-US" u="sng" dirty="0">
                <a:effectLst>
                  <a:outerShdw blurRad="38100" dist="38100" dir="2700000" algn="tl">
                    <a:srgbClr val="C0C0C0"/>
                  </a:outerShdw>
                </a:effectLst>
              </a:rPr>
              <a:t>Prior</a:t>
            </a:r>
            <a:r>
              <a:rPr lang="en-US" dirty="0">
                <a:effectLst>
                  <a:outerShdw blurRad="38100" dist="38100" dir="2700000" algn="tl">
                    <a:srgbClr val="C0C0C0"/>
                  </a:outerShdw>
                </a:effectLst>
              </a:rPr>
              <a:t> to granting permanent status</a:t>
            </a:r>
          </a:p>
          <a:p>
            <a:pPr>
              <a:buFont typeface="Wingdings" pitchFamily="2" charset="2"/>
              <a:buNone/>
            </a:pPr>
            <a:r>
              <a:rPr lang="en-US" dirty="0">
                <a:effectLst>
                  <a:outerShdw blurRad="38100" dist="38100" dir="2700000" algn="tl">
                    <a:srgbClr val="C0C0C0"/>
                  </a:outerShdw>
                </a:effectLst>
              </a:rPr>
              <a:t>	</a:t>
            </a:r>
          </a:p>
          <a:p>
            <a:r>
              <a:rPr lang="en-US" dirty="0">
                <a:effectLst>
                  <a:outerShdw blurRad="38100" dist="38100" dir="2700000" algn="tl">
                    <a:srgbClr val="C0C0C0"/>
                  </a:outerShdw>
                </a:effectLst>
              </a:rPr>
              <a:t>Annually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767261"/>
            <a:ext cx="3276600" cy="1843088"/>
          </a:xfrm>
          <a:prstGeom prst="rect">
            <a:avLst/>
          </a:prstGeom>
        </p:spPr>
      </p:pic>
    </p:spTree>
    <p:extLst>
      <p:ext uri="{BB962C8B-B14F-4D97-AF65-F5344CB8AC3E}">
        <p14:creationId xmlns:p14="http://schemas.microsoft.com/office/powerpoint/2010/main" val="136541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SPECIAL EVALUATIONS WHEN</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16</a:t>
            </a:fld>
            <a:endParaRPr lang="en-US" dirty="0">
              <a:solidFill>
                <a:schemeClr val="tx1"/>
              </a:solidFill>
            </a:endParaRPr>
          </a:p>
        </p:txBody>
      </p:sp>
      <p:sp>
        <p:nvSpPr>
          <p:cNvPr id="4" name="Content Placeholder 3"/>
          <p:cNvSpPr>
            <a:spLocks noGrp="1"/>
          </p:cNvSpPr>
          <p:nvPr>
            <p:ph idx="1"/>
          </p:nvPr>
        </p:nvSpPr>
        <p:spPr>
          <a:xfrm>
            <a:off x="762000" y="1804193"/>
            <a:ext cx="8229600" cy="4525963"/>
          </a:xfrm>
        </p:spPr>
        <p:txBody>
          <a:bodyPr/>
          <a:lstStyle/>
          <a:p>
            <a:pPr marL="590550" indent="-590550">
              <a:spcBef>
                <a:spcPct val="100000"/>
              </a:spcBef>
              <a:buFontTx/>
              <a:buAutoNum type="arabicPeriod"/>
            </a:pPr>
            <a:r>
              <a:rPr lang="en-US" dirty="0">
                <a:effectLst>
                  <a:outerShdw blurRad="38100" dist="38100" dir="2700000" algn="tl">
                    <a:srgbClr val="C0C0C0"/>
                  </a:outerShdw>
                </a:effectLst>
              </a:rPr>
              <a:t>Supervisor </a:t>
            </a:r>
            <a:r>
              <a:rPr lang="en-US" i="1" u="sng" dirty="0">
                <a:effectLst>
                  <a:outerShdw blurRad="38100" dist="38100" dir="2700000" algn="tl">
                    <a:srgbClr val="C0C0C0"/>
                  </a:outerShdw>
                </a:effectLst>
              </a:rPr>
              <a:t>resigns or transfers</a:t>
            </a:r>
            <a:r>
              <a:rPr lang="en-US" dirty="0">
                <a:effectLst>
                  <a:outerShdw blurRad="38100" dist="38100" dir="2700000" algn="tl">
                    <a:srgbClr val="C0C0C0"/>
                  </a:outerShdw>
                </a:effectLst>
              </a:rPr>
              <a:t>	</a:t>
            </a:r>
          </a:p>
          <a:p>
            <a:pPr marL="590550" indent="-590550">
              <a:spcBef>
                <a:spcPct val="100000"/>
              </a:spcBef>
              <a:buFontTx/>
              <a:buAutoNum type="arabicPeriod"/>
            </a:pPr>
            <a:r>
              <a:rPr lang="en-US" dirty="0">
                <a:effectLst>
                  <a:outerShdw blurRad="38100" dist="38100" dir="2700000" algn="tl">
                    <a:srgbClr val="C0C0C0"/>
                  </a:outerShdw>
                </a:effectLst>
              </a:rPr>
              <a:t>Employee </a:t>
            </a:r>
            <a:r>
              <a:rPr lang="en-US" i="1" u="sng" dirty="0">
                <a:effectLst>
                  <a:outerShdw blurRad="38100" dist="38100" dir="2700000" algn="tl">
                    <a:srgbClr val="C0C0C0"/>
                  </a:outerShdw>
                </a:effectLst>
              </a:rPr>
              <a:t>transfers </a:t>
            </a:r>
            <a:r>
              <a:rPr lang="en-US" dirty="0">
                <a:effectLst>
                  <a:outerShdw blurRad="38100" dist="38100" dir="2700000" algn="tl">
                    <a:srgbClr val="C0C0C0"/>
                  </a:outerShdw>
                </a:effectLst>
              </a:rPr>
              <a:t> (after 4 months)</a:t>
            </a:r>
          </a:p>
          <a:p>
            <a:pPr marL="590550" indent="-590550">
              <a:spcBef>
                <a:spcPct val="100000"/>
              </a:spcBef>
              <a:buFontTx/>
              <a:buAutoNum type="arabicPeriod"/>
            </a:pPr>
            <a:r>
              <a:rPr lang="en-US" dirty="0">
                <a:effectLst>
                  <a:outerShdw blurRad="38100" dist="38100" dir="2700000" algn="tl">
                    <a:srgbClr val="C0C0C0"/>
                  </a:outerShdw>
                </a:effectLst>
              </a:rPr>
              <a:t>Substantial change in </a:t>
            </a:r>
            <a:r>
              <a:rPr lang="en-US" i="1" u="sng" dirty="0">
                <a:effectLst>
                  <a:outerShdw blurRad="38100" dist="38100" dir="2700000" algn="tl">
                    <a:srgbClr val="C0C0C0"/>
                  </a:outerShdw>
                </a:effectLst>
              </a:rPr>
              <a:t>performance</a:t>
            </a:r>
          </a:p>
          <a:p>
            <a:pPr marL="590550" indent="-590550">
              <a:spcBef>
                <a:spcPct val="100000"/>
              </a:spcBef>
              <a:buFontTx/>
              <a:buAutoNum type="arabicPeriod"/>
            </a:pPr>
            <a:r>
              <a:rPr lang="en-US" i="1" u="sng" dirty="0">
                <a:effectLst>
                  <a:outerShdw blurRad="38100" dist="38100" dir="2700000" algn="tl">
                    <a:srgbClr val="C0C0C0"/>
                  </a:outerShdw>
                </a:effectLst>
              </a:rPr>
              <a:t>Previously deferred</a:t>
            </a:r>
            <a:r>
              <a:rPr lang="en-US" i="1" dirty="0">
                <a:effectLst>
                  <a:outerShdw blurRad="38100" dist="38100" dir="2700000" algn="tl">
                    <a:srgbClr val="C0C0C0"/>
                  </a:outerShdw>
                </a:effectLst>
              </a:rPr>
              <a:t> </a:t>
            </a:r>
            <a:r>
              <a:rPr lang="en-US" dirty="0">
                <a:effectLst>
                  <a:outerShdw blurRad="38100" dist="38100" dir="2700000" algn="tl">
                    <a:srgbClr val="C0C0C0"/>
                  </a:outerShdw>
                </a:effectLst>
              </a:rPr>
              <a:t>merit increase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506459"/>
            <a:ext cx="1543756" cy="1263073"/>
          </a:xfrm>
          <a:prstGeom prst="rect">
            <a:avLst/>
          </a:prstGeom>
        </p:spPr>
      </p:pic>
    </p:spTree>
    <p:extLst>
      <p:ext uri="{BB962C8B-B14F-4D97-AF65-F5344CB8AC3E}">
        <p14:creationId xmlns:p14="http://schemas.microsoft.com/office/powerpoint/2010/main" val="419575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3200" dirty="0"/>
              <a:t>Employee Performance Evaluation</a:t>
            </a:r>
            <a:br>
              <a:rPr lang="en-US" sz="3200" dirty="0"/>
            </a:br>
            <a:r>
              <a:rPr lang="en-US" sz="3200" dirty="0"/>
              <a:t>Criteria</a:t>
            </a:r>
            <a:endParaRPr lang="en-US" sz="32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17</a:t>
            </a:fld>
            <a:endParaRPr lang="en-US" dirty="0">
              <a:solidFill>
                <a:schemeClr val="tx1"/>
              </a:solidFill>
            </a:endParaRPr>
          </a:p>
        </p:txBody>
      </p:sp>
      <p:sp>
        <p:nvSpPr>
          <p:cNvPr id="4" name="Content Placeholder 3"/>
          <p:cNvSpPr>
            <a:spLocks noGrp="1"/>
          </p:cNvSpPr>
          <p:nvPr>
            <p:ph idx="1"/>
          </p:nvPr>
        </p:nvSpPr>
        <p:spPr>
          <a:xfrm>
            <a:off x="457200" y="1447800"/>
            <a:ext cx="8229600" cy="5334000"/>
          </a:xfrm>
        </p:spPr>
        <p:txBody>
          <a:bodyPr/>
          <a:lstStyle/>
          <a:p>
            <a:pPr>
              <a:lnSpc>
                <a:spcPct val="90000"/>
              </a:lnSpc>
              <a:spcBef>
                <a:spcPct val="30000"/>
              </a:spcBef>
              <a:spcAft>
                <a:spcPct val="30000"/>
              </a:spcAft>
              <a:buFont typeface="Arial" panose="020B0604020202020204" pitchFamily="34" charset="0"/>
              <a:buChar char="•"/>
            </a:pPr>
            <a:r>
              <a:rPr lang="en-US" sz="2400" dirty="0"/>
              <a:t>Quantity of Work</a:t>
            </a:r>
          </a:p>
          <a:p>
            <a:pPr lvl="1">
              <a:lnSpc>
                <a:spcPct val="90000"/>
              </a:lnSpc>
              <a:spcBef>
                <a:spcPct val="30000"/>
              </a:spcBef>
              <a:spcAft>
                <a:spcPct val="30000"/>
              </a:spcAft>
              <a:buFont typeface="Arial" panose="020B0604020202020204" pitchFamily="34" charset="0"/>
              <a:buChar char="•"/>
            </a:pPr>
            <a:r>
              <a:rPr lang="en-US" sz="2000" dirty="0"/>
              <a:t>Amount of work performed</a:t>
            </a:r>
          </a:p>
          <a:p>
            <a:pPr>
              <a:lnSpc>
                <a:spcPct val="90000"/>
              </a:lnSpc>
              <a:spcBef>
                <a:spcPct val="30000"/>
              </a:spcBef>
              <a:spcAft>
                <a:spcPct val="30000"/>
              </a:spcAft>
              <a:buFont typeface="Arial" panose="020B0604020202020204" pitchFamily="34" charset="0"/>
              <a:buChar char="•"/>
            </a:pPr>
            <a:r>
              <a:rPr lang="en-US" sz="2400" dirty="0"/>
              <a:t>Quality of Work</a:t>
            </a:r>
          </a:p>
          <a:p>
            <a:pPr lvl="1">
              <a:lnSpc>
                <a:spcPct val="90000"/>
              </a:lnSpc>
              <a:spcBef>
                <a:spcPct val="30000"/>
              </a:spcBef>
              <a:spcAft>
                <a:spcPct val="30000"/>
              </a:spcAft>
              <a:buFont typeface="Arial" panose="020B0604020202020204" pitchFamily="34" charset="0"/>
              <a:buChar char="•"/>
            </a:pPr>
            <a:r>
              <a:rPr lang="en-US" sz="2000" dirty="0"/>
              <a:t>Includes accuracy, achievement of objectives, effectiveness, initiatives and resourcefulness, and neatness of work product</a:t>
            </a:r>
          </a:p>
          <a:p>
            <a:pPr>
              <a:lnSpc>
                <a:spcPct val="90000"/>
              </a:lnSpc>
              <a:spcBef>
                <a:spcPct val="30000"/>
              </a:spcBef>
              <a:spcAft>
                <a:spcPct val="30000"/>
              </a:spcAft>
              <a:buFont typeface="Arial" panose="020B0604020202020204" pitchFamily="34" charset="0"/>
              <a:buChar char="•"/>
            </a:pPr>
            <a:r>
              <a:rPr lang="en-US" sz="2400" dirty="0"/>
              <a:t>Work Habits</a:t>
            </a:r>
          </a:p>
          <a:p>
            <a:pPr lvl="1">
              <a:lnSpc>
                <a:spcPct val="90000"/>
              </a:lnSpc>
              <a:spcBef>
                <a:spcPct val="30000"/>
              </a:spcBef>
              <a:spcAft>
                <a:spcPct val="30000"/>
              </a:spcAft>
              <a:buFont typeface="Arial" panose="020B0604020202020204" pitchFamily="34" charset="0"/>
              <a:buChar char="•"/>
            </a:pPr>
            <a:r>
              <a:rPr lang="en-US" sz="2000" dirty="0"/>
              <a:t>Includes attendance, observation of work hours, completion of work on schedule, compliance with rules, policies, and directives, safety practice and use of tools and equipment</a:t>
            </a:r>
          </a:p>
          <a:p>
            <a:pPr>
              <a:lnSpc>
                <a:spcPct val="90000"/>
              </a:lnSpc>
              <a:spcBef>
                <a:spcPct val="30000"/>
              </a:spcBef>
              <a:spcAft>
                <a:spcPct val="30000"/>
              </a:spcAft>
              <a:buFont typeface="Arial" panose="020B0604020202020204" pitchFamily="34" charset="0"/>
              <a:buChar char="•"/>
            </a:pPr>
            <a:r>
              <a:rPr lang="en-US" sz="2400" dirty="0"/>
              <a:t>Interpersonal Skills</a:t>
            </a:r>
          </a:p>
          <a:p>
            <a:pPr lvl="1">
              <a:lnSpc>
                <a:spcPct val="90000"/>
              </a:lnSpc>
              <a:spcBef>
                <a:spcPct val="30000"/>
              </a:spcBef>
              <a:spcAft>
                <a:spcPct val="30000"/>
              </a:spcAft>
              <a:buFont typeface="Arial" panose="020B0604020202020204" pitchFamily="34" charset="0"/>
              <a:buChar char="•"/>
            </a:pPr>
            <a:r>
              <a:rPr lang="en-US" sz="2000" dirty="0"/>
              <a:t>Includes participation and teamwork, contribution of unit morale, working cooperatively with public, peers, and subordinates, and accepting advice and counseling from superiors.</a:t>
            </a:r>
          </a:p>
          <a:p>
            <a:pPr lvl="1">
              <a:lnSpc>
                <a:spcPct val="90000"/>
              </a:lnSpc>
              <a:spcBef>
                <a:spcPct val="30000"/>
              </a:spcBef>
              <a:spcAft>
                <a:spcPct val="30000"/>
              </a:spcAft>
              <a:buFont typeface="Arial" panose="020B0604020202020204" pitchFamily="34" charset="0"/>
              <a:buChar char="•"/>
            </a:pP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a:lnSpc>
                <a:spcPct val="90000"/>
              </a:lnSpc>
              <a:spcBef>
                <a:spcPct val="30000"/>
              </a:spcBef>
              <a:spcAft>
                <a:spcPct val="30000"/>
              </a:spcAft>
              <a:buFont typeface="Arial" panose="020B0604020202020204" pitchFamily="34" charset="0"/>
              <a:buChar char="•"/>
            </a:pPr>
            <a:endParaRPr lang="en-US" dirty="0"/>
          </a:p>
          <a:p>
            <a:pPr lvl="1">
              <a:lnSpc>
                <a:spcPct val="90000"/>
              </a:lnSpc>
              <a:spcBef>
                <a:spcPct val="30000"/>
              </a:spcBef>
              <a:spcAft>
                <a:spcPct val="30000"/>
              </a:spcAft>
              <a:buFont typeface="Arial" panose="020B0604020202020204" pitchFamily="34" charset="0"/>
              <a:buChar char="•"/>
            </a:pPr>
            <a:endParaRPr lang="en-US" sz="2400" dirty="0"/>
          </a:p>
          <a:p>
            <a:pPr>
              <a:lnSpc>
                <a:spcPct val="90000"/>
              </a:lnSpc>
              <a:spcBef>
                <a:spcPct val="30000"/>
              </a:spcBef>
              <a:spcAft>
                <a:spcPct val="30000"/>
              </a:spcAft>
              <a:buFont typeface="Arial" panose="020B0604020202020204" pitchFamily="34" charset="0"/>
              <a:buChar char="•"/>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7101" y="1374775"/>
            <a:ext cx="2171700" cy="1447800"/>
          </a:xfrm>
          <a:prstGeom prst="rect">
            <a:avLst/>
          </a:prstGeom>
        </p:spPr>
      </p:pic>
    </p:spTree>
    <p:extLst>
      <p:ext uri="{BB962C8B-B14F-4D97-AF65-F5344CB8AC3E}">
        <p14:creationId xmlns:p14="http://schemas.microsoft.com/office/powerpoint/2010/main" val="353341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3200" dirty="0"/>
              <a:t>Employee Performance Evaluation</a:t>
            </a:r>
            <a:br>
              <a:rPr lang="en-US" sz="3200" dirty="0"/>
            </a:br>
            <a:r>
              <a:rPr lang="en-US" sz="3200" dirty="0"/>
              <a:t>Criteria, cont’d.</a:t>
            </a:r>
            <a:endParaRPr lang="en-US" sz="32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18</a:t>
            </a:fld>
            <a:endParaRPr lang="en-US" dirty="0">
              <a:solidFill>
                <a:schemeClr val="tx1"/>
              </a:solidFill>
            </a:endParaRPr>
          </a:p>
        </p:txBody>
      </p:sp>
      <p:sp>
        <p:nvSpPr>
          <p:cNvPr id="4" name="Content Placeholder 3"/>
          <p:cNvSpPr>
            <a:spLocks noGrp="1"/>
          </p:cNvSpPr>
          <p:nvPr>
            <p:ph idx="1"/>
          </p:nvPr>
        </p:nvSpPr>
        <p:spPr>
          <a:xfrm>
            <a:off x="457200" y="1676400"/>
            <a:ext cx="8229600" cy="5334000"/>
          </a:xfrm>
        </p:spPr>
        <p:txBody>
          <a:bodyPr/>
          <a:lstStyle/>
          <a:p>
            <a:pPr>
              <a:lnSpc>
                <a:spcPct val="90000"/>
              </a:lnSpc>
              <a:spcBef>
                <a:spcPct val="30000"/>
              </a:spcBef>
              <a:spcAft>
                <a:spcPct val="30000"/>
              </a:spcAft>
              <a:buFont typeface="Arial" panose="020B0604020202020204" pitchFamily="34" charset="0"/>
              <a:buChar char="•"/>
            </a:pPr>
            <a:r>
              <a:rPr lang="en-US" sz="2400" dirty="0"/>
              <a:t>Rater’s Overall Evaluation</a:t>
            </a:r>
          </a:p>
          <a:p>
            <a:pPr>
              <a:lnSpc>
                <a:spcPct val="90000"/>
              </a:lnSpc>
              <a:spcBef>
                <a:spcPct val="30000"/>
              </a:spcBef>
              <a:spcAft>
                <a:spcPct val="30000"/>
              </a:spcAft>
              <a:buFont typeface="Arial" panose="020B0604020202020204" pitchFamily="34" charset="0"/>
              <a:buChar char="•"/>
            </a:pPr>
            <a:r>
              <a:rPr lang="en-US" sz="2400" dirty="0"/>
              <a:t>In what ways can the employee improve performance </a:t>
            </a:r>
          </a:p>
          <a:p>
            <a:pPr>
              <a:lnSpc>
                <a:spcPct val="90000"/>
              </a:lnSpc>
              <a:spcBef>
                <a:spcPct val="30000"/>
              </a:spcBef>
              <a:spcAft>
                <a:spcPct val="30000"/>
              </a:spcAft>
              <a:buFont typeface="Arial" panose="020B0604020202020204" pitchFamily="34" charset="0"/>
              <a:buChar char="•"/>
            </a:pPr>
            <a:r>
              <a:rPr lang="en-US" sz="2400" dirty="0"/>
              <a:t>Rater, Reviewer, and Employee Sign-offs</a:t>
            </a:r>
          </a:p>
          <a:p>
            <a:pPr>
              <a:lnSpc>
                <a:spcPct val="90000"/>
              </a:lnSpc>
              <a:spcBef>
                <a:spcPct val="30000"/>
              </a:spcBef>
              <a:spcAft>
                <a:spcPct val="30000"/>
              </a:spcAft>
              <a:buFont typeface="Arial" panose="020B0604020202020204" pitchFamily="34" charset="0"/>
              <a:buChar char="•"/>
            </a:pPr>
            <a:r>
              <a:rPr lang="en-US" sz="2400" dirty="0"/>
              <a:t>Employee Comments</a:t>
            </a:r>
          </a:p>
          <a:p>
            <a:pPr>
              <a:lnSpc>
                <a:spcPct val="90000"/>
              </a:lnSpc>
              <a:spcBef>
                <a:spcPct val="30000"/>
              </a:spcBef>
              <a:spcAft>
                <a:spcPct val="30000"/>
              </a:spcAft>
              <a:buFont typeface="Arial" panose="020B0604020202020204" pitchFamily="34" charset="0"/>
              <a:buChar char="•"/>
            </a:pPr>
            <a:r>
              <a:rPr lang="en-US" sz="2400" dirty="0"/>
              <a:t>Employee Accomplishments</a:t>
            </a: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a:lnSpc>
                <a:spcPct val="90000"/>
              </a:lnSpc>
              <a:spcBef>
                <a:spcPct val="30000"/>
              </a:spcBef>
              <a:spcAft>
                <a:spcPct val="30000"/>
              </a:spcAft>
              <a:buFont typeface="Arial" panose="020B0604020202020204" pitchFamily="34" charset="0"/>
              <a:buChar char="•"/>
            </a:pPr>
            <a:endParaRPr lang="en-US" dirty="0"/>
          </a:p>
          <a:p>
            <a:pPr lvl="1">
              <a:lnSpc>
                <a:spcPct val="90000"/>
              </a:lnSpc>
              <a:spcBef>
                <a:spcPct val="30000"/>
              </a:spcBef>
              <a:spcAft>
                <a:spcPct val="30000"/>
              </a:spcAft>
              <a:buFont typeface="Arial" panose="020B0604020202020204" pitchFamily="34" charset="0"/>
              <a:buChar char="•"/>
            </a:pPr>
            <a:endParaRPr lang="en-US" sz="2400" dirty="0"/>
          </a:p>
          <a:p>
            <a:pPr>
              <a:lnSpc>
                <a:spcPct val="90000"/>
              </a:lnSpc>
              <a:spcBef>
                <a:spcPct val="30000"/>
              </a:spcBef>
              <a:spcAft>
                <a:spcPct val="30000"/>
              </a:spcAft>
              <a:buFont typeface="Arial" panose="020B0604020202020204" pitchFamily="34" charset="0"/>
              <a:buChar char="•"/>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0" y="4730750"/>
            <a:ext cx="2819400" cy="1879600"/>
          </a:xfrm>
          <a:prstGeom prst="rect">
            <a:avLst/>
          </a:prstGeom>
        </p:spPr>
      </p:pic>
    </p:spTree>
    <p:extLst>
      <p:ext uri="{BB962C8B-B14F-4D97-AF65-F5344CB8AC3E}">
        <p14:creationId xmlns:p14="http://schemas.microsoft.com/office/powerpoint/2010/main" val="404981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Definitions of Overall Ratings</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19</a:t>
            </a:fld>
            <a:endParaRPr lang="en-US" dirty="0">
              <a:solidFill>
                <a:schemeClr val="tx1"/>
              </a:solidFill>
            </a:endParaRPr>
          </a:p>
        </p:txBody>
      </p:sp>
      <p:sp>
        <p:nvSpPr>
          <p:cNvPr id="4" name="Content Placeholder 3"/>
          <p:cNvSpPr>
            <a:spLocks noGrp="1"/>
          </p:cNvSpPr>
          <p:nvPr>
            <p:ph idx="1"/>
          </p:nvPr>
        </p:nvSpPr>
        <p:spPr/>
        <p:txBody>
          <a:bodyPr/>
          <a:lstStyle/>
          <a:p>
            <a:r>
              <a:rPr lang="en-US" sz="2000" dirty="0">
                <a:effectLst>
                  <a:outerShdw blurRad="38100" dist="38100" dir="2700000" algn="tl">
                    <a:srgbClr val="C0C0C0"/>
                  </a:outerShdw>
                </a:effectLst>
              </a:rPr>
              <a:t>UNSATISFACTORY</a:t>
            </a:r>
          </a:p>
          <a:p>
            <a:pPr lvl="1"/>
            <a:r>
              <a:rPr lang="en-US" sz="1800" dirty="0"/>
              <a:t>Performance is inadequate and must be corrected.</a:t>
            </a:r>
          </a:p>
          <a:p>
            <a:r>
              <a:rPr lang="en-US" sz="2000" dirty="0">
                <a:effectLst>
                  <a:outerShdw blurRad="38100" dist="38100" dir="2700000" algn="tl">
                    <a:srgbClr val="C0C0C0"/>
                  </a:outerShdw>
                </a:effectLst>
              </a:rPr>
              <a:t>NEEDS IMPROVEMENT</a:t>
            </a:r>
          </a:p>
          <a:p>
            <a:pPr lvl="1"/>
            <a:r>
              <a:rPr lang="en-US" sz="1800" dirty="0"/>
              <a:t>Performance does not fully meet requirements as indicated below.</a:t>
            </a:r>
          </a:p>
          <a:p>
            <a:r>
              <a:rPr lang="en-US" sz="2000" dirty="0">
                <a:effectLst>
                  <a:outerShdw blurRad="38100" dist="38100" dir="2700000" algn="tl">
                    <a:srgbClr val="C0C0C0"/>
                  </a:outerShdw>
                </a:effectLst>
              </a:rPr>
              <a:t>SATISFACTORY</a:t>
            </a:r>
          </a:p>
          <a:p>
            <a:pPr lvl="1"/>
            <a:r>
              <a:rPr lang="en-US" sz="1800" dirty="0"/>
              <a:t>Employee is performing as required and expected in an entirely satisfactory manner. </a:t>
            </a:r>
          </a:p>
          <a:p>
            <a:r>
              <a:rPr lang="en-US" sz="2000" dirty="0">
                <a:effectLst>
                  <a:outerShdw blurRad="38100" dist="38100" dir="2700000" algn="tl">
                    <a:srgbClr val="C0C0C0"/>
                  </a:outerShdw>
                </a:effectLst>
              </a:rPr>
              <a:t>ABOVE SATISFACTORY </a:t>
            </a:r>
          </a:p>
          <a:p>
            <a:pPr lvl="1"/>
            <a:r>
              <a:rPr lang="en-US" sz="1800" dirty="0"/>
              <a:t>Performance surpasses job requirements. </a:t>
            </a:r>
          </a:p>
          <a:p>
            <a:r>
              <a:rPr lang="en-US" sz="2000" dirty="0">
                <a:effectLst>
                  <a:outerShdw blurRad="38100" dist="38100" dir="2700000" algn="tl">
                    <a:srgbClr val="C0C0C0"/>
                  </a:outerShdw>
                </a:effectLst>
              </a:rPr>
              <a:t>OUTSTANDING</a:t>
            </a:r>
          </a:p>
          <a:p>
            <a:pPr lvl="1"/>
            <a:r>
              <a:rPr lang="en-US" sz="1800" dirty="0"/>
              <a:t>Consistently conspicuous, distinguished performance.  Employee displays initiative and creativity.  Employee has substantially enhanced departmental efficiency and/or effectiveness.</a:t>
            </a:r>
          </a:p>
          <a:p>
            <a:pPr>
              <a:lnSpc>
                <a:spcPct val="90000"/>
              </a:lnSpc>
            </a:pPr>
            <a:endParaRPr lang="en-US" sz="1800" dirty="0">
              <a:solidFill>
                <a:srgbClr val="008080"/>
              </a:solidFill>
            </a:endParaRP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7272" y="1409700"/>
            <a:ext cx="1772081" cy="1181099"/>
          </a:xfrm>
          <a:prstGeom prst="rect">
            <a:avLst/>
          </a:prstGeom>
        </p:spPr>
      </p:pic>
    </p:spTree>
    <p:extLst>
      <p:ext uri="{BB962C8B-B14F-4D97-AF65-F5344CB8AC3E}">
        <p14:creationId xmlns:p14="http://schemas.microsoft.com/office/powerpoint/2010/main" val="280203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p:txBody>
          <a:bodyPr/>
          <a:lstStyle/>
          <a:p>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Objectives</a:t>
            </a:r>
            <a:endParaRPr lang="en-US" b="1" dirty="0"/>
          </a:p>
        </p:txBody>
      </p:sp>
      <p:sp>
        <p:nvSpPr>
          <p:cNvPr id="7" name="Subtitle 6"/>
          <p:cNvSpPr>
            <a:spLocks noGrp="1"/>
          </p:cNvSpPr>
          <p:nvPr>
            <p:ph idx="1"/>
          </p:nvPr>
        </p:nvSpPr>
        <p:spPr>
          <a:xfrm>
            <a:off x="457200" y="1905000"/>
            <a:ext cx="8229600" cy="4221163"/>
          </a:xfrm>
        </p:spPr>
        <p:txBody>
          <a:bodyPr/>
          <a:lstStyle/>
          <a:p>
            <a:pPr>
              <a:lnSpc>
                <a:spcPct val="80000"/>
              </a:lnSpc>
              <a:spcBef>
                <a:spcPct val="50000"/>
              </a:spcBef>
            </a:pPr>
            <a:r>
              <a:rPr lang="en-US" sz="2000" dirty="0"/>
              <a:t>Communicate job requirements, expectations and performance standards to employees.</a:t>
            </a:r>
          </a:p>
          <a:p>
            <a:pPr>
              <a:lnSpc>
                <a:spcPct val="80000"/>
              </a:lnSpc>
              <a:spcBef>
                <a:spcPct val="50000"/>
              </a:spcBef>
            </a:pPr>
            <a:r>
              <a:rPr lang="en-US" sz="2000" dirty="0"/>
              <a:t>Standardization and Accountability on the Performance Appraisal process throughout the County</a:t>
            </a:r>
          </a:p>
          <a:p>
            <a:pPr>
              <a:lnSpc>
                <a:spcPct val="80000"/>
              </a:lnSpc>
              <a:spcBef>
                <a:spcPct val="50000"/>
              </a:spcBef>
            </a:pPr>
            <a:r>
              <a:rPr lang="en-US" sz="2000" dirty="0"/>
              <a:t>Factors which influence and bias supervisors who conduct appraisals.</a:t>
            </a:r>
          </a:p>
          <a:p>
            <a:pPr>
              <a:lnSpc>
                <a:spcPct val="80000"/>
              </a:lnSpc>
              <a:spcBef>
                <a:spcPct val="50000"/>
              </a:spcBef>
            </a:pPr>
            <a:r>
              <a:rPr lang="en-US" sz="2000" dirty="0"/>
              <a:t>Write clear, concise, objective appraisals, using specific example of behavior and appropriate ratings.</a:t>
            </a:r>
          </a:p>
          <a:p>
            <a:pPr>
              <a:lnSpc>
                <a:spcPct val="80000"/>
              </a:lnSpc>
              <a:spcBef>
                <a:spcPct val="50000"/>
              </a:spcBef>
            </a:pPr>
            <a:r>
              <a:rPr lang="en-US" sz="2000" dirty="0"/>
              <a:t>Prepare schedule and conduct a meaningful, effective performance appraisal interview.</a:t>
            </a:r>
          </a:p>
          <a:p>
            <a:pPr>
              <a:lnSpc>
                <a:spcPct val="80000"/>
              </a:lnSpc>
              <a:spcBef>
                <a:spcPct val="50000"/>
              </a:spcBef>
            </a:pPr>
            <a:endParaRPr lang="en-US" sz="20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a:t>
            </a:fld>
            <a:endParaRPr lang="en-US"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5334000"/>
            <a:ext cx="1911350" cy="1474470"/>
          </a:xfrm>
          <a:prstGeom prst="rect">
            <a:avLst/>
          </a:prstGeom>
        </p:spPr>
      </p:pic>
    </p:spTree>
    <p:extLst>
      <p:ext uri="{BB962C8B-B14F-4D97-AF65-F5344CB8AC3E}">
        <p14:creationId xmlns:p14="http://schemas.microsoft.com/office/powerpoint/2010/main" val="63516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OVERALL RATING RESULTS</a:t>
            </a:r>
            <a:br>
              <a:rPr lang="en-US" sz="3600" dirty="0"/>
            </a:b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20</a:t>
            </a:fld>
            <a:endParaRPr lang="en-US" dirty="0">
              <a:solidFill>
                <a:schemeClr val="tx1"/>
              </a:solidFill>
            </a:endParaRPr>
          </a:p>
        </p:txBody>
      </p:sp>
      <p:pic>
        <p:nvPicPr>
          <p:cNvPr id="5" name="Content Placeholder 4"/>
          <p:cNvPicPr>
            <a:picLocks noGrp="1" noChangeAspect="1"/>
          </p:cNvPicPr>
          <p:nvPr>
            <p:ph idx="1"/>
          </p:nvPr>
        </p:nvPicPr>
        <p:blipFill rotWithShape="1">
          <a:blip r:embed="rId4"/>
          <a:srcRect r="26647"/>
          <a:stretch/>
        </p:blipFill>
        <p:spPr>
          <a:xfrm>
            <a:off x="2438400" y="1524000"/>
            <a:ext cx="5265707" cy="4525963"/>
          </a:xfrm>
          <a:prstGeom prst="rect">
            <a:avLst/>
          </a:prstGeom>
          <a:ln w="28575">
            <a:solidFill>
              <a:srgbClr val="92D050"/>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41" y="2895600"/>
            <a:ext cx="2227118" cy="1484745"/>
          </a:xfrm>
          <a:prstGeom prst="rect">
            <a:avLst/>
          </a:prstGeom>
        </p:spPr>
      </p:pic>
    </p:spTree>
    <p:extLst>
      <p:ext uri="{BB962C8B-B14F-4D97-AF65-F5344CB8AC3E}">
        <p14:creationId xmlns:p14="http://schemas.microsoft.com/office/powerpoint/2010/main" val="1735302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2590800" y="381000"/>
            <a:ext cx="6248400" cy="1143000"/>
          </a:xfrm>
        </p:spPr>
        <p:txBody>
          <a:bodyPr/>
          <a:lstStyle/>
          <a:p>
            <a:r>
              <a:rPr lang="en-US" sz="3200" dirty="0"/>
              <a:t>Professional/Supervisory Performance Evaluation</a:t>
            </a:r>
            <a:br>
              <a:rPr lang="en-US" sz="3200" dirty="0"/>
            </a:br>
            <a:r>
              <a:rPr lang="en-US" sz="3200" dirty="0"/>
              <a:t>Criteria</a:t>
            </a:r>
            <a:endParaRPr lang="en-US" sz="32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21</a:t>
            </a:fld>
            <a:endParaRPr lang="en-US" dirty="0">
              <a:solidFill>
                <a:schemeClr val="tx1"/>
              </a:solidFill>
            </a:endParaRPr>
          </a:p>
        </p:txBody>
      </p:sp>
      <p:sp>
        <p:nvSpPr>
          <p:cNvPr id="4" name="Content Placeholder 3"/>
          <p:cNvSpPr>
            <a:spLocks noGrp="1"/>
          </p:cNvSpPr>
          <p:nvPr>
            <p:ph idx="1"/>
          </p:nvPr>
        </p:nvSpPr>
        <p:spPr>
          <a:xfrm>
            <a:off x="457200" y="1828800"/>
            <a:ext cx="8229600" cy="4953000"/>
          </a:xfrm>
        </p:spPr>
        <p:txBody>
          <a:bodyPr/>
          <a:lstStyle/>
          <a:p>
            <a:pPr>
              <a:lnSpc>
                <a:spcPct val="90000"/>
              </a:lnSpc>
              <a:spcBef>
                <a:spcPct val="30000"/>
              </a:spcBef>
              <a:spcAft>
                <a:spcPct val="30000"/>
              </a:spcAft>
              <a:buFont typeface="Arial" panose="020B0604020202020204" pitchFamily="34" charset="0"/>
              <a:buChar char="•"/>
            </a:pPr>
            <a:r>
              <a:rPr lang="en-US" sz="2400" dirty="0"/>
              <a:t>Achievement of Objectives</a:t>
            </a:r>
          </a:p>
          <a:p>
            <a:pPr lvl="1">
              <a:lnSpc>
                <a:spcPct val="90000"/>
              </a:lnSpc>
              <a:spcBef>
                <a:spcPct val="30000"/>
              </a:spcBef>
              <a:spcAft>
                <a:spcPct val="30000"/>
              </a:spcAft>
              <a:buFont typeface="Arial" panose="020B0604020202020204" pitchFamily="34" charset="0"/>
              <a:buChar char="•"/>
            </a:pPr>
            <a:r>
              <a:rPr lang="en-US" sz="2000" dirty="0"/>
              <a:t>Includes productivity of the unit (the quantity and quality of output) and accomplishing unit goals</a:t>
            </a:r>
          </a:p>
          <a:p>
            <a:pPr>
              <a:lnSpc>
                <a:spcPct val="90000"/>
              </a:lnSpc>
              <a:spcBef>
                <a:spcPct val="30000"/>
              </a:spcBef>
              <a:spcAft>
                <a:spcPct val="30000"/>
              </a:spcAft>
              <a:buFont typeface="Arial" panose="020B0604020202020204" pitchFamily="34" charset="0"/>
              <a:buChar char="•"/>
            </a:pPr>
            <a:r>
              <a:rPr lang="en-US" sz="2400" dirty="0"/>
              <a:t>Decision Making and Judgment</a:t>
            </a:r>
          </a:p>
          <a:p>
            <a:pPr lvl="1">
              <a:lnSpc>
                <a:spcPct val="90000"/>
              </a:lnSpc>
              <a:spcBef>
                <a:spcPct val="30000"/>
              </a:spcBef>
              <a:spcAft>
                <a:spcPct val="30000"/>
              </a:spcAft>
              <a:buFont typeface="Arial" panose="020B0604020202020204" pitchFamily="34" charset="0"/>
              <a:buChar char="•"/>
            </a:pPr>
            <a:r>
              <a:rPr lang="en-US" sz="2000" dirty="0"/>
              <a:t>Includes assigning tasks, responding to work problems in a timely and effective manner, assessing and establishing priorities, and identifying and evaluating problem areas, and problem solving skills</a:t>
            </a:r>
          </a:p>
          <a:p>
            <a:pPr>
              <a:lnSpc>
                <a:spcPct val="90000"/>
              </a:lnSpc>
              <a:spcBef>
                <a:spcPct val="30000"/>
              </a:spcBef>
              <a:spcAft>
                <a:spcPct val="30000"/>
              </a:spcAft>
              <a:buFont typeface="Arial" panose="020B0604020202020204" pitchFamily="34" charset="0"/>
              <a:buChar char="•"/>
            </a:pPr>
            <a:r>
              <a:rPr lang="en-US" sz="2400" dirty="0"/>
              <a:t>  Personnel Development</a:t>
            </a:r>
          </a:p>
          <a:p>
            <a:pPr lvl="1">
              <a:lnSpc>
                <a:spcPct val="90000"/>
              </a:lnSpc>
              <a:spcBef>
                <a:spcPct val="30000"/>
              </a:spcBef>
              <a:spcAft>
                <a:spcPct val="30000"/>
              </a:spcAft>
              <a:buFont typeface="Arial" panose="020B0604020202020204" pitchFamily="34" charset="0"/>
              <a:buChar char="•"/>
            </a:pPr>
            <a:r>
              <a:rPr lang="en-US" sz="2000" dirty="0"/>
              <a:t>Includes orienting new employees, assisting subordinates in accomplishing assigned tasks, recommending training and/or developmental programs (includes self-development), counseling   and motivating employees</a:t>
            </a:r>
          </a:p>
          <a:p>
            <a:pPr lvl="1">
              <a:lnSpc>
                <a:spcPct val="90000"/>
              </a:lnSpc>
              <a:spcBef>
                <a:spcPct val="30000"/>
              </a:spcBef>
              <a:spcAft>
                <a:spcPct val="30000"/>
              </a:spcAft>
              <a:buFont typeface="Arial" panose="020B0604020202020204" pitchFamily="34" charset="0"/>
              <a:buChar char="•"/>
            </a:pP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a:lnSpc>
                <a:spcPct val="90000"/>
              </a:lnSpc>
              <a:spcBef>
                <a:spcPct val="30000"/>
              </a:spcBef>
              <a:spcAft>
                <a:spcPct val="30000"/>
              </a:spcAft>
              <a:buFont typeface="Arial" panose="020B0604020202020204" pitchFamily="34" charset="0"/>
              <a:buChar char="•"/>
            </a:pPr>
            <a:endParaRPr lang="en-US" dirty="0"/>
          </a:p>
          <a:p>
            <a:pPr lvl="1">
              <a:lnSpc>
                <a:spcPct val="90000"/>
              </a:lnSpc>
              <a:spcBef>
                <a:spcPct val="30000"/>
              </a:spcBef>
              <a:spcAft>
                <a:spcPct val="30000"/>
              </a:spcAft>
              <a:buFont typeface="Arial" panose="020B0604020202020204" pitchFamily="34" charset="0"/>
              <a:buChar char="•"/>
            </a:pPr>
            <a:endParaRPr lang="en-US" sz="2400" dirty="0"/>
          </a:p>
          <a:p>
            <a:pPr>
              <a:lnSpc>
                <a:spcPct val="90000"/>
              </a:lnSpc>
              <a:spcBef>
                <a:spcPct val="30000"/>
              </a:spcBef>
              <a:spcAft>
                <a:spcPct val="30000"/>
              </a:spcAft>
              <a:buFont typeface="Arial" panose="020B0604020202020204" pitchFamily="34" charset="0"/>
              <a:buChar char="•"/>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707448"/>
            <a:ext cx="1572491" cy="1048327"/>
          </a:xfrm>
          <a:prstGeom prst="rect">
            <a:avLst/>
          </a:prstGeom>
        </p:spPr>
      </p:pic>
    </p:spTree>
    <p:extLst>
      <p:ext uri="{BB962C8B-B14F-4D97-AF65-F5344CB8AC3E}">
        <p14:creationId xmlns:p14="http://schemas.microsoft.com/office/powerpoint/2010/main" val="698388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2590800" y="381000"/>
            <a:ext cx="6248400" cy="1143000"/>
          </a:xfrm>
        </p:spPr>
        <p:txBody>
          <a:bodyPr/>
          <a:lstStyle/>
          <a:p>
            <a:r>
              <a:rPr lang="en-US" sz="3200" dirty="0"/>
              <a:t>Professional/Supervisory Performance Evaluation</a:t>
            </a:r>
            <a:br>
              <a:rPr lang="en-US" sz="3200" dirty="0"/>
            </a:br>
            <a:r>
              <a:rPr lang="en-US" sz="3200" dirty="0"/>
              <a:t>Criteria, cont’d.</a:t>
            </a:r>
            <a:endParaRPr lang="en-US" sz="32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22</a:t>
            </a:fld>
            <a:endParaRPr lang="en-US" dirty="0">
              <a:solidFill>
                <a:schemeClr val="tx1"/>
              </a:solidFill>
            </a:endParaRPr>
          </a:p>
        </p:txBody>
      </p:sp>
      <p:sp>
        <p:nvSpPr>
          <p:cNvPr id="4" name="Content Placeholder 3"/>
          <p:cNvSpPr>
            <a:spLocks noGrp="1"/>
          </p:cNvSpPr>
          <p:nvPr>
            <p:ph idx="1"/>
          </p:nvPr>
        </p:nvSpPr>
        <p:spPr>
          <a:xfrm>
            <a:off x="457200" y="1828800"/>
            <a:ext cx="8229600" cy="4953000"/>
          </a:xfrm>
        </p:spPr>
        <p:txBody>
          <a:bodyPr/>
          <a:lstStyle/>
          <a:p>
            <a:pPr>
              <a:lnSpc>
                <a:spcPct val="90000"/>
              </a:lnSpc>
              <a:spcBef>
                <a:spcPct val="30000"/>
              </a:spcBef>
              <a:spcAft>
                <a:spcPct val="30000"/>
              </a:spcAft>
              <a:buFont typeface="Arial" panose="020B0604020202020204" pitchFamily="34" charset="0"/>
              <a:buChar char="•"/>
            </a:pPr>
            <a:r>
              <a:rPr lang="en-US" sz="2400" dirty="0"/>
              <a:t>Planning and Organizing </a:t>
            </a:r>
          </a:p>
          <a:p>
            <a:pPr lvl="1">
              <a:lnSpc>
                <a:spcPct val="90000"/>
              </a:lnSpc>
              <a:spcBef>
                <a:spcPct val="30000"/>
              </a:spcBef>
              <a:spcAft>
                <a:spcPct val="30000"/>
              </a:spcAft>
              <a:buFont typeface="Arial" panose="020B0604020202020204" pitchFamily="34" charset="0"/>
              <a:buChar char="•"/>
            </a:pPr>
            <a:r>
              <a:rPr lang="en-US" sz="2000" dirty="0"/>
              <a:t>Includes designing realistic short and long range plans, optimizing time, personnel, equipment, and material resources, clearly defining responsibility and authority, and developing work standards for the work unit</a:t>
            </a:r>
          </a:p>
          <a:p>
            <a:pPr>
              <a:lnSpc>
                <a:spcPct val="90000"/>
              </a:lnSpc>
              <a:spcBef>
                <a:spcPct val="30000"/>
              </a:spcBef>
              <a:spcAft>
                <a:spcPct val="30000"/>
              </a:spcAft>
              <a:buFont typeface="Arial" panose="020B0604020202020204" pitchFamily="34" charset="0"/>
              <a:buChar char="•"/>
            </a:pPr>
            <a:r>
              <a:rPr lang="en-US" sz="2400" dirty="0"/>
              <a:t>Interpersonal Skills</a:t>
            </a:r>
          </a:p>
          <a:p>
            <a:pPr lvl="1">
              <a:lnSpc>
                <a:spcPct val="90000"/>
              </a:lnSpc>
              <a:spcBef>
                <a:spcPct val="30000"/>
              </a:spcBef>
              <a:spcAft>
                <a:spcPct val="30000"/>
              </a:spcAft>
              <a:buFont typeface="Arial" panose="020B0604020202020204" pitchFamily="34" charset="0"/>
              <a:buChar char="•"/>
            </a:pPr>
            <a:r>
              <a:rPr lang="en-US" sz="2000" dirty="0"/>
              <a:t>Includes encouraging participation and teamwork, fostering unit morale, working cooperatively with the public, peers, and subordinates, and accepting advice and counseling from superiors</a:t>
            </a:r>
          </a:p>
          <a:p>
            <a:pPr>
              <a:lnSpc>
                <a:spcPct val="90000"/>
              </a:lnSpc>
              <a:spcBef>
                <a:spcPct val="30000"/>
              </a:spcBef>
              <a:spcAft>
                <a:spcPct val="30000"/>
              </a:spcAft>
              <a:buFont typeface="Arial" panose="020B0604020202020204" pitchFamily="34" charset="0"/>
              <a:buChar char="•"/>
            </a:pPr>
            <a:r>
              <a:rPr lang="en-US" sz="2400" dirty="0"/>
              <a:t>  Communications</a:t>
            </a:r>
          </a:p>
          <a:p>
            <a:pPr lvl="1">
              <a:lnSpc>
                <a:spcPct val="90000"/>
              </a:lnSpc>
              <a:spcBef>
                <a:spcPct val="30000"/>
              </a:spcBef>
              <a:spcAft>
                <a:spcPct val="30000"/>
              </a:spcAft>
              <a:buFont typeface="Arial" panose="020B0604020202020204" pitchFamily="34" charset="0"/>
              <a:buChar char="•"/>
            </a:pPr>
            <a:r>
              <a:rPr lang="en-US" sz="2000" dirty="0"/>
              <a:t>Includes preparing clear and concise reports and correspondence,   and making effective oral presentations</a:t>
            </a:r>
          </a:p>
          <a:p>
            <a:pPr lvl="1">
              <a:lnSpc>
                <a:spcPct val="90000"/>
              </a:lnSpc>
              <a:spcBef>
                <a:spcPct val="30000"/>
              </a:spcBef>
              <a:spcAft>
                <a:spcPct val="30000"/>
              </a:spcAft>
              <a:buFont typeface="Arial" panose="020B0604020202020204" pitchFamily="34" charset="0"/>
              <a:buChar char="•"/>
            </a:pP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a:lnSpc>
                <a:spcPct val="90000"/>
              </a:lnSpc>
              <a:spcBef>
                <a:spcPct val="30000"/>
              </a:spcBef>
              <a:spcAft>
                <a:spcPct val="30000"/>
              </a:spcAft>
              <a:buFont typeface="Arial" panose="020B0604020202020204" pitchFamily="34" charset="0"/>
              <a:buChar char="•"/>
            </a:pPr>
            <a:endParaRPr lang="en-US" dirty="0"/>
          </a:p>
          <a:p>
            <a:pPr lvl="1">
              <a:lnSpc>
                <a:spcPct val="90000"/>
              </a:lnSpc>
              <a:spcBef>
                <a:spcPct val="30000"/>
              </a:spcBef>
              <a:spcAft>
                <a:spcPct val="30000"/>
              </a:spcAft>
              <a:buFont typeface="Arial" panose="020B0604020202020204" pitchFamily="34" charset="0"/>
              <a:buChar char="•"/>
            </a:pPr>
            <a:endParaRPr lang="en-US" sz="2400" dirty="0"/>
          </a:p>
          <a:p>
            <a:pPr>
              <a:lnSpc>
                <a:spcPct val="90000"/>
              </a:lnSpc>
              <a:spcBef>
                <a:spcPct val="30000"/>
              </a:spcBef>
              <a:spcAft>
                <a:spcPct val="30000"/>
              </a:spcAft>
              <a:buFont typeface="Arial" panose="020B0604020202020204" pitchFamily="34" charset="0"/>
              <a:buChar char="•"/>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688975"/>
            <a:ext cx="1600200" cy="1066800"/>
          </a:xfrm>
          <a:prstGeom prst="rect">
            <a:avLst/>
          </a:prstGeom>
        </p:spPr>
      </p:pic>
    </p:spTree>
    <p:extLst>
      <p:ext uri="{BB962C8B-B14F-4D97-AF65-F5344CB8AC3E}">
        <p14:creationId xmlns:p14="http://schemas.microsoft.com/office/powerpoint/2010/main" val="79614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2590800" y="381000"/>
            <a:ext cx="6248400" cy="1143000"/>
          </a:xfrm>
        </p:spPr>
        <p:txBody>
          <a:bodyPr/>
          <a:lstStyle/>
          <a:p>
            <a:r>
              <a:rPr lang="en-US" sz="3200" dirty="0"/>
              <a:t>Professional/Supervisory Performance Evaluation</a:t>
            </a:r>
            <a:br>
              <a:rPr lang="en-US" sz="3200" dirty="0"/>
            </a:br>
            <a:r>
              <a:rPr lang="en-US" sz="3200" dirty="0"/>
              <a:t>Criteria, cont’d.</a:t>
            </a:r>
            <a:endParaRPr lang="en-US" sz="32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23</a:t>
            </a:fld>
            <a:endParaRPr lang="en-US" dirty="0">
              <a:solidFill>
                <a:schemeClr val="tx1"/>
              </a:solidFill>
            </a:endParaRPr>
          </a:p>
        </p:txBody>
      </p:sp>
      <p:sp>
        <p:nvSpPr>
          <p:cNvPr id="4" name="Content Placeholder 3"/>
          <p:cNvSpPr>
            <a:spLocks noGrp="1"/>
          </p:cNvSpPr>
          <p:nvPr>
            <p:ph idx="1"/>
          </p:nvPr>
        </p:nvSpPr>
        <p:spPr>
          <a:xfrm>
            <a:off x="457200" y="1828800"/>
            <a:ext cx="8229600" cy="4953000"/>
          </a:xfrm>
        </p:spPr>
        <p:txBody>
          <a:bodyPr/>
          <a:lstStyle/>
          <a:p>
            <a:pPr>
              <a:lnSpc>
                <a:spcPct val="90000"/>
              </a:lnSpc>
              <a:spcBef>
                <a:spcPct val="30000"/>
              </a:spcBef>
              <a:spcAft>
                <a:spcPct val="30000"/>
              </a:spcAft>
              <a:buFont typeface="Arial" panose="020B0604020202020204" pitchFamily="34" charset="0"/>
              <a:buChar char="•"/>
            </a:pPr>
            <a:r>
              <a:rPr lang="en-US" sz="2400" dirty="0"/>
              <a:t>Administrative Policy and Procedure</a:t>
            </a:r>
          </a:p>
          <a:p>
            <a:pPr lvl="1">
              <a:lnSpc>
                <a:spcPct val="90000"/>
              </a:lnSpc>
              <a:spcBef>
                <a:spcPct val="30000"/>
              </a:spcBef>
              <a:spcAft>
                <a:spcPct val="30000"/>
              </a:spcAft>
              <a:buFont typeface="Arial" panose="020B0604020202020204" pitchFamily="34" charset="0"/>
              <a:buChar char="•"/>
            </a:pPr>
            <a:r>
              <a:rPr lang="en-US" sz="2000" dirty="0"/>
              <a:t>Includes understanding and implementing County Code and Administrative Orders, and departmental policies and procedures, complying with Personnel Rules and Leave Manual, grievance procedures and safety regulations, adhering to affirmative action guidelines, and timely effective counseling, evaluation, and disciplinary investigation and recommendation</a:t>
            </a:r>
          </a:p>
          <a:p>
            <a:pPr>
              <a:lnSpc>
                <a:spcPct val="90000"/>
              </a:lnSpc>
              <a:spcBef>
                <a:spcPct val="30000"/>
              </a:spcBef>
              <a:spcAft>
                <a:spcPct val="30000"/>
              </a:spcAft>
              <a:buFont typeface="Arial" panose="020B0604020202020204" pitchFamily="34" charset="0"/>
              <a:buChar char="•"/>
            </a:pPr>
            <a:r>
              <a:rPr lang="en-US" sz="2400" dirty="0"/>
              <a:t>Additional Factors</a:t>
            </a:r>
          </a:p>
          <a:p>
            <a:pPr lvl="1">
              <a:lnSpc>
                <a:spcPct val="90000"/>
              </a:lnSpc>
              <a:spcBef>
                <a:spcPct val="30000"/>
              </a:spcBef>
              <a:spcAft>
                <a:spcPct val="30000"/>
              </a:spcAft>
              <a:buFont typeface="Arial" panose="020B0604020202020204" pitchFamily="34" charset="0"/>
              <a:buChar char="•"/>
            </a:pPr>
            <a:r>
              <a:rPr lang="en-US" sz="2000" dirty="0"/>
              <a:t>May include special skills, knowledge and abilities, special job requirements or temporary assignments</a:t>
            </a:r>
          </a:p>
          <a:p>
            <a:pPr lvl="1">
              <a:lnSpc>
                <a:spcPct val="90000"/>
              </a:lnSpc>
              <a:spcBef>
                <a:spcPct val="30000"/>
              </a:spcBef>
              <a:spcAft>
                <a:spcPct val="30000"/>
              </a:spcAft>
              <a:buFont typeface="Arial" panose="020B0604020202020204" pitchFamily="34" charset="0"/>
              <a:buChar char="•"/>
            </a:pP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a:lnSpc>
                <a:spcPct val="90000"/>
              </a:lnSpc>
              <a:spcBef>
                <a:spcPct val="30000"/>
              </a:spcBef>
              <a:spcAft>
                <a:spcPct val="30000"/>
              </a:spcAft>
              <a:buFont typeface="Arial" panose="020B0604020202020204" pitchFamily="34" charset="0"/>
              <a:buChar char="•"/>
            </a:pPr>
            <a:endParaRPr lang="en-US" dirty="0"/>
          </a:p>
          <a:p>
            <a:pPr lvl="1">
              <a:lnSpc>
                <a:spcPct val="90000"/>
              </a:lnSpc>
              <a:spcBef>
                <a:spcPct val="30000"/>
              </a:spcBef>
              <a:spcAft>
                <a:spcPct val="30000"/>
              </a:spcAft>
              <a:buFont typeface="Arial" panose="020B0604020202020204" pitchFamily="34" charset="0"/>
              <a:buChar char="•"/>
            </a:pPr>
            <a:endParaRPr lang="en-US" sz="2400" dirty="0"/>
          </a:p>
          <a:p>
            <a:pPr>
              <a:lnSpc>
                <a:spcPct val="90000"/>
              </a:lnSpc>
              <a:spcBef>
                <a:spcPct val="30000"/>
              </a:spcBef>
              <a:spcAft>
                <a:spcPct val="30000"/>
              </a:spcAft>
              <a:buFont typeface="Arial" panose="020B0604020202020204" pitchFamily="34" charset="0"/>
              <a:buChar char="•"/>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6286" y="709757"/>
            <a:ext cx="1569027" cy="1046018"/>
          </a:xfrm>
          <a:prstGeom prst="rect">
            <a:avLst/>
          </a:prstGeom>
        </p:spPr>
      </p:pic>
    </p:spTree>
    <p:extLst>
      <p:ext uri="{BB962C8B-B14F-4D97-AF65-F5344CB8AC3E}">
        <p14:creationId xmlns:p14="http://schemas.microsoft.com/office/powerpoint/2010/main" val="2251270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2438400" y="381000"/>
            <a:ext cx="6477000" cy="1143000"/>
          </a:xfrm>
        </p:spPr>
        <p:txBody>
          <a:bodyPr/>
          <a:lstStyle/>
          <a:p>
            <a:r>
              <a:rPr lang="en-US" sz="3200" dirty="0"/>
              <a:t>Professional/Supervisory Performance Evaluation</a:t>
            </a:r>
            <a:br>
              <a:rPr lang="en-US" sz="3200" dirty="0"/>
            </a:br>
            <a:r>
              <a:rPr lang="en-US" sz="3200" dirty="0"/>
              <a:t>Criteria, cont’d.</a:t>
            </a:r>
            <a:endParaRPr lang="en-US" sz="32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24</a:t>
            </a:fld>
            <a:endParaRPr lang="en-US" dirty="0">
              <a:solidFill>
                <a:schemeClr val="tx1"/>
              </a:solidFill>
            </a:endParaRPr>
          </a:p>
        </p:txBody>
      </p:sp>
      <p:sp>
        <p:nvSpPr>
          <p:cNvPr id="4" name="Content Placeholder 3"/>
          <p:cNvSpPr>
            <a:spLocks noGrp="1"/>
          </p:cNvSpPr>
          <p:nvPr>
            <p:ph idx="1"/>
          </p:nvPr>
        </p:nvSpPr>
        <p:spPr>
          <a:xfrm>
            <a:off x="457200" y="2057400"/>
            <a:ext cx="8229600" cy="3352800"/>
          </a:xfrm>
        </p:spPr>
        <p:txBody>
          <a:bodyPr/>
          <a:lstStyle/>
          <a:p>
            <a:pPr>
              <a:lnSpc>
                <a:spcPct val="90000"/>
              </a:lnSpc>
              <a:spcBef>
                <a:spcPct val="30000"/>
              </a:spcBef>
              <a:spcAft>
                <a:spcPct val="30000"/>
              </a:spcAft>
              <a:buFont typeface="Arial" panose="020B0604020202020204" pitchFamily="34" charset="0"/>
              <a:buChar char="•"/>
            </a:pPr>
            <a:r>
              <a:rPr lang="en-US" sz="2400" dirty="0"/>
              <a:t>Rater’s Overall Evaluation</a:t>
            </a:r>
          </a:p>
          <a:p>
            <a:pPr>
              <a:lnSpc>
                <a:spcPct val="90000"/>
              </a:lnSpc>
              <a:spcBef>
                <a:spcPct val="30000"/>
              </a:spcBef>
              <a:spcAft>
                <a:spcPct val="30000"/>
              </a:spcAft>
              <a:buFont typeface="Arial" panose="020B0604020202020204" pitchFamily="34" charset="0"/>
              <a:buChar char="•"/>
            </a:pPr>
            <a:r>
              <a:rPr lang="en-US" sz="2400" dirty="0"/>
              <a:t>In what ways can the employee improve performance </a:t>
            </a:r>
          </a:p>
          <a:p>
            <a:pPr>
              <a:lnSpc>
                <a:spcPct val="90000"/>
              </a:lnSpc>
              <a:spcBef>
                <a:spcPct val="30000"/>
              </a:spcBef>
              <a:spcAft>
                <a:spcPct val="30000"/>
              </a:spcAft>
              <a:buFont typeface="Arial" panose="020B0604020202020204" pitchFamily="34" charset="0"/>
              <a:buChar char="•"/>
            </a:pPr>
            <a:r>
              <a:rPr lang="en-US" sz="2400" dirty="0"/>
              <a:t>Rater, Reviewer, and Employee Sign-offs</a:t>
            </a:r>
          </a:p>
          <a:p>
            <a:pPr>
              <a:lnSpc>
                <a:spcPct val="90000"/>
              </a:lnSpc>
              <a:spcBef>
                <a:spcPct val="30000"/>
              </a:spcBef>
              <a:spcAft>
                <a:spcPct val="30000"/>
              </a:spcAft>
              <a:buFont typeface="Arial" panose="020B0604020202020204" pitchFamily="34" charset="0"/>
              <a:buChar char="•"/>
            </a:pPr>
            <a:r>
              <a:rPr lang="en-US" sz="2400" dirty="0"/>
              <a:t>Employee Comments</a:t>
            </a:r>
          </a:p>
          <a:p>
            <a:pPr>
              <a:lnSpc>
                <a:spcPct val="90000"/>
              </a:lnSpc>
              <a:spcBef>
                <a:spcPct val="30000"/>
              </a:spcBef>
              <a:spcAft>
                <a:spcPct val="30000"/>
              </a:spcAft>
              <a:buFont typeface="Arial" panose="020B0604020202020204" pitchFamily="34" charset="0"/>
              <a:buChar char="•"/>
            </a:pPr>
            <a:r>
              <a:rPr lang="en-US" sz="2400" dirty="0"/>
              <a:t>Employee Accomplishments</a:t>
            </a: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lvl="1">
              <a:lnSpc>
                <a:spcPct val="90000"/>
              </a:lnSpc>
              <a:spcBef>
                <a:spcPct val="30000"/>
              </a:spcBef>
              <a:spcAft>
                <a:spcPct val="30000"/>
              </a:spcAft>
              <a:buFont typeface="Arial" panose="020B0604020202020204" pitchFamily="34" charset="0"/>
              <a:buChar char="•"/>
            </a:pPr>
            <a:endParaRPr lang="en-US" sz="2000" dirty="0"/>
          </a:p>
          <a:p>
            <a:pPr>
              <a:lnSpc>
                <a:spcPct val="90000"/>
              </a:lnSpc>
              <a:spcBef>
                <a:spcPct val="30000"/>
              </a:spcBef>
              <a:spcAft>
                <a:spcPct val="30000"/>
              </a:spcAft>
              <a:buFont typeface="Arial" panose="020B0604020202020204" pitchFamily="34" charset="0"/>
              <a:buChar char="•"/>
            </a:pPr>
            <a:endParaRPr lang="en-US" dirty="0"/>
          </a:p>
          <a:p>
            <a:pPr lvl="1">
              <a:lnSpc>
                <a:spcPct val="90000"/>
              </a:lnSpc>
              <a:spcBef>
                <a:spcPct val="30000"/>
              </a:spcBef>
              <a:spcAft>
                <a:spcPct val="30000"/>
              </a:spcAft>
              <a:buFont typeface="Arial" panose="020B0604020202020204" pitchFamily="34" charset="0"/>
              <a:buChar char="•"/>
            </a:pPr>
            <a:endParaRPr lang="en-US" sz="2400" dirty="0"/>
          </a:p>
          <a:p>
            <a:pPr>
              <a:lnSpc>
                <a:spcPct val="90000"/>
              </a:lnSpc>
              <a:spcBef>
                <a:spcPct val="30000"/>
              </a:spcBef>
              <a:spcAft>
                <a:spcPct val="30000"/>
              </a:spcAft>
              <a:buFont typeface="Arial" panose="020B0604020202020204" pitchFamily="34" charset="0"/>
              <a:buChar char="•"/>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150" y="633557"/>
            <a:ext cx="1714500" cy="1143000"/>
          </a:xfrm>
          <a:prstGeom prst="rect">
            <a:avLst/>
          </a:prstGeom>
        </p:spPr>
      </p:pic>
    </p:spTree>
    <p:extLst>
      <p:ext uri="{BB962C8B-B14F-4D97-AF65-F5344CB8AC3E}">
        <p14:creationId xmlns:p14="http://schemas.microsoft.com/office/powerpoint/2010/main" val="2579555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ROLES/RESPONSIBILITIES</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25</a:t>
            </a:fld>
            <a:endParaRPr lang="en-US" dirty="0">
              <a:solidFill>
                <a:schemeClr val="tx1"/>
              </a:solidFill>
            </a:endParaRPr>
          </a:p>
        </p:txBody>
      </p:sp>
      <p:sp>
        <p:nvSpPr>
          <p:cNvPr id="4" name="Content Placeholder 3"/>
          <p:cNvSpPr>
            <a:spLocks noGrp="1"/>
          </p:cNvSpPr>
          <p:nvPr>
            <p:ph idx="1"/>
          </p:nvPr>
        </p:nvSpPr>
        <p:spPr/>
        <p:txBody>
          <a:bodyPr/>
          <a:lstStyle/>
          <a:p>
            <a:pPr>
              <a:lnSpc>
                <a:spcPct val="80000"/>
              </a:lnSpc>
              <a:spcBef>
                <a:spcPct val="0"/>
              </a:spcBef>
              <a:spcAft>
                <a:spcPct val="50000"/>
              </a:spcAft>
            </a:pPr>
            <a:r>
              <a:rPr lang="en-US" sz="1800" b="1" u="sng" dirty="0"/>
              <a:t>RATER</a:t>
            </a:r>
            <a:endParaRPr lang="en-US" sz="1800" dirty="0"/>
          </a:p>
          <a:p>
            <a:pPr lvl="1">
              <a:lnSpc>
                <a:spcPct val="80000"/>
              </a:lnSpc>
              <a:spcBef>
                <a:spcPct val="0"/>
              </a:spcBef>
              <a:spcAft>
                <a:spcPct val="50000"/>
              </a:spcAft>
            </a:pPr>
            <a:r>
              <a:rPr lang="en-US" sz="1400" dirty="0"/>
              <a:t>Review, evaluate, rate and provide examples, award/defer increase, outline action plan, consult with reviewer, schedule employee conference </a:t>
            </a:r>
            <a:endParaRPr lang="en-US" sz="1400" u="sng" dirty="0"/>
          </a:p>
          <a:p>
            <a:pPr>
              <a:lnSpc>
                <a:spcPct val="80000"/>
              </a:lnSpc>
              <a:spcBef>
                <a:spcPct val="0"/>
              </a:spcBef>
              <a:spcAft>
                <a:spcPct val="50000"/>
              </a:spcAft>
            </a:pPr>
            <a:r>
              <a:rPr lang="en-US" sz="1800" b="1" u="sng" dirty="0"/>
              <a:t>REVIEWER</a:t>
            </a:r>
            <a:endParaRPr lang="en-US" sz="1800" dirty="0"/>
          </a:p>
          <a:p>
            <a:pPr lvl="1">
              <a:lnSpc>
                <a:spcPct val="80000"/>
              </a:lnSpc>
              <a:spcBef>
                <a:spcPct val="0"/>
              </a:spcBef>
              <a:spcAft>
                <a:spcPct val="50000"/>
              </a:spcAft>
            </a:pPr>
            <a:r>
              <a:rPr lang="en-US" sz="1400" dirty="0"/>
              <a:t>Reviews for objectivity and accuracy </a:t>
            </a:r>
          </a:p>
          <a:p>
            <a:pPr lvl="1">
              <a:lnSpc>
                <a:spcPct val="80000"/>
              </a:lnSpc>
              <a:spcBef>
                <a:spcPct val="0"/>
              </a:spcBef>
              <a:spcAft>
                <a:spcPct val="50000"/>
              </a:spcAft>
            </a:pPr>
            <a:r>
              <a:rPr lang="en-US" sz="1400" dirty="0"/>
              <a:t>Does not change review</a:t>
            </a:r>
          </a:p>
          <a:p>
            <a:pPr>
              <a:lnSpc>
                <a:spcPct val="80000"/>
              </a:lnSpc>
              <a:spcBef>
                <a:spcPct val="0"/>
              </a:spcBef>
              <a:spcAft>
                <a:spcPct val="50000"/>
              </a:spcAft>
            </a:pPr>
            <a:r>
              <a:rPr lang="en-US" sz="1800" b="1" u="sng" dirty="0"/>
              <a:t>LEAD WORKER</a:t>
            </a:r>
            <a:r>
              <a:rPr lang="en-US" sz="1800" dirty="0"/>
              <a:t> </a:t>
            </a:r>
          </a:p>
          <a:p>
            <a:pPr lvl="1">
              <a:lnSpc>
                <a:spcPct val="80000"/>
              </a:lnSpc>
              <a:spcBef>
                <a:spcPct val="0"/>
              </a:spcBef>
              <a:spcAft>
                <a:spcPct val="50000"/>
              </a:spcAft>
            </a:pPr>
            <a:r>
              <a:rPr lang="en-US" sz="1400" dirty="0"/>
              <a:t>Input Only</a:t>
            </a:r>
          </a:p>
          <a:p>
            <a:pPr>
              <a:lnSpc>
                <a:spcPct val="80000"/>
              </a:lnSpc>
              <a:spcBef>
                <a:spcPct val="0"/>
              </a:spcBef>
              <a:spcAft>
                <a:spcPct val="50000"/>
              </a:spcAft>
            </a:pPr>
            <a:r>
              <a:rPr lang="en-US" sz="1800" b="1" u="sng" dirty="0"/>
              <a:t>DEPARTMENTAL PERSONNEL REPRESENTATIVE</a:t>
            </a:r>
            <a:endParaRPr lang="en-US" sz="1800" dirty="0"/>
          </a:p>
          <a:p>
            <a:pPr lvl="1">
              <a:lnSpc>
                <a:spcPct val="80000"/>
              </a:lnSpc>
              <a:spcBef>
                <a:spcPct val="0"/>
              </a:spcBef>
              <a:spcAft>
                <a:spcPct val="50000"/>
              </a:spcAft>
            </a:pPr>
            <a:r>
              <a:rPr lang="en-US" sz="1400" dirty="0"/>
              <a:t>Sends forms to rater, reviews for compliance, prepares INFORMS info, notes next evaluation date</a:t>
            </a:r>
          </a:p>
          <a:p>
            <a:pPr>
              <a:lnSpc>
                <a:spcPct val="80000"/>
              </a:lnSpc>
              <a:spcBef>
                <a:spcPct val="0"/>
              </a:spcBef>
              <a:spcAft>
                <a:spcPct val="50000"/>
              </a:spcAft>
            </a:pPr>
            <a:r>
              <a:rPr lang="en-US" sz="1800" b="1" u="sng" dirty="0"/>
              <a:t>HUMAN RESOURCES DEPARTMENT</a:t>
            </a:r>
            <a:r>
              <a:rPr lang="en-US" sz="1800" dirty="0"/>
              <a:t> </a:t>
            </a:r>
          </a:p>
          <a:p>
            <a:pPr lvl="1">
              <a:lnSpc>
                <a:spcPct val="80000"/>
              </a:lnSpc>
              <a:spcBef>
                <a:spcPct val="0"/>
              </a:spcBef>
              <a:spcAft>
                <a:spcPct val="50000"/>
              </a:spcAft>
            </a:pPr>
            <a:r>
              <a:rPr lang="en-US" sz="1400" dirty="0"/>
              <a:t>Processes INFORMS info, schedules appeals, appoints panel</a:t>
            </a:r>
          </a:p>
        </p:txBody>
      </p:sp>
      <p:pic>
        <p:nvPicPr>
          <p:cNvPr id="6" name="Picture 5" descr="A person typing on a keyboard&#10;&#10;Description automatically generated with medium confidence">
            <a:extLst>
              <a:ext uri="{FF2B5EF4-FFF2-40B4-BE49-F238E27FC236}">
                <a16:creationId xmlns:a16="http://schemas.microsoft.com/office/drawing/2014/main" id="{4E54ABB3-76F3-9DDE-9242-0FF2BADFA39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3352799" y="5284655"/>
            <a:ext cx="1828800" cy="1220419"/>
          </a:xfrm>
          <a:prstGeom prst="rect">
            <a:avLst/>
          </a:prstGeom>
        </p:spPr>
      </p:pic>
    </p:spTree>
    <p:extLst>
      <p:ext uri="{BB962C8B-B14F-4D97-AF65-F5344CB8AC3E}">
        <p14:creationId xmlns:p14="http://schemas.microsoft.com/office/powerpoint/2010/main" val="3698294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Break</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26</a:t>
            </a:fld>
            <a:endParaRPr lang="en-US" dirty="0">
              <a:solidFill>
                <a:schemeClr val="tx1"/>
              </a:solidFill>
            </a:endParaRPr>
          </a:p>
        </p:txBody>
      </p:sp>
      <p:sp>
        <p:nvSpPr>
          <p:cNvPr id="4" name="Content Placeholder 3"/>
          <p:cNvSpPr>
            <a:spLocks noGrp="1"/>
          </p:cNvSpPr>
          <p:nvPr>
            <p:ph idx="1"/>
          </p:nvPr>
        </p:nvSpPr>
        <p:spPr>
          <a:xfrm>
            <a:off x="685800" y="1676400"/>
            <a:ext cx="8229600" cy="5029200"/>
          </a:xfrm>
        </p:spPr>
        <p:txBody>
          <a:bodyPr/>
          <a:lstStyle/>
          <a:p>
            <a:pPr marL="457200" indent="-457200" algn="ctr">
              <a:lnSpc>
                <a:spcPct val="80000"/>
              </a:lnSpc>
              <a:spcBef>
                <a:spcPct val="50000"/>
              </a:spcBef>
              <a:buClr>
                <a:schemeClr val="hlink"/>
              </a:buClr>
              <a:buSzPct val="95000"/>
              <a:buFont typeface="Verdana" pitchFamily="34" charset="0"/>
              <a:buChar char="_"/>
            </a:pPr>
            <a:endParaRPr lang="en-US" sz="2000" u="sng" dirty="0">
              <a:effectLst>
                <a:outerShdw blurRad="38100" dist="38100" dir="2700000" algn="tl">
                  <a:srgbClr val="C0C0C0"/>
                </a:outerShdw>
              </a:effectLst>
            </a:endParaRPr>
          </a:p>
          <a:p>
            <a:pPr marL="0" indent="0" algn="ctr">
              <a:lnSpc>
                <a:spcPct val="80000"/>
              </a:lnSpc>
              <a:spcBef>
                <a:spcPct val="50000"/>
              </a:spcBef>
              <a:buClr>
                <a:schemeClr val="hlink"/>
              </a:buClr>
              <a:buSzPct val="95000"/>
              <a:buNone/>
            </a:pPr>
            <a:endParaRPr lang="en-US" sz="2000" u="sng" dirty="0">
              <a:effectLst>
                <a:outerShdw blurRad="38100" dist="38100" dir="2700000" algn="tl">
                  <a:srgbClr val="C0C0C0"/>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133600"/>
            <a:ext cx="5306786" cy="2971800"/>
          </a:xfrm>
          <a:prstGeom prst="rect">
            <a:avLst/>
          </a:prstGeom>
        </p:spPr>
      </p:pic>
    </p:spTree>
    <p:extLst>
      <p:ext uri="{BB962C8B-B14F-4D97-AF65-F5344CB8AC3E}">
        <p14:creationId xmlns:p14="http://schemas.microsoft.com/office/powerpoint/2010/main" val="1172970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Results Oriented Government </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27</a:t>
            </a:fld>
            <a:endParaRPr lang="en-US" dirty="0">
              <a:solidFill>
                <a:schemeClr val="tx1"/>
              </a:solidFill>
            </a:endParaRPr>
          </a:p>
        </p:txBody>
      </p:sp>
      <p:sp>
        <p:nvSpPr>
          <p:cNvPr id="4" name="Content Placeholder 3"/>
          <p:cNvSpPr>
            <a:spLocks noGrp="1"/>
          </p:cNvSpPr>
          <p:nvPr>
            <p:ph idx="1"/>
          </p:nvPr>
        </p:nvSpPr>
        <p:spPr/>
        <p:txBody>
          <a:bodyPr/>
          <a:lstStyle/>
          <a:p>
            <a:pPr>
              <a:lnSpc>
                <a:spcPct val="110000"/>
              </a:lnSpc>
              <a:spcBef>
                <a:spcPct val="50000"/>
              </a:spcBef>
              <a:spcAft>
                <a:spcPct val="50000"/>
              </a:spcAft>
            </a:pPr>
            <a:r>
              <a:rPr lang="en-US" sz="1800" dirty="0"/>
              <a:t>Vision Statement</a:t>
            </a:r>
          </a:p>
          <a:p>
            <a:pPr lvl="1">
              <a:lnSpc>
                <a:spcPct val="110000"/>
              </a:lnSpc>
              <a:spcBef>
                <a:spcPct val="50000"/>
              </a:spcBef>
              <a:spcAft>
                <a:spcPct val="50000"/>
              </a:spcAft>
            </a:pPr>
            <a:r>
              <a:rPr lang="en-US" sz="1400" b="1" dirty="0"/>
              <a:t>A thriving Miami-Dade built on a foundation of innovation, care for people and the environment, and full and fair economic development and opportunity, while facilitating broad input to shape a resilient future</a:t>
            </a:r>
          </a:p>
          <a:p>
            <a:pPr>
              <a:lnSpc>
                <a:spcPct val="110000"/>
              </a:lnSpc>
              <a:spcBef>
                <a:spcPct val="50000"/>
              </a:spcBef>
              <a:spcAft>
                <a:spcPct val="50000"/>
              </a:spcAft>
            </a:pPr>
            <a:r>
              <a:rPr lang="en-US" sz="1800" dirty="0"/>
              <a:t>Mission Statement</a:t>
            </a:r>
          </a:p>
          <a:p>
            <a:pPr lvl="1">
              <a:lnSpc>
                <a:spcPct val="110000"/>
              </a:lnSpc>
              <a:spcBef>
                <a:spcPct val="50000"/>
              </a:spcBef>
              <a:spcAft>
                <a:spcPct val="50000"/>
              </a:spcAft>
            </a:pPr>
            <a:r>
              <a:rPr lang="en-US" sz="1400" b="1" dirty="0"/>
              <a:t>To provide effective and efficient resident and business services that: respond to community priorities and needs; help all our residents and businesses to prosper and thrive; make our community safe and more resilient; and build trust and collaboration inside and outside county government</a:t>
            </a:r>
          </a:p>
          <a:p>
            <a:pPr>
              <a:lnSpc>
                <a:spcPct val="110000"/>
              </a:lnSpc>
              <a:spcBef>
                <a:spcPct val="50000"/>
              </a:spcBef>
              <a:spcAft>
                <a:spcPct val="50000"/>
              </a:spcAft>
            </a:pPr>
            <a:endParaRPr lang="en-US" sz="1800" dirty="0"/>
          </a:p>
        </p:txBody>
      </p:sp>
      <p:pic>
        <p:nvPicPr>
          <p:cNvPr id="6" name="Picture 5" descr="A blackboard with text on it&#10;&#10;Description automatically generated with low confidence">
            <a:extLst>
              <a:ext uri="{FF2B5EF4-FFF2-40B4-BE49-F238E27FC236}">
                <a16:creationId xmlns:a16="http://schemas.microsoft.com/office/drawing/2014/main" id="{6C83C480-28DD-7730-123F-8F79FE6ED9B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77116" y="4930572"/>
            <a:ext cx="1589768" cy="1649760"/>
          </a:xfrm>
          <a:prstGeom prst="rect">
            <a:avLst/>
          </a:prstGeom>
        </p:spPr>
      </p:pic>
    </p:spTree>
    <p:extLst>
      <p:ext uri="{BB962C8B-B14F-4D97-AF65-F5344CB8AC3E}">
        <p14:creationId xmlns:p14="http://schemas.microsoft.com/office/powerpoint/2010/main" val="223696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Results Oriented Government, cont’d. </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28</a:t>
            </a:fld>
            <a:endParaRPr lang="en-US" dirty="0">
              <a:solidFill>
                <a:schemeClr val="tx1"/>
              </a:solidFill>
            </a:endParaRPr>
          </a:p>
        </p:txBody>
      </p:sp>
      <p:sp>
        <p:nvSpPr>
          <p:cNvPr id="4" name="Content Placeholder 3"/>
          <p:cNvSpPr>
            <a:spLocks noGrp="1"/>
          </p:cNvSpPr>
          <p:nvPr>
            <p:ph idx="1"/>
          </p:nvPr>
        </p:nvSpPr>
        <p:spPr>
          <a:xfrm>
            <a:off x="457200" y="1600200"/>
            <a:ext cx="8229600" cy="5105400"/>
          </a:xfrm>
        </p:spPr>
        <p:txBody>
          <a:bodyPr/>
          <a:lstStyle/>
          <a:p>
            <a:pPr>
              <a:lnSpc>
                <a:spcPct val="110000"/>
              </a:lnSpc>
              <a:spcBef>
                <a:spcPct val="50000"/>
              </a:spcBef>
              <a:spcAft>
                <a:spcPct val="50000"/>
              </a:spcAft>
            </a:pPr>
            <a:r>
              <a:rPr lang="en-US" sz="1800" dirty="0"/>
              <a:t>Guiding Principles</a:t>
            </a:r>
          </a:p>
          <a:p>
            <a:pPr lvl="1">
              <a:lnSpc>
                <a:spcPct val="110000"/>
              </a:lnSpc>
              <a:spcBef>
                <a:spcPct val="50000"/>
              </a:spcBef>
              <a:spcAft>
                <a:spcPct val="50000"/>
              </a:spcAft>
            </a:pPr>
            <a:r>
              <a:rPr lang="en-US" sz="1400" b="1" dirty="0"/>
              <a:t>Efficient</a:t>
            </a:r>
          </a:p>
          <a:p>
            <a:pPr lvl="1">
              <a:lnSpc>
                <a:spcPct val="110000"/>
              </a:lnSpc>
              <a:spcBef>
                <a:spcPct val="50000"/>
              </a:spcBef>
              <a:spcAft>
                <a:spcPct val="50000"/>
              </a:spcAft>
            </a:pPr>
            <a:r>
              <a:rPr lang="en-US" sz="1400" b="1" dirty="0"/>
              <a:t>Solution-focused</a:t>
            </a:r>
          </a:p>
          <a:p>
            <a:pPr lvl="1">
              <a:lnSpc>
                <a:spcPct val="110000"/>
              </a:lnSpc>
              <a:spcBef>
                <a:spcPct val="50000"/>
              </a:spcBef>
              <a:spcAft>
                <a:spcPct val="50000"/>
              </a:spcAft>
            </a:pPr>
            <a:r>
              <a:rPr lang="en-US" sz="1400" b="1" dirty="0"/>
              <a:t>Welcoming</a:t>
            </a:r>
          </a:p>
          <a:p>
            <a:pPr lvl="1">
              <a:lnSpc>
                <a:spcPct val="110000"/>
              </a:lnSpc>
              <a:spcBef>
                <a:spcPct val="50000"/>
              </a:spcBef>
              <a:spcAft>
                <a:spcPct val="50000"/>
              </a:spcAft>
            </a:pPr>
            <a:r>
              <a:rPr lang="en-US" sz="1400" b="1" dirty="0"/>
              <a:t>Agile</a:t>
            </a:r>
          </a:p>
          <a:p>
            <a:pPr lvl="1">
              <a:lnSpc>
                <a:spcPct val="110000"/>
              </a:lnSpc>
              <a:spcBef>
                <a:spcPct val="50000"/>
              </a:spcBef>
              <a:spcAft>
                <a:spcPct val="50000"/>
              </a:spcAft>
            </a:pPr>
            <a:r>
              <a:rPr lang="en-US" sz="1400" b="1" dirty="0"/>
              <a:t>Inclusive</a:t>
            </a:r>
          </a:p>
          <a:p>
            <a:pPr lvl="1">
              <a:lnSpc>
                <a:spcPct val="110000"/>
              </a:lnSpc>
              <a:spcBef>
                <a:spcPct val="50000"/>
              </a:spcBef>
              <a:spcAft>
                <a:spcPct val="50000"/>
              </a:spcAft>
            </a:pPr>
            <a:r>
              <a:rPr lang="en-US" sz="1400" b="1" dirty="0"/>
              <a:t>Open and transparent</a:t>
            </a:r>
          </a:p>
          <a:p>
            <a:pPr lvl="1">
              <a:lnSpc>
                <a:spcPct val="110000"/>
              </a:lnSpc>
              <a:spcBef>
                <a:spcPct val="50000"/>
              </a:spcBef>
              <a:spcAft>
                <a:spcPct val="50000"/>
              </a:spcAft>
            </a:pPr>
            <a:r>
              <a:rPr lang="en-US" sz="1400" b="1" dirty="0"/>
              <a:t>Respectful</a:t>
            </a:r>
          </a:p>
          <a:p>
            <a:pPr lvl="1">
              <a:lnSpc>
                <a:spcPct val="110000"/>
              </a:lnSpc>
              <a:spcBef>
                <a:spcPct val="50000"/>
              </a:spcBef>
              <a:spcAft>
                <a:spcPct val="50000"/>
              </a:spcAft>
            </a:pPr>
            <a:r>
              <a:rPr lang="en-US" sz="1400" b="1" dirty="0"/>
              <a:t>Kind</a:t>
            </a:r>
          </a:p>
          <a:p>
            <a:pPr>
              <a:lnSpc>
                <a:spcPct val="110000"/>
              </a:lnSpc>
              <a:spcBef>
                <a:spcPct val="50000"/>
              </a:spcBef>
              <a:spcAft>
                <a:spcPct val="50000"/>
              </a:spcAft>
            </a:pPr>
            <a:r>
              <a:rPr lang="en-US" sz="1800" dirty="0"/>
              <a:t>Strategic Alignment</a:t>
            </a:r>
          </a:p>
          <a:p>
            <a:pPr>
              <a:lnSpc>
                <a:spcPct val="110000"/>
              </a:lnSpc>
              <a:spcBef>
                <a:spcPct val="50000"/>
              </a:spcBef>
              <a:spcAft>
                <a:spcPct val="50000"/>
              </a:spcAft>
            </a:pPr>
            <a:r>
              <a:rPr lang="en-US" sz="1800" dirty="0"/>
              <a:t>Department Business Plan</a:t>
            </a:r>
          </a:p>
          <a:p>
            <a:pPr>
              <a:lnSpc>
                <a:spcPct val="110000"/>
              </a:lnSpc>
              <a:spcBef>
                <a:spcPct val="50000"/>
              </a:spcBef>
              <a:spcAft>
                <a:spcPct val="50000"/>
              </a:spcAft>
            </a:pPr>
            <a:endParaRPr lang="en-US" sz="1800" dirty="0"/>
          </a:p>
        </p:txBody>
      </p:sp>
      <p:pic>
        <p:nvPicPr>
          <p:cNvPr id="6" name="Picture 5" descr="A blackboard with text on it&#10;&#10;Description automatically generated with low confidence">
            <a:extLst>
              <a:ext uri="{FF2B5EF4-FFF2-40B4-BE49-F238E27FC236}">
                <a16:creationId xmlns:a16="http://schemas.microsoft.com/office/drawing/2014/main" id="{6C83C480-28DD-7730-123F-8F79FE6ED9B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34000" y="2133600"/>
            <a:ext cx="3010591" cy="3124200"/>
          </a:xfrm>
          <a:prstGeom prst="rect">
            <a:avLst/>
          </a:prstGeom>
        </p:spPr>
      </p:pic>
    </p:spTree>
    <p:extLst>
      <p:ext uri="{BB962C8B-B14F-4D97-AF65-F5344CB8AC3E}">
        <p14:creationId xmlns:p14="http://schemas.microsoft.com/office/powerpoint/2010/main" val="149711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p:txBody>
          <a:bodyPr/>
          <a:lstStyle/>
          <a:p>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Miami-Dade County’s Guiding Principles– Performance Appraisal Connection</a:t>
            </a:r>
            <a:endParaRPr lang="en-US" sz="2800" b="1" dirty="0"/>
          </a:p>
        </p:txBody>
      </p:sp>
      <p:sp>
        <p:nvSpPr>
          <p:cNvPr id="7" name="Subtitle 6"/>
          <p:cNvSpPr>
            <a:spLocks noGrp="1"/>
          </p:cNvSpPr>
          <p:nvPr>
            <p:ph idx="1"/>
          </p:nvPr>
        </p:nvSpPr>
        <p:spPr>
          <a:xfrm>
            <a:off x="304800" y="1793081"/>
            <a:ext cx="8382000" cy="4343400"/>
          </a:xfrm>
        </p:spPr>
        <p:txBody>
          <a:bodyPr/>
          <a:lstStyle/>
          <a:p>
            <a:pPr>
              <a:lnSpc>
                <a:spcPct val="80000"/>
              </a:lnSpc>
              <a:spcBef>
                <a:spcPct val="50000"/>
              </a:spcBef>
            </a:pPr>
            <a:r>
              <a:rPr lang="en-US" sz="2000" dirty="0"/>
              <a:t>Efficient</a:t>
            </a:r>
          </a:p>
          <a:p>
            <a:pPr lvl="1">
              <a:lnSpc>
                <a:spcPct val="80000"/>
              </a:lnSpc>
              <a:spcBef>
                <a:spcPct val="50000"/>
              </a:spcBef>
            </a:pPr>
            <a:r>
              <a:rPr lang="en-US" sz="1400" dirty="0"/>
              <a:t>Using an online Performance Appraisal process allows all parties advanced notice of the upcoming evaluation.  Both supervisor and employee have enough time to prepare for the formal Performance Appraisal meeting. </a:t>
            </a:r>
          </a:p>
          <a:p>
            <a:pPr>
              <a:lnSpc>
                <a:spcPct val="80000"/>
              </a:lnSpc>
              <a:spcBef>
                <a:spcPct val="50000"/>
              </a:spcBef>
            </a:pPr>
            <a:r>
              <a:rPr lang="en-US" sz="2000" dirty="0"/>
              <a:t>Solution-focused</a:t>
            </a:r>
          </a:p>
          <a:p>
            <a:pPr lvl="1">
              <a:lnSpc>
                <a:spcPct val="80000"/>
              </a:lnSpc>
              <a:spcBef>
                <a:spcPct val="50000"/>
              </a:spcBef>
            </a:pPr>
            <a:r>
              <a:rPr lang="en-US" sz="1400" dirty="0"/>
              <a:t>Performance Appraisals not only cover the past performance of the employee; it also focuses on achieving the employee’s future goals and objectives.   If there are any issues that need to be addressed, a solution-focused mindset between supervisor and employee focusing on positive outcomes will be discussed.</a:t>
            </a:r>
          </a:p>
          <a:p>
            <a:pPr>
              <a:lnSpc>
                <a:spcPct val="80000"/>
              </a:lnSpc>
              <a:spcBef>
                <a:spcPct val="50000"/>
              </a:spcBef>
            </a:pPr>
            <a:r>
              <a:rPr lang="en-US" sz="2000" dirty="0"/>
              <a:t>Welcoming</a:t>
            </a:r>
          </a:p>
          <a:p>
            <a:pPr lvl="1">
              <a:lnSpc>
                <a:spcPct val="80000"/>
              </a:lnSpc>
              <a:spcBef>
                <a:spcPct val="50000"/>
              </a:spcBef>
            </a:pPr>
            <a:r>
              <a:rPr lang="en-US" sz="1400" dirty="0"/>
              <a:t>The Performance Appraisal process should be a collaborative process not an adversarial one.  Supervisor and Employee work in a spirit of partnership in assessing current performance and defining the employee’s future goals and objectives.</a:t>
            </a:r>
          </a:p>
          <a:p>
            <a:pPr>
              <a:lnSpc>
                <a:spcPct val="80000"/>
              </a:lnSpc>
              <a:spcBef>
                <a:spcPct val="50000"/>
              </a:spcBef>
            </a:pPr>
            <a:r>
              <a:rPr lang="en-US" sz="2000" dirty="0"/>
              <a:t>Agile</a:t>
            </a:r>
          </a:p>
          <a:p>
            <a:pPr lvl="1">
              <a:lnSpc>
                <a:spcPct val="80000"/>
              </a:lnSpc>
              <a:spcBef>
                <a:spcPct val="50000"/>
              </a:spcBef>
            </a:pPr>
            <a:r>
              <a:rPr lang="en-US" sz="1400" dirty="0"/>
              <a:t>The Performance Appraisal process allows for changing goals throughout the appraisal period as may be needed due to changes in the environment and county priorities.  This flexibility leverages the employee’s adaptability with any changes given to them.</a:t>
            </a:r>
          </a:p>
          <a:p>
            <a:pPr lvl="1">
              <a:lnSpc>
                <a:spcPct val="80000"/>
              </a:lnSpc>
              <a:spcBef>
                <a:spcPct val="50000"/>
              </a:spcBef>
            </a:pPr>
            <a:endParaRPr lang="en-US" sz="1400" dirty="0"/>
          </a:p>
          <a:p>
            <a:pPr>
              <a:lnSpc>
                <a:spcPct val="80000"/>
              </a:lnSpc>
              <a:spcBef>
                <a:spcPct val="50000"/>
              </a:spcBef>
            </a:pPr>
            <a:endParaRPr lang="en-US" sz="2000" dirty="0"/>
          </a:p>
          <a:p>
            <a:pPr>
              <a:lnSpc>
                <a:spcPct val="80000"/>
              </a:lnSpc>
              <a:spcBef>
                <a:spcPct val="50000"/>
              </a:spcBef>
            </a:pPr>
            <a:endParaRPr lang="en-US" sz="20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29</a:t>
            </a:fld>
            <a:endParaRPr lang="en-US" dirty="0">
              <a:solidFill>
                <a:schemeClr val="tx1"/>
              </a:solidFill>
            </a:endParaRPr>
          </a:p>
        </p:txBody>
      </p:sp>
    </p:spTree>
    <p:extLst>
      <p:ext uri="{BB962C8B-B14F-4D97-AF65-F5344CB8AC3E}">
        <p14:creationId xmlns:p14="http://schemas.microsoft.com/office/powerpoint/2010/main" val="59097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p:txBody>
          <a:bodyPr/>
          <a:lstStyle/>
          <a:p>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dirty="0"/>
          </a:p>
        </p:txBody>
      </p:sp>
      <p:sp>
        <p:nvSpPr>
          <p:cNvPr id="7" name="Subtitle 6"/>
          <p:cNvSpPr>
            <a:spLocks noGrp="1"/>
          </p:cNvSpPr>
          <p:nvPr>
            <p:ph idx="1"/>
          </p:nvPr>
        </p:nvSpPr>
        <p:spPr>
          <a:xfrm>
            <a:off x="457200" y="1905000"/>
            <a:ext cx="8229600" cy="4221163"/>
          </a:xfrm>
        </p:spPr>
        <p:txBody>
          <a:bodyPr/>
          <a:lstStyle/>
          <a:p>
            <a:r>
              <a:rPr lang="en-US" sz="3600" dirty="0"/>
              <a:t>Research has indicated a </a:t>
            </a:r>
            <a:r>
              <a:rPr lang="en-US" sz="3600" b="1" i="1" dirty="0"/>
              <a:t>30%</a:t>
            </a:r>
            <a:r>
              <a:rPr lang="en-US" sz="3600" dirty="0"/>
              <a:t> discrepancy between the supervisor and the subordinate on how to get the job done.</a:t>
            </a:r>
          </a:p>
          <a:p>
            <a:endParaRPr lang="en-US" sz="1100" dirty="0"/>
          </a:p>
          <a:p>
            <a:pPr algn="ctr"/>
            <a:r>
              <a:rPr lang="en-US" sz="1100" dirty="0"/>
              <a:t>SOURCE (ATD)</a:t>
            </a:r>
          </a:p>
        </p:txBody>
      </p:sp>
      <p:sp>
        <p:nvSpPr>
          <p:cNvPr id="3" name="Slide Number Placeholder 2"/>
          <p:cNvSpPr>
            <a:spLocks noGrp="1"/>
          </p:cNvSpPr>
          <p:nvPr>
            <p:ph type="sldNum" sz="quarter" idx="12"/>
          </p:nvPr>
        </p:nvSpPr>
        <p:spPr>
          <a:xfrm>
            <a:off x="7010400" y="6613525"/>
            <a:ext cx="2133600" cy="242887"/>
          </a:xfrm>
        </p:spPr>
        <p:txBody>
          <a:bodyPr/>
          <a:lstStyle/>
          <a:p>
            <a:pPr>
              <a:defRPr/>
            </a:pPr>
            <a:fld id="{D8BAEB55-3123-4D81-98E0-101B3ABBF54F}" type="slidenum">
              <a:rPr lang="en-US" smtClean="0">
                <a:solidFill>
                  <a:schemeClr val="tx1"/>
                </a:solidFill>
              </a:rPr>
              <a:pPr>
                <a:defRPr/>
              </a:pPr>
              <a:t>3</a:t>
            </a:fld>
            <a:endParaRPr lang="en-US" dirty="0">
              <a:solidFill>
                <a:schemeClr val="tx1"/>
              </a:solidFill>
            </a:endParaRPr>
          </a:p>
        </p:txBody>
      </p:sp>
      <p:pic>
        <p:nvPicPr>
          <p:cNvPr id="5" name="Picture 4" descr="A close-up of a sign&#10;&#10;Description automatically generated with medium confidence">
            <a:extLst>
              <a:ext uri="{FF2B5EF4-FFF2-40B4-BE49-F238E27FC236}">
                <a16:creationId xmlns:a16="http://schemas.microsoft.com/office/drawing/2014/main" id="{24150C6D-B784-609A-0C94-1E18C58FDAF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01979" y="4967973"/>
            <a:ext cx="1981200" cy="1319149"/>
          </a:xfrm>
          <a:prstGeom prst="rect">
            <a:avLst/>
          </a:prstGeom>
        </p:spPr>
      </p:pic>
    </p:spTree>
    <p:extLst>
      <p:ext uri="{BB962C8B-B14F-4D97-AF65-F5344CB8AC3E}">
        <p14:creationId xmlns:p14="http://schemas.microsoft.com/office/powerpoint/2010/main" val="15004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p:txBody>
          <a:bodyPr/>
          <a:lstStyle/>
          <a:p>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Miami-Dade County’s Guiding Principles– Performance Appraisal Connection</a:t>
            </a:r>
            <a:endParaRPr lang="en-US" sz="2800" b="1" dirty="0"/>
          </a:p>
        </p:txBody>
      </p:sp>
      <p:sp>
        <p:nvSpPr>
          <p:cNvPr id="7" name="Subtitle 6"/>
          <p:cNvSpPr>
            <a:spLocks noGrp="1"/>
          </p:cNvSpPr>
          <p:nvPr>
            <p:ph idx="1"/>
          </p:nvPr>
        </p:nvSpPr>
        <p:spPr>
          <a:xfrm>
            <a:off x="304800" y="1689101"/>
            <a:ext cx="8229600" cy="4742656"/>
          </a:xfrm>
        </p:spPr>
        <p:txBody>
          <a:bodyPr/>
          <a:lstStyle/>
          <a:p>
            <a:pPr>
              <a:lnSpc>
                <a:spcPct val="80000"/>
              </a:lnSpc>
              <a:spcBef>
                <a:spcPct val="50000"/>
              </a:spcBef>
            </a:pPr>
            <a:r>
              <a:rPr lang="en-US" sz="2000" dirty="0"/>
              <a:t>Inclusive</a:t>
            </a:r>
          </a:p>
          <a:p>
            <a:pPr lvl="1">
              <a:lnSpc>
                <a:spcPct val="80000"/>
              </a:lnSpc>
              <a:spcBef>
                <a:spcPct val="50000"/>
              </a:spcBef>
            </a:pPr>
            <a:r>
              <a:rPr lang="en-US" sz="1400" dirty="0"/>
              <a:t>The Performance Appraisal process involves both the supervisor and employee in discussing past performance and the future expectations of goals and objectives.  In addition, besides the supervisor (rater) there is the supervisor’s supervisor (reviewer) to verify for objectivity and accuracy. </a:t>
            </a:r>
          </a:p>
          <a:p>
            <a:pPr>
              <a:lnSpc>
                <a:spcPct val="80000"/>
              </a:lnSpc>
              <a:spcBef>
                <a:spcPct val="50000"/>
              </a:spcBef>
            </a:pPr>
            <a:r>
              <a:rPr lang="en-US" sz="2000" dirty="0"/>
              <a:t>Open &amp; Transparent</a:t>
            </a:r>
          </a:p>
          <a:p>
            <a:pPr lvl="1">
              <a:lnSpc>
                <a:spcPct val="80000"/>
              </a:lnSpc>
              <a:spcBef>
                <a:spcPct val="50000"/>
              </a:spcBef>
            </a:pPr>
            <a:r>
              <a:rPr lang="en-US" sz="1400" dirty="0"/>
              <a:t>There should be no surprises in the performance appraisal process. The reason is that the supervisor should have been giving ongoing performance feedback to the employee throughout the appraisal period.</a:t>
            </a:r>
          </a:p>
          <a:p>
            <a:pPr>
              <a:lnSpc>
                <a:spcPct val="80000"/>
              </a:lnSpc>
              <a:spcBef>
                <a:spcPct val="50000"/>
              </a:spcBef>
            </a:pPr>
            <a:r>
              <a:rPr lang="en-US" sz="2000" dirty="0"/>
              <a:t>Respectful</a:t>
            </a:r>
          </a:p>
          <a:p>
            <a:pPr lvl="1">
              <a:lnSpc>
                <a:spcPct val="80000"/>
              </a:lnSpc>
              <a:spcBef>
                <a:spcPct val="50000"/>
              </a:spcBef>
            </a:pPr>
            <a:r>
              <a:rPr lang="en-US" sz="1400" dirty="0"/>
              <a:t>The goal of the performance appraisal process is not only to assess an employee’s performance; it is to assist the employee in reaching their full potential.  Part of this process includes listening to the employee’s perspective on how they performed during the appraisal period.</a:t>
            </a:r>
          </a:p>
          <a:p>
            <a:pPr>
              <a:lnSpc>
                <a:spcPct val="80000"/>
              </a:lnSpc>
              <a:spcBef>
                <a:spcPct val="50000"/>
              </a:spcBef>
            </a:pPr>
            <a:r>
              <a:rPr lang="en-US" sz="2000" dirty="0"/>
              <a:t>Kind</a:t>
            </a:r>
          </a:p>
          <a:p>
            <a:pPr lvl="1">
              <a:lnSpc>
                <a:spcPct val="80000"/>
              </a:lnSpc>
              <a:spcBef>
                <a:spcPct val="50000"/>
              </a:spcBef>
            </a:pPr>
            <a:r>
              <a:rPr lang="en-US" sz="1400" dirty="0"/>
              <a:t>The performance appraisal should be well-balanced in its documentation.  The supervisor should highlight the employee’s achievements and accomplishments as much as possible.  The employee has an opportunity to provide their achievements and accomplishments online to their supervisor prior to the formal performance appraisal meeting.  This will assist the supervisor in their assessment of the employee’s performance during this past appraisal period. </a:t>
            </a:r>
          </a:p>
          <a:p>
            <a:pPr>
              <a:lnSpc>
                <a:spcPct val="80000"/>
              </a:lnSpc>
              <a:spcBef>
                <a:spcPct val="50000"/>
              </a:spcBef>
            </a:pPr>
            <a:endParaRPr lang="en-US" sz="1400" dirty="0"/>
          </a:p>
          <a:p>
            <a:pPr>
              <a:lnSpc>
                <a:spcPct val="80000"/>
              </a:lnSpc>
              <a:spcBef>
                <a:spcPct val="50000"/>
              </a:spcBef>
            </a:pPr>
            <a:endParaRPr lang="en-US" sz="2000" dirty="0"/>
          </a:p>
          <a:p>
            <a:pPr>
              <a:lnSpc>
                <a:spcPct val="80000"/>
              </a:lnSpc>
              <a:spcBef>
                <a:spcPct val="50000"/>
              </a:spcBef>
            </a:pPr>
            <a:endParaRPr lang="en-US" sz="20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30</a:t>
            </a:fld>
            <a:endParaRPr lang="en-US" dirty="0">
              <a:solidFill>
                <a:schemeClr val="tx1"/>
              </a:solidFill>
            </a:endParaRPr>
          </a:p>
        </p:txBody>
      </p:sp>
    </p:spTree>
    <p:extLst>
      <p:ext uri="{BB962C8B-B14F-4D97-AF65-F5344CB8AC3E}">
        <p14:creationId xmlns:p14="http://schemas.microsoft.com/office/powerpoint/2010/main" val="246207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1295400" y="274638"/>
            <a:ext cx="7391400" cy="1554162"/>
          </a:xfrm>
        </p:spPr>
        <p:txBody>
          <a:bodyPr/>
          <a:lstStyle/>
          <a:p>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Mayor’s 4 Es – Performance Appraisal Connection</a:t>
            </a:r>
            <a:endParaRPr lang="en-US" b="1" dirty="0"/>
          </a:p>
        </p:txBody>
      </p:sp>
      <p:sp>
        <p:nvSpPr>
          <p:cNvPr id="7" name="Subtitle 6"/>
          <p:cNvSpPr>
            <a:spLocks noGrp="1"/>
          </p:cNvSpPr>
          <p:nvPr>
            <p:ph idx="1"/>
          </p:nvPr>
        </p:nvSpPr>
        <p:spPr>
          <a:xfrm>
            <a:off x="457200" y="2133600"/>
            <a:ext cx="8229600" cy="3992563"/>
          </a:xfrm>
        </p:spPr>
        <p:txBody>
          <a:bodyPr/>
          <a:lstStyle/>
          <a:p>
            <a:pPr>
              <a:lnSpc>
                <a:spcPct val="80000"/>
              </a:lnSpc>
              <a:spcBef>
                <a:spcPct val="50000"/>
              </a:spcBef>
            </a:pPr>
            <a:r>
              <a:rPr lang="en-US" sz="2000" dirty="0"/>
              <a:t>Equity</a:t>
            </a:r>
          </a:p>
          <a:p>
            <a:pPr lvl="1">
              <a:lnSpc>
                <a:spcPct val="80000"/>
              </a:lnSpc>
              <a:spcBef>
                <a:spcPct val="50000"/>
              </a:spcBef>
            </a:pPr>
            <a:r>
              <a:rPr lang="en-US" sz="1600" dirty="0"/>
              <a:t>All County employees will be evaluated objectively based on their performance.</a:t>
            </a:r>
          </a:p>
          <a:p>
            <a:pPr>
              <a:lnSpc>
                <a:spcPct val="80000"/>
              </a:lnSpc>
              <a:spcBef>
                <a:spcPct val="50000"/>
              </a:spcBef>
            </a:pPr>
            <a:r>
              <a:rPr lang="en-US" sz="2000" dirty="0"/>
              <a:t>Environment</a:t>
            </a:r>
          </a:p>
          <a:p>
            <a:pPr lvl="1">
              <a:lnSpc>
                <a:spcPct val="80000"/>
              </a:lnSpc>
              <a:spcBef>
                <a:spcPct val="50000"/>
              </a:spcBef>
            </a:pPr>
            <a:r>
              <a:rPr lang="en-US" sz="1600" dirty="0"/>
              <a:t>The performance appraisal will be conducted in a private location without interruption and in a spirit of collaboration and two-way communication.</a:t>
            </a:r>
          </a:p>
          <a:p>
            <a:pPr>
              <a:lnSpc>
                <a:spcPct val="80000"/>
              </a:lnSpc>
              <a:spcBef>
                <a:spcPct val="50000"/>
              </a:spcBef>
            </a:pPr>
            <a:r>
              <a:rPr lang="en-US" sz="2000" dirty="0"/>
              <a:t>Economy</a:t>
            </a:r>
          </a:p>
          <a:p>
            <a:pPr lvl="1">
              <a:lnSpc>
                <a:spcPct val="80000"/>
              </a:lnSpc>
              <a:spcBef>
                <a:spcPct val="50000"/>
              </a:spcBef>
            </a:pPr>
            <a:r>
              <a:rPr lang="en-US" sz="1600" dirty="0"/>
              <a:t>The performance appraisal is done in an electronic format saving the process of printing paper.</a:t>
            </a:r>
          </a:p>
          <a:p>
            <a:pPr>
              <a:lnSpc>
                <a:spcPct val="80000"/>
              </a:lnSpc>
              <a:spcBef>
                <a:spcPct val="50000"/>
              </a:spcBef>
            </a:pPr>
            <a:r>
              <a:rPr lang="en-US" sz="2000" dirty="0"/>
              <a:t>Engagement</a:t>
            </a:r>
          </a:p>
          <a:p>
            <a:pPr lvl="1">
              <a:lnSpc>
                <a:spcPct val="80000"/>
              </a:lnSpc>
              <a:spcBef>
                <a:spcPct val="50000"/>
              </a:spcBef>
            </a:pPr>
            <a:r>
              <a:rPr lang="en-US" sz="1600" dirty="0"/>
              <a:t>The performance appraisal process focuses on mutual engagement and discussion between the supervisor and the employee regarding past performance and future expectations for the following appraisal period.</a:t>
            </a:r>
          </a:p>
          <a:p>
            <a:pPr>
              <a:lnSpc>
                <a:spcPct val="80000"/>
              </a:lnSpc>
              <a:spcBef>
                <a:spcPct val="50000"/>
              </a:spcBef>
            </a:pPr>
            <a:endParaRPr lang="en-US" sz="2000" dirty="0"/>
          </a:p>
          <a:p>
            <a:pPr>
              <a:lnSpc>
                <a:spcPct val="80000"/>
              </a:lnSpc>
              <a:spcBef>
                <a:spcPct val="50000"/>
              </a:spcBef>
            </a:pPr>
            <a:endParaRPr lang="en-US" sz="2000" dirty="0"/>
          </a:p>
          <a:p>
            <a:pPr>
              <a:lnSpc>
                <a:spcPct val="80000"/>
              </a:lnSpc>
              <a:spcBef>
                <a:spcPct val="50000"/>
              </a:spcBef>
            </a:pPr>
            <a:endParaRPr lang="en-US" sz="20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31</a:t>
            </a:fld>
            <a:endParaRPr lang="en-US" dirty="0">
              <a:solidFill>
                <a:schemeClr val="tx1"/>
              </a:solidFill>
            </a:endParaRPr>
          </a:p>
        </p:txBody>
      </p:sp>
    </p:spTree>
    <p:extLst>
      <p:ext uri="{BB962C8B-B14F-4D97-AF65-F5344CB8AC3E}">
        <p14:creationId xmlns:p14="http://schemas.microsoft.com/office/powerpoint/2010/main" val="2500577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GOALS</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32</a:t>
            </a:fld>
            <a:endParaRPr lang="en-US" dirty="0">
              <a:solidFill>
                <a:schemeClr val="tx1"/>
              </a:solidFill>
            </a:endParaRPr>
          </a:p>
        </p:txBody>
      </p:sp>
      <p:sp>
        <p:nvSpPr>
          <p:cNvPr id="4" name="Content Placeholder 3"/>
          <p:cNvSpPr>
            <a:spLocks noGrp="1"/>
          </p:cNvSpPr>
          <p:nvPr>
            <p:ph idx="1"/>
          </p:nvPr>
        </p:nvSpPr>
        <p:spPr/>
        <p:txBody>
          <a:bodyPr/>
          <a:lstStyle/>
          <a:p>
            <a:pPr marL="0" indent="0">
              <a:lnSpc>
                <a:spcPct val="110000"/>
              </a:lnSpc>
              <a:spcBef>
                <a:spcPct val="50000"/>
              </a:spcBef>
              <a:spcAft>
                <a:spcPct val="50000"/>
              </a:spcAft>
              <a:buNone/>
            </a:pPr>
            <a:r>
              <a:rPr lang="en-US" sz="1800" dirty="0"/>
              <a:t>are statements of results which are to be achieved.  Goals describe: </a:t>
            </a:r>
          </a:p>
          <a:p>
            <a:pPr>
              <a:lnSpc>
                <a:spcPct val="110000"/>
              </a:lnSpc>
              <a:spcBef>
                <a:spcPct val="50000"/>
              </a:spcBef>
              <a:spcAft>
                <a:spcPct val="50000"/>
              </a:spcAft>
            </a:pPr>
            <a:r>
              <a:rPr lang="en-US" sz="1800" b="1" u="sng" dirty="0"/>
              <a:t>conditions</a:t>
            </a:r>
            <a:r>
              <a:rPr lang="en-US" sz="1800" b="1" dirty="0"/>
              <a:t> </a:t>
            </a:r>
            <a:r>
              <a:rPr lang="en-US" sz="1800" dirty="0"/>
              <a:t>that will exist when the desired outcome has been accomplished;</a:t>
            </a:r>
          </a:p>
          <a:p>
            <a:pPr>
              <a:lnSpc>
                <a:spcPct val="110000"/>
              </a:lnSpc>
              <a:spcBef>
                <a:spcPct val="50000"/>
              </a:spcBef>
              <a:spcAft>
                <a:spcPct val="50000"/>
              </a:spcAft>
            </a:pPr>
            <a:r>
              <a:rPr lang="en-US" sz="1800" dirty="0"/>
              <a:t>a </a:t>
            </a:r>
            <a:r>
              <a:rPr lang="en-US" sz="1800" b="1" u="sng" dirty="0"/>
              <a:t>time frame</a:t>
            </a:r>
            <a:r>
              <a:rPr lang="en-US" sz="1800" u="sng" dirty="0"/>
              <a:t> </a:t>
            </a:r>
            <a:r>
              <a:rPr lang="en-US" sz="1800" dirty="0"/>
              <a:t>during which the outcome is to be completed; and, often, </a:t>
            </a:r>
            <a:endParaRPr lang="en-US" sz="1800" u="sng" dirty="0"/>
          </a:p>
          <a:p>
            <a:pPr>
              <a:lnSpc>
                <a:spcPct val="110000"/>
              </a:lnSpc>
              <a:spcBef>
                <a:spcPct val="50000"/>
              </a:spcBef>
              <a:spcAft>
                <a:spcPct val="50000"/>
              </a:spcAft>
            </a:pPr>
            <a:r>
              <a:rPr lang="en-US" sz="1800" b="1" u="sng" dirty="0"/>
              <a:t>resources</a:t>
            </a:r>
            <a:r>
              <a:rPr lang="en-US" sz="1800" dirty="0"/>
              <a:t> the organization is willing to commit to achieve the desired result.</a:t>
            </a:r>
          </a:p>
        </p:txBody>
      </p:sp>
      <p:pic>
        <p:nvPicPr>
          <p:cNvPr id="6" name="Picture 5" descr="A blackboard with text on it&#10;&#10;Description automatically generated with low confidence">
            <a:extLst>
              <a:ext uri="{FF2B5EF4-FFF2-40B4-BE49-F238E27FC236}">
                <a16:creationId xmlns:a16="http://schemas.microsoft.com/office/drawing/2014/main" id="{6C83C480-28DD-7730-123F-8F79FE6ED9B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92370" y="4038600"/>
            <a:ext cx="2607618" cy="2706019"/>
          </a:xfrm>
          <a:prstGeom prst="rect">
            <a:avLst/>
          </a:prstGeom>
        </p:spPr>
      </p:pic>
    </p:spTree>
    <p:extLst>
      <p:ext uri="{BB962C8B-B14F-4D97-AF65-F5344CB8AC3E}">
        <p14:creationId xmlns:p14="http://schemas.microsoft.com/office/powerpoint/2010/main" val="2941704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SMART GOALS</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33</a:t>
            </a:fld>
            <a:endParaRPr lang="en-US" dirty="0">
              <a:solidFill>
                <a:schemeClr val="tx1"/>
              </a:solidFill>
            </a:endParaRPr>
          </a:p>
        </p:txBody>
      </p:sp>
      <p:sp>
        <p:nvSpPr>
          <p:cNvPr id="4" name="Content Placeholder 3"/>
          <p:cNvSpPr>
            <a:spLocks noGrp="1"/>
          </p:cNvSpPr>
          <p:nvPr>
            <p:ph idx="1"/>
          </p:nvPr>
        </p:nvSpPr>
        <p:spPr/>
        <p:txBody>
          <a:bodyPr/>
          <a:lstStyle/>
          <a:p>
            <a:pPr marL="0" indent="0">
              <a:lnSpc>
                <a:spcPct val="110000"/>
              </a:lnSpc>
              <a:spcBef>
                <a:spcPct val="50000"/>
              </a:spcBef>
              <a:spcAft>
                <a:spcPct val="50000"/>
              </a:spcAft>
              <a:buNone/>
            </a:pPr>
            <a:r>
              <a:rPr lang="en-US" sz="1800" dirty="0"/>
              <a:t>Examples:</a:t>
            </a:r>
          </a:p>
          <a:p>
            <a:pPr>
              <a:lnSpc>
                <a:spcPct val="110000"/>
              </a:lnSpc>
              <a:spcBef>
                <a:spcPct val="50000"/>
              </a:spcBef>
              <a:spcAft>
                <a:spcPct val="50000"/>
              </a:spcAft>
            </a:pPr>
            <a:r>
              <a:rPr lang="en-US" sz="1800" dirty="0"/>
              <a:t>To increase the number of Social Worker Aides to 600 by October 7, 20xx at a cost not to exceed $1,700,000.</a:t>
            </a:r>
          </a:p>
          <a:p>
            <a:pPr>
              <a:lnSpc>
                <a:spcPct val="110000"/>
              </a:lnSpc>
              <a:spcBef>
                <a:spcPct val="50000"/>
              </a:spcBef>
              <a:spcAft>
                <a:spcPct val="50000"/>
              </a:spcAft>
            </a:pPr>
            <a:r>
              <a:rPr lang="en-US" sz="1800" dirty="0"/>
              <a:t>Without acquiring any additional resources, generate an additional 10% revenue by the end of fiscal year 20xx.</a:t>
            </a:r>
          </a:p>
        </p:txBody>
      </p:sp>
      <p:pic>
        <p:nvPicPr>
          <p:cNvPr id="6" name="Picture 5" descr="A blackboard with text on it&#10;&#10;Description automatically generated with low confidence">
            <a:extLst>
              <a:ext uri="{FF2B5EF4-FFF2-40B4-BE49-F238E27FC236}">
                <a16:creationId xmlns:a16="http://schemas.microsoft.com/office/drawing/2014/main" id="{6C83C480-28DD-7730-123F-8F79FE6ED9B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92370" y="4038600"/>
            <a:ext cx="2607618" cy="2706019"/>
          </a:xfrm>
          <a:prstGeom prst="rect">
            <a:avLst/>
          </a:prstGeom>
        </p:spPr>
      </p:pic>
    </p:spTree>
    <p:extLst>
      <p:ext uri="{BB962C8B-B14F-4D97-AF65-F5344CB8AC3E}">
        <p14:creationId xmlns:p14="http://schemas.microsoft.com/office/powerpoint/2010/main" val="196879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STANDARD OF PERFORMANCE</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34</a:t>
            </a:fld>
            <a:endParaRPr lang="en-US" dirty="0">
              <a:solidFill>
                <a:schemeClr val="tx1"/>
              </a:solidFill>
            </a:endParaRPr>
          </a:p>
        </p:txBody>
      </p:sp>
      <p:sp>
        <p:nvSpPr>
          <p:cNvPr id="4" name="Content Placeholder 3"/>
          <p:cNvSpPr>
            <a:spLocks noGrp="1"/>
          </p:cNvSpPr>
          <p:nvPr>
            <p:ph idx="1"/>
          </p:nvPr>
        </p:nvSpPr>
        <p:spPr/>
        <p:txBody>
          <a:bodyPr/>
          <a:lstStyle/>
          <a:p>
            <a:pPr>
              <a:buFont typeface="Wingdings" pitchFamily="2" charset="2"/>
              <a:buNone/>
            </a:pPr>
            <a:r>
              <a:rPr lang="en-US" sz="1800" b="1" dirty="0">
                <a:effectLst>
                  <a:outerShdw blurRad="38100" dist="38100" dir="2700000" algn="tl">
                    <a:srgbClr val="C0C0C0"/>
                  </a:outerShdw>
                </a:effectLst>
              </a:rPr>
              <a:t>A statement which describes a satisfactory level of performance, referring to criteria that must be met time and time again</a:t>
            </a:r>
          </a:p>
          <a:p>
            <a:pPr>
              <a:buFont typeface="Wingdings" pitchFamily="2" charset="2"/>
              <a:buNone/>
            </a:pPr>
            <a:endParaRPr lang="en-US" sz="1800" b="1" dirty="0">
              <a:effectLst>
                <a:outerShdw blurRad="38100" dist="38100" dir="2700000" algn="tl">
                  <a:srgbClr val="C0C0C0"/>
                </a:outerShdw>
              </a:effectLst>
            </a:endParaRPr>
          </a:p>
          <a:p>
            <a:r>
              <a:rPr lang="en-US" sz="1800" dirty="0"/>
              <a:t>Attainable </a:t>
            </a:r>
          </a:p>
          <a:p>
            <a:r>
              <a:rPr lang="en-US" sz="1800" dirty="0"/>
              <a:t>Must be able to exceed</a:t>
            </a:r>
          </a:p>
          <a:p>
            <a:r>
              <a:rPr lang="en-US" sz="1800" dirty="0"/>
              <a:t>Meet management’s needs Not based on the “Average”</a:t>
            </a:r>
          </a:p>
          <a:p>
            <a:r>
              <a:rPr lang="en-US" sz="1800" dirty="0"/>
              <a:t>Current level of attainment</a:t>
            </a:r>
          </a:p>
          <a:p>
            <a:r>
              <a:rPr lang="en-US" sz="1800" dirty="0"/>
              <a:t>Who sets the pace</a:t>
            </a:r>
          </a:p>
          <a:p>
            <a:r>
              <a:rPr lang="en-US" sz="1800" dirty="0"/>
              <a:t>Cover all normal tasks</a:t>
            </a:r>
          </a:p>
          <a:p>
            <a:r>
              <a:rPr lang="en-US" sz="1800" dirty="0"/>
              <a:t>Must be written</a:t>
            </a:r>
          </a:p>
          <a:p>
            <a:r>
              <a:rPr lang="en-US" sz="1800" dirty="0"/>
              <a:t>Developed with the employee</a:t>
            </a:r>
          </a:p>
          <a:p>
            <a:r>
              <a:rPr lang="en-US" sz="1800" dirty="0"/>
              <a:t>Accepted by all involved (supervisor and employee)</a:t>
            </a:r>
          </a:p>
          <a:p>
            <a:r>
              <a:rPr lang="en-US" sz="1800" dirty="0"/>
              <a:t>Compatible with department standards </a:t>
            </a:r>
          </a:p>
          <a:p>
            <a:r>
              <a:rPr lang="en-US" sz="1800" dirty="0"/>
              <a:t>Kept up-to-date</a:t>
            </a:r>
            <a:endParaRPr lang="en-US" sz="1800" dirty="0">
              <a:effectLst>
                <a:outerShdw blurRad="38100" dist="38100" dir="2700000" algn="tl">
                  <a:srgbClr val="C0C0C0"/>
                </a:outerShdw>
              </a:effectLst>
            </a:endParaRPr>
          </a:p>
          <a:p>
            <a:pPr>
              <a:buFont typeface="Wingdings" pitchFamily="2" charset="2"/>
              <a:buNone/>
            </a:pPr>
            <a:endParaRPr lang="en-US" sz="1800" b="1" dirty="0">
              <a:effectLst>
                <a:outerShdw blurRad="38100" dist="38100" dir="2700000" algn="tl">
                  <a:srgbClr val="C0C0C0"/>
                </a:outerShdw>
              </a:effectLst>
            </a:endParaRPr>
          </a:p>
        </p:txBody>
      </p:sp>
      <p:pic>
        <p:nvPicPr>
          <p:cNvPr id="5" name="Picture 4" descr="A close-up of a sign&#10;&#10;Description automatically generated">
            <a:extLst>
              <a:ext uri="{FF2B5EF4-FFF2-40B4-BE49-F238E27FC236}">
                <a16:creationId xmlns:a16="http://schemas.microsoft.com/office/drawing/2014/main" id="{C08F5E7F-23BE-B6F0-1022-910A135ECAE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28964" y="2133600"/>
            <a:ext cx="2410236" cy="1604816"/>
          </a:xfrm>
          <a:prstGeom prst="rect">
            <a:avLst/>
          </a:prstGeom>
        </p:spPr>
      </p:pic>
      <p:pic>
        <p:nvPicPr>
          <p:cNvPr id="6" name="Picture 5" descr="A picture containing text, sky, outdoor, cloud&#10;&#10;Description automatically generated">
            <a:extLst>
              <a:ext uri="{FF2B5EF4-FFF2-40B4-BE49-F238E27FC236}">
                <a16:creationId xmlns:a16="http://schemas.microsoft.com/office/drawing/2014/main" id="{D5848C2F-C622-12B1-E073-B4BA3052E71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28964" y="4094051"/>
            <a:ext cx="2410236" cy="1516137"/>
          </a:xfrm>
          <a:prstGeom prst="rect">
            <a:avLst/>
          </a:prstGeom>
        </p:spPr>
      </p:pic>
    </p:spTree>
    <p:extLst>
      <p:ext uri="{BB962C8B-B14F-4D97-AF65-F5344CB8AC3E}">
        <p14:creationId xmlns:p14="http://schemas.microsoft.com/office/powerpoint/2010/main" val="421666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STANDARD OF PERFORMANCE, cont’d.</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35</a:t>
            </a:fld>
            <a:endParaRPr lang="en-US" dirty="0">
              <a:solidFill>
                <a:schemeClr val="tx1"/>
              </a:solidFill>
            </a:endParaRPr>
          </a:p>
        </p:txBody>
      </p:sp>
      <p:sp>
        <p:nvSpPr>
          <p:cNvPr id="4" name="Content Placeholder 3"/>
          <p:cNvSpPr>
            <a:spLocks noGrp="1"/>
          </p:cNvSpPr>
          <p:nvPr>
            <p:ph idx="1"/>
          </p:nvPr>
        </p:nvSpPr>
        <p:spPr/>
        <p:txBody>
          <a:bodyPr/>
          <a:lstStyle/>
          <a:p>
            <a:r>
              <a:rPr lang="en-US" sz="2400" b="1" dirty="0"/>
              <a:t>QUANTITATIVE performance aspects</a:t>
            </a:r>
          </a:p>
          <a:p>
            <a:pPr lvl="1"/>
            <a:r>
              <a:rPr lang="en-US" sz="1800" dirty="0"/>
              <a:t>Attendance</a:t>
            </a:r>
          </a:p>
          <a:p>
            <a:pPr lvl="1"/>
            <a:r>
              <a:rPr lang="en-US" sz="1800" dirty="0"/>
              <a:t>Ability to meet deadlines</a:t>
            </a:r>
          </a:p>
          <a:p>
            <a:pPr lvl="1"/>
            <a:r>
              <a:rPr lang="en-US" sz="1800" dirty="0"/>
              <a:t>Citations issued</a:t>
            </a:r>
          </a:p>
          <a:p>
            <a:pPr lvl="1"/>
            <a:r>
              <a:rPr lang="en-US" sz="1800" dirty="0"/>
              <a:t>Number of applications processed </a:t>
            </a:r>
          </a:p>
          <a:p>
            <a:endParaRPr lang="en-US" sz="1800" dirty="0"/>
          </a:p>
          <a:p>
            <a:r>
              <a:rPr lang="en-US" sz="2400" b="1" dirty="0"/>
              <a:t>QUALITATIVE performance aspects</a:t>
            </a:r>
          </a:p>
          <a:p>
            <a:pPr lvl="1"/>
            <a:r>
              <a:rPr lang="en-US" sz="1800" dirty="0"/>
              <a:t>Judgment</a:t>
            </a:r>
          </a:p>
          <a:p>
            <a:pPr lvl="1"/>
            <a:r>
              <a:rPr lang="en-US" sz="1800" dirty="0"/>
              <a:t>Initiative</a:t>
            </a:r>
          </a:p>
          <a:p>
            <a:pPr lvl="1"/>
            <a:r>
              <a:rPr lang="en-US" sz="1800" dirty="0"/>
              <a:t>Interpersonal Skills</a:t>
            </a:r>
          </a:p>
          <a:p>
            <a:pPr lvl="1"/>
            <a:r>
              <a:rPr lang="en-US" sz="1800" dirty="0"/>
              <a:t>Development of Subordinates </a:t>
            </a:r>
          </a:p>
          <a:p>
            <a:pPr algn="ctr"/>
            <a:endParaRPr lang="en-US" sz="1800" dirty="0">
              <a:solidFill>
                <a:srgbClr val="FF0066"/>
              </a:solidFill>
            </a:endParaRPr>
          </a:p>
        </p:txBody>
      </p:sp>
      <p:pic>
        <p:nvPicPr>
          <p:cNvPr id="6" name="Picture 5" descr="A close-up of a sign&#10;&#10;Description automatically generated">
            <a:extLst>
              <a:ext uri="{FF2B5EF4-FFF2-40B4-BE49-F238E27FC236}">
                <a16:creationId xmlns:a16="http://schemas.microsoft.com/office/drawing/2014/main" id="{781EF25B-866B-F3C7-C209-71EA8F62DC3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76565" y="1704290"/>
            <a:ext cx="2410236" cy="1604816"/>
          </a:xfrm>
          <a:prstGeom prst="rect">
            <a:avLst/>
          </a:prstGeom>
        </p:spPr>
      </p:pic>
      <p:pic>
        <p:nvPicPr>
          <p:cNvPr id="13" name="Picture 12" descr="A picture containing text, sky, outdoor, cloud&#10;&#10;Description automatically generated">
            <a:extLst>
              <a:ext uri="{FF2B5EF4-FFF2-40B4-BE49-F238E27FC236}">
                <a16:creationId xmlns:a16="http://schemas.microsoft.com/office/drawing/2014/main" id="{04FB0ADF-A4EB-9E51-1188-478E032DF823}"/>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76564" y="3769737"/>
            <a:ext cx="2410236" cy="1516137"/>
          </a:xfrm>
          <a:prstGeom prst="rect">
            <a:avLst/>
          </a:prstGeom>
        </p:spPr>
      </p:pic>
    </p:spTree>
    <p:extLst>
      <p:ext uri="{BB962C8B-B14F-4D97-AF65-F5344CB8AC3E}">
        <p14:creationId xmlns:p14="http://schemas.microsoft.com/office/powerpoint/2010/main" val="1973633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10 Steps to Effective Appraisals</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36</a:t>
            </a:fld>
            <a:endParaRPr lang="en-US" dirty="0">
              <a:solidFill>
                <a:schemeClr val="tx1"/>
              </a:solidFill>
            </a:endParaRPr>
          </a:p>
        </p:txBody>
      </p:sp>
      <p:sp>
        <p:nvSpPr>
          <p:cNvPr id="4" name="Content Placeholder 3"/>
          <p:cNvSpPr>
            <a:spLocks noGrp="1"/>
          </p:cNvSpPr>
          <p:nvPr>
            <p:ph idx="1"/>
          </p:nvPr>
        </p:nvSpPr>
        <p:spPr/>
        <p:txBody>
          <a:bodyPr/>
          <a:lstStyle/>
          <a:p>
            <a:pPr marL="590550" indent="-590550">
              <a:buClr>
                <a:schemeClr val="tx1"/>
              </a:buClr>
              <a:buFontTx/>
              <a:buAutoNum type="arabicPeriod"/>
            </a:pPr>
            <a:r>
              <a:rPr lang="en-US" sz="2400" dirty="0"/>
              <a:t>Use performance appraisal for performance feedback only</a:t>
            </a:r>
          </a:p>
          <a:p>
            <a:pPr marL="590550" indent="-590550">
              <a:buClr>
                <a:schemeClr val="tx1"/>
              </a:buClr>
              <a:buFontTx/>
              <a:buAutoNum type="arabicPeriod"/>
            </a:pPr>
            <a:r>
              <a:rPr lang="en-US" sz="2400" dirty="0"/>
              <a:t>Define job standards based on core responsibilities</a:t>
            </a:r>
          </a:p>
          <a:p>
            <a:pPr marL="590550" indent="-590550">
              <a:buClr>
                <a:schemeClr val="tx1"/>
              </a:buClr>
              <a:buFontTx/>
              <a:buAutoNum type="arabicPeriod"/>
            </a:pPr>
            <a:r>
              <a:rPr lang="en-US" sz="2400" dirty="0"/>
              <a:t>Evaluate &amp; discuss performance all year</a:t>
            </a:r>
          </a:p>
          <a:p>
            <a:pPr marL="590550" indent="-590550">
              <a:buClr>
                <a:schemeClr val="tx1"/>
              </a:buClr>
              <a:buFontTx/>
              <a:buAutoNum type="arabicPeriod"/>
            </a:pPr>
            <a:r>
              <a:rPr lang="en-US" sz="2400" dirty="0"/>
              <a:t>Don’t try to achieve truth in the appraisal discussion</a:t>
            </a:r>
          </a:p>
          <a:p>
            <a:pPr marL="590550" indent="-590550">
              <a:buClr>
                <a:schemeClr val="tx1"/>
              </a:buClr>
              <a:buFontTx/>
              <a:buAutoNum type="arabicPeriod"/>
            </a:pPr>
            <a:r>
              <a:rPr lang="en-US" sz="2400" dirty="0"/>
              <a:t>Back up ratings with specific examples</a:t>
            </a:r>
          </a:p>
          <a:p>
            <a:pPr marL="590550" indent="-590550">
              <a:buClr>
                <a:schemeClr val="tx1"/>
              </a:buClr>
              <a:buFontTx/>
              <a:buAutoNum type="arabicPeriod"/>
            </a:pPr>
            <a:r>
              <a:rPr lang="en-US" sz="2400" dirty="0"/>
              <a:t>Get feedback from others</a:t>
            </a:r>
          </a:p>
          <a:p>
            <a:pPr marL="590550" indent="-590550">
              <a:buClr>
                <a:schemeClr val="tx1"/>
              </a:buClr>
              <a:buFontTx/>
              <a:buAutoNum type="arabicPeriod"/>
            </a:pPr>
            <a:r>
              <a:rPr lang="en-US" sz="2400" dirty="0"/>
              <a:t>Appraise results, not efforts &amp; personal image</a:t>
            </a:r>
          </a:p>
          <a:p>
            <a:pPr marL="590550" indent="-590550">
              <a:buClr>
                <a:schemeClr val="tx1"/>
              </a:buClr>
              <a:buFontTx/>
              <a:buAutoNum type="arabicPeriod"/>
            </a:pPr>
            <a:r>
              <a:rPr lang="en-US" sz="2400" dirty="0"/>
              <a:t>Split feedback for maximum motivation &amp; minimum argument</a:t>
            </a:r>
          </a:p>
          <a:p>
            <a:pPr marL="590550" indent="-590550">
              <a:buClr>
                <a:schemeClr val="tx1"/>
              </a:buClr>
              <a:buFontTx/>
              <a:buAutoNum type="arabicPeriod"/>
            </a:pPr>
            <a:r>
              <a:rPr lang="en-US" sz="2400" dirty="0"/>
              <a:t>Reduce subjectivity through forms &amp; comment sheets</a:t>
            </a:r>
          </a:p>
          <a:p>
            <a:pPr marL="590550" indent="-590550">
              <a:buClr>
                <a:schemeClr val="tx1"/>
              </a:buClr>
              <a:buFontTx/>
              <a:buAutoNum type="arabicPeriod"/>
            </a:pPr>
            <a:r>
              <a:rPr lang="en-US" sz="2400" dirty="0"/>
              <a:t>Provide ongoing training on writing appraisals</a:t>
            </a:r>
          </a:p>
          <a:p>
            <a:pPr algn="ctr"/>
            <a:endParaRPr lang="en-US" sz="1800" dirty="0">
              <a:solidFill>
                <a:srgbClr val="FF006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2592" y="3352800"/>
            <a:ext cx="1910499" cy="1098910"/>
          </a:xfrm>
          <a:prstGeom prst="rect">
            <a:avLst/>
          </a:prstGeom>
        </p:spPr>
      </p:pic>
    </p:spTree>
    <p:extLst>
      <p:ext uri="{BB962C8B-B14F-4D97-AF65-F5344CB8AC3E}">
        <p14:creationId xmlns:p14="http://schemas.microsoft.com/office/powerpoint/2010/main" val="756110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2209800" y="381000"/>
            <a:ext cx="7239000" cy="1143000"/>
          </a:xfrm>
        </p:spPr>
        <p:txBody>
          <a:bodyPr/>
          <a:lstStyle/>
          <a:p>
            <a:r>
              <a:rPr lang="en-US" sz="3600" dirty="0"/>
              <a:t>EIGHT WAYS TO RUIN A PERFORMANCE APPRAISAL</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37</a:t>
            </a:fld>
            <a:endParaRPr lang="en-US" dirty="0">
              <a:solidFill>
                <a:schemeClr val="tx1"/>
              </a:solidFill>
            </a:endParaRPr>
          </a:p>
        </p:txBody>
      </p:sp>
      <p:sp>
        <p:nvSpPr>
          <p:cNvPr id="4" name="Content Placeholder 3"/>
          <p:cNvSpPr>
            <a:spLocks noGrp="1"/>
          </p:cNvSpPr>
          <p:nvPr>
            <p:ph idx="1"/>
          </p:nvPr>
        </p:nvSpPr>
        <p:spPr/>
        <p:txBody>
          <a:bodyPr/>
          <a:lstStyle/>
          <a:p>
            <a:pPr marL="457200" indent="-457200">
              <a:buClr>
                <a:schemeClr val="tx1"/>
              </a:buClr>
              <a:buFont typeface="+mj-lt"/>
              <a:buAutoNum type="arabicPeriod"/>
            </a:pPr>
            <a:r>
              <a:rPr lang="en-US" sz="24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Halo Effect</a:t>
            </a:r>
          </a:p>
          <a:p>
            <a:pPr marL="457200" indent="-457200">
              <a:buClr>
                <a:schemeClr val="tx1"/>
              </a:buClr>
              <a:buFont typeface="+mj-lt"/>
              <a:buAutoNum type="arabicPeriod"/>
            </a:pPr>
            <a:r>
              <a:rPr lang="en-US" sz="24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Pitchfork Effect</a:t>
            </a:r>
          </a:p>
          <a:p>
            <a:pPr marL="457200" indent="-457200">
              <a:buClr>
                <a:schemeClr val="tx1"/>
              </a:buClr>
              <a:buFont typeface="+mj-lt"/>
              <a:buAutoNum type="arabicPeriod"/>
            </a:pPr>
            <a:r>
              <a:rPr lang="en-US" sz="24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Central Tendency</a:t>
            </a:r>
          </a:p>
          <a:p>
            <a:pPr marL="457200" indent="-457200">
              <a:buClr>
                <a:schemeClr val="tx1"/>
              </a:buClr>
              <a:buFont typeface="+mj-lt"/>
              <a:buAutoNum type="arabicPeriod"/>
            </a:pPr>
            <a:r>
              <a:rPr lang="en-US" sz="2400" dirty="0" err="1">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Recency</a:t>
            </a:r>
            <a:r>
              <a:rPr lang="en-US" sz="24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 Error</a:t>
            </a:r>
          </a:p>
          <a:p>
            <a:pPr marL="457200" indent="-457200">
              <a:buClr>
                <a:schemeClr val="tx1"/>
              </a:buClr>
              <a:buFont typeface="+mj-lt"/>
              <a:buAutoNum type="arabicPeriod"/>
            </a:pPr>
            <a:r>
              <a:rPr lang="en-US" sz="24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Length of Service Bias</a:t>
            </a:r>
          </a:p>
          <a:p>
            <a:pPr marL="457200" indent="-457200">
              <a:buClr>
                <a:schemeClr val="tx1"/>
              </a:buClr>
              <a:buFont typeface="+mj-lt"/>
              <a:buAutoNum type="arabicPeriod"/>
            </a:pPr>
            <a:r>
              <a:rPr lang="en-US" sz="24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Loose Rater</a:t>
            </a:r>
          </a:p>
          <a:p>
            <a:pPr marL="457200" indent="-457200">
              <a:buClr>
                <a:schemeClr val="tx1"/>
              </a:buClr>
              <a:buFont typeface="+mj-lt"/>
              <a:buAutoNum type="arabicPeriod"/>
            </a:pPr>
            <a:r>
              <a:rPr lang="en-US" sz="24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Tight Rater	</a:t>
            </a:r>
          </a:p>
          <a:p>
            <a:pPr marL="457200" indent="-457200">
              <a:buClr>
                <a:schemeClr val="tx1"/>
              </a:buClr>
              <a:buFont typeface="+mj-lt"/>
              <a:buAutoNum type="arabicPeriod"/>
            </a:pPr>
            <a:r>
              <a:rPr lang="en-US" sz="24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Competitive Rater</a:t>
            </a:r>
          </a:p>
          <a:p>
            <a:pPr algn="ctr"/>
            <a:endParaRPr lang="en-US" sz="1800" dirty="0">
              <a:solidFill>
                <a:srgbClr val="FF0066"/>
              </a:solidFill>
            </a:endParaRPr>
          </a:p>
        </p:txBody>
      </p:sp>
      <p:pic>
        <p:nvPicPr>
          <p:cNvPr id="6" name="Picture 5" descr="A picture containing text, cartoon, funny&#10;&#10;Description automatically generated">
            <a:extLst>
              <a:ext uri="{FF2B5EF4-FFF2-40B4-BE49-F238E27FC236}">
                <a16:creationId xmlns:a16="http://schemas.microsoft.com/office/drawing/2014/main" id="{5F759B2F-9BC3-BC6A-18DE-9F69F1E867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5800" y="5181600"/>
            <a:ext cx="7110685" cy="1331590"/>
          </a:xfrm>
          <a:prstGeom prst="rect">
            <a:avLst/>
          </a:prstGeom>
        </p:spPr>
      </p:pic>
    </p:spTree>
    <p:extLst>
      <p:ext uri="{BB962C8B-B14F-4D97-AF65-F5344CB8AC3E}">
        <p14:creationId xmlns:p14="http://schemas.microsoft.com/office/powerpoint/2010/main" val="3541420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676400" y="381000"/>
            <a:ext cx="7772400" cy="1143000"/>
          </a:xfrm>
        </p:spPr>
        <p:txBody>
          <a:bodyPr/>
          <a:lstStyle/>
          <a:p>
            <a:r>
              <a:rPr lang="en-US" sz="3200" dirty="0"/>
              <a:t>WORDS TO AVOID USING WHEN WRITING PERFORMANCE EVALUATIONS</a:t>
            </a:r>
            <a:endParaRPr lang="en-US" sz="32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38</a:t>
            </a:fld>
            <a:endParaRPr lang="en-US" dirty="0">
              <a:solidFill>
                <a:schemeClr val="tx1"/>
              </a:solidFill>
            </a:endParaRPr>
          </a:p>
        </p:txBody>
      </p:sp>
      <p:sp>
        <p:nvSpPr>
          <p:cNvPr id="4" name="Content Placeholder 3"/>
          <p:cNvSpPr>
            <a:spLocks noGrp="1"/>
          </p:cNvSpPr>
          <p:nvPr>
            <p:ph idx="1"/>
          </p:nvPr>
        </p:nvSpPr>
        <p:spPr>
          <a:xfrm>
            <a:off x="457200" y="2057400"/>
            <a:ext cx="8229600" cy="3382963"/>
          </a:xfrm>
        </p:spPr>
        <p:txBody>
          <a:bodyPr/>
          <a:lstStyle/>
          <a:p>
            <a:pPr>
              <a:lnSpc>
                <a:spcPct val="90000"/>
              </a:lnSpc>
            </a:pPr>
            <a:r>
              <a:rPr lang="en-US" sz="2400" dirty="0"/>
              <a:t>Always, usually, never, rarely, sometimes, excessive, innumerable, too little, too much, repeatedly, threaten, punish, scold, admonish, interest, attitude, personality, enthusiasm, maturity, mental condition, state of mind, demeanor, up-to-par, cut the mustard, make the grade, seems, apparently, obviously.</a:t>
            </a:r>
          </a:p>
          <a:p>
            <a:endParaRPr lang="en-US" sz="1800" dirty="0">
              <a:solidFill>
                <a:srgbClr val="FF0066"/>
              </a:solidFill>
            </a:endParaRPr>
          </a:p>
        </p:txBody>
      </p:sp>
      <p:pic>
        <p:nvPicPr>
          <p:cNvPr id="6" name="Picture 5" descr="A close-up of a logo&#10;&#10;Description automatically generated with medium confidence">
            <a:extLst>
              <a:ext uri="{FF2B5EF4-FFF2-40B4-BE49-F238E27FC236}">
                <a16:creationId xmlns:a16="http://schemas.microsoft.com/office/drawing/2014/main" id="{CB2C1232-B6A1-A7AE-C0C5-77239AFF892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48000" y="4364623"/>
            <a:ext cx="3048000" cy="2114550"/>
          </a:xfrm>
          <a:prstGeom prst="rect">
            <a:avLst/>
          </a:prstGeom>
        </p:spPr>
      </p:pic>
    </p:spTree>
    <p:extLst>
      <p:ext uri="{BB962C8B-B14F-4D97-AF65-F5344CB8AC3E}">
        <p14:creationId xmlns:p14="http://schemas.microsoft.com/office/powerpoint/2010/main" val="1211033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Also, Avoid Words or Phrases that	</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39</a:t>
            </a:fld>
            <a:endParaRPr lang="en-US" dirty="0">
              <a:solidFill>
                <a:schemeClr val="tx1"/>
              </a:solidFill>
            </a:endParaRPr>
          </a:p>
        </p:txBody>
      </p:sp>
      <p:sp>
        <p:nvSpPr>
          <p:cNvPr id="4" name="Content Placeholder 3"/>
          <p:cNvSpPr>
            <a:spLocks noGrp="1"/>
          </p:cNvSpPr>
          <p:nvPr>
            <p:ph idx="1"/>
          </p:nvPr>
        </p:nvSpPr>
        <p:spPr>
          <a:xfrm>
            <a:off x="762000" y="2057400"/>
            <a:ext cx="8229600" cy="3382963"/>
          </a:xfrm>
        </p:spPr>
        <p:txBody>
          <a:bodyPr/>
          <a:lstStyle/>
          <a:p>
            <a:r>
              <a:rPr lang="en-US" sz="2400" dirty="0"/>
              <a:t>Compare employees to each other, rather than standards.</a:t>
            </a:r>
          </a:p>
          <a:p>
            <a:endParaRPr lang="en-US" sz="2400" dirty="0"/>
          </a:p>
          <a:p>
            <a:r>
              <a:rPr lang="en-US" sz="2400" dirty="0"/>
              <a:t>Create negative visual images.</a:t>
            </a:r>
          </a:p>
          <a:p>
            <a:endParaRPr lang="en-US" sz="2400" dirty="0"/>
          </a:p>
          <a:p>
            <a:r>
              <a:rPr lang="en-US" sz="2400" dirty="0"/>
              <a:t>Are not written at the appropriate educational level.</a:t>
            </a:r>
          </a:p>
          <a:p>
            <a:endParaRPr lang="en-US" sz="2400" dirty="0"/>
          </a:p>
          <a:p>
            <a:r>
              <a:rPr lang="en-US" sz="2400" dirty="0"/>
              <a:t>Are not consistent with County terminology.</a:t>
            </a:r>
          </a:p>
        </p:txBody>
      </p:sp>
      <p:pic>
        <p:nvPicPr>
          <p:cNvPr id="5" name="Picture 4" descr="A close-up of a logo&#10;&#10;Description automatically generated with medium confidence">
            <a:extLst>
              <a:ext uri="{FF2B5EF4-FFF2-40B4-BE49-F238E27FC236}">
                <a16:creationId xmlns:a16="http://schemas.microsoft.com/office/drawing/2014/main" id="{B765C38A-0979-E595-492E-692A81F6BAC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43400" y="5440363"/>
            <a:ext cx="1752600" cy="1215866"/>
          </a:xfrm>
          <a:prstGeom prst="rect">
            <a:avLst/>
          </a:prstGeom>
        </p:spPr>
      </p:pic>
    </p:spTree>
    <p:extLst>
      <p:ext uri="{BB962C8B-B14F-4D97-AF65-F5344CB8AC3E}">
        <p14:creationId xmlns:p14="http://schemas.microsoft.com/office/powerpoint/2010/main" val="1302964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p:txBody>
          <a:bodyPr/>
          <a:lstStyle/>
          <a:p>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dirty="0"/>
          </a:p>
        </p:txBody>
      </p:sp>
      <p:sp>
        <p:nvSpPr>
          <p:cNvPr id="7" name="Subtitle 6"/>
          <p:cNvSpPr>
            <a:spLocks noGrp="1"/>
          </p:cNvSpPr>
          <p:nvPr>
            <p:ph idx="1"/>
          </p:nvPr>
        </p:nvSpPr>
        <p:spPr>
          <a:xfrm>
            <a:off x="457200" y="1905000"/>
            <a:ext cx="8229600" cy="4221163"/>
          </a:xfrm>
        </p:spPr>
        <p:txBody>
          <a:bodyPr/>
          <a:lstStyle/>
          <a:p>
            <a:r>
              <a:rPr lang="en-US" sz="3600" dirty="0"/>
              <a:t>There is a 40% discrepancy between what an employee thinks his or her evaluation will be and what it actually is. </a:t>
            </a:r>
          </a:p>
          <a:p>
            <a:endParaRPr lang="en-US" sz="3600" dirty="0"/>
          </a:p>
          <a:p>
            <a:r>
              <a:rPr lang="en-US" sz="3600" b="1" i="1" dirty="0"/>
              <a:t>To the employee’s disadvantage</a:t>
            </a:r>
          </a:p>
          <a:p>
            <a:pPr lvl="3"/>
            <a:endParaRPr lang="en-US" sz="1000" dirty="0"/>
          </a:p>
          <a:p>
            <a:pPr algn="ctr"/>
            <a:r>
              <a:rPr lang="en-US" sz="1100" dirty="0"/>
              <a:t>SOURCE (ATD)</a:t>
            </a:r>
          </a:p>
        </p:txBody>
      </p:sp>
      <p:sp>
        <p:nvSpPr>
          <p:cNvPr id="3" name="Slide Number Placeholder 2"/>
          <p:cNvSpPr>
            <a:spLocks noGrp="1"/>
          </p:cNvSpPr>
          <p:nvPr>
            <p:ph type="sldNum" sz="quarter" idx="12"/>
          </p:nvPr>
        </p:nvSpPr>
        <p:spPr>
          <a:xfrm>
            <a:off x="6983691" y="6492875"/>
            <a:ext cx="2133600" cy="365125"/>
          </a:xfrm>
        </p:spPr>
        <p:txBody>
          <a:bodyPr/>
          <a:lstStyle/>
          <a:p>
            <a:pPr>
              <a:defRPr/>
            </a:pPr>
            <a:fld id="{D8BAEB55-3123-4D81-98E0-101B3ABBF54F}" type="slidenum">
              <a:rPr lang="en-US" smtClean="0">
                <a:solidFill>
                  <a:schemeClr val="tx1"/>
                </a:solidFill>
              </a:rPr>
              <a:pPr>
                <a:defRPr/>
              </a:pPr>
              <a:t>4</a:t>
            </a:fld>
            <a:endParaRPr lang="en-US" dirty="0">
              <a:solidFill>
                <a:schemeClr val="tx1"/>
              </a:solidFill>
            </a:endParaRPr>
          </a:p>
        </p:txBody>
      </p:sp>
      <p:pic>
        <p:nvPicPr>
          <p:cNvPr id="4" name="Picture 3" descr="A close-up of a sign&#10;&#10;Description automatically generated with medium confidence">
            <a:extLst>
              <a:ext uri="{FF2B5EF4-FFF2-40B4-BE49-F238E27FC236}">
                <a16:creationId xmlns:a16="http://schemas.microsoft.com/office/drawing/2014/main" id="{1543835C-63A5-DF17-198C-B8CAADED3AC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15375" y="5466588"/>
            <a:ext cx="1981200" cy="1319149"/>
          </a:xfrm>
          <a:prstGeom prst="rect">
            <a:avLst/>
          </a:prstGeom>
        </p:spPr>
      </p:pic>
    </p:spTree>
    <p:extLst>
      <p:ext uri="{BB962C8B-B14F-4D97-AF65-F5344CB8AC3E}">
        <p14:creationId xmlns:p14="http://schemas.microsoft.com/office/powerpoint/2010/main" val="853607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anim calcmode="lin" valueType="num">
                                      <p:cBhvr>
                                        <p:cTn id="8" dur="12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447800" y="381000"/>
            <a:ext cx="8001000" cy="609600"/>
          </a:xfrm>
        </p:spPr>
        <p:txBody>
          <a:bodyPr/>
          <a:lstStyle/>
          <a:p>
            <a:r>
              <a:rPr lang="en-US" sz="3600" dirty="0"/>
              <a:t>Employee Appraisal Checklist</a:t>
            </a:r>
            <a:br>
              <a:rPr lang="en-US" sz="3600" dirty="0"/>
            </a:b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40</a:t>
            </a:fld>
            <a:endParaRPr lang="en-US" dirty="0">
              <a:solidFill>
                <a:schemeClr val="tx1"/>
              </a:solidFill>
            </a:endParaRPr>
          </a:p>
        </p:txBody>
      </p:sp>
      <p:sp>
        <p:nvSpPr>
          <p:cNvPr id="4" name="Content Placeholder 3"/>
          <p:cNvSpPr>
            <a:spLocks noGrp="1"/>
          </p:cNvSpPr>
          <p:nvPr>
            <p:ph idx="1"/>
          </p:nvPr>
        </p:nvSpPr>
        <p:spPr>
          <a:xfrm>
            <a:off x="832701" y="685800"/>
            <a:ext cx="7239000" cy="6094413"/>
          </a:xfrm>
        </p:spPr>
        <p:txBody>
          <a:bodyPr/>
          <a:lstStyle/>
          <a:p>
            <a:pPr marL="0" marR="0" algn="just">
              <a:lnSpc>
                <a:spcPct val="150000"/>
              </a:lnSpc>
              <a:spcBef>
                <a:spcPts val="1200"/>
              </a:spcBef>
              <a:spcAft>
                <a:spcPts val="600"/>
              </a:spcAft>
            </a:pPr>
            <a:r>
              <a:rPr lang="en-US" sz="1800" dirty="0">
                <a:effectLst/>
                <a:latin typeface="Arial" panose="020B0604020202020204" pitchFamily="34" charset="0"/>
                <a:ea typeface="Times New Roman" panose="02020603050405020304" pitchFamily="18" charset="0"/>
              </a:rPr>
              <a:t>The following questions should help you prepare for your performance appraisal session. As you read and take notes on each question, think about the employee’s performance, progress, and future goals/plans.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What critical abilities does the employee’s job require?  Do he/she possess them?</a:t>
            </a:r>
          </a:p>
          <a:p>
            <a:pPr marL="342900" marR="0" lvl="0" indent="-342900" algn="just">
              <a:lnSpc>
                <a:spcPct val="150000"/>
              </a:lnSpc>
              <a:spcBef>
                <a:spcPts val="1200"/>
              </a:spcBef>
              <a:spcAft>
                <a:spcPts val="600"/>
              </a:spcAft>
              <a:buSzPts val="1200"/>
              <a:buFont typeface="+mj-lt"/>
              <a:buAutoNum type="arabicPeriod"/>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What does the employee like best about his/her job? Least?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What did the employee accomplish during this rating period?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What goals or standards did the employee fail to meet this rating period?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How can I help the employee do a better job?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Is the employee’s effectiveness hindered by circumstances or persons (including me) beyond his/her control?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ct val="50000"/>
              </a:spcBef>
              <a:buSzPct val="95000"/>
              <a:buFont typeface="Arial" panose="020B0604020202020204" pitchFamily="34" charset="0"/>
              <a:buChar char="•"/>
            </a:pPr>
            <a:endParaRPr lang="en-US" sz="2400" b="1" dirty="0">
              <a:solidFill>
                <a:srgbClr val="00808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3287857"/>
            <a:ext cx="2064774" cy="1066800"/>
          </a:xfrm>
          <a:prstGeom prst="rect">
            <a:avLst/>
          </a:prstGeom>
        </p:spPr>
      </p:pic>
    </p:spTree>
    <p:extLst>
      <p:ext uri="{BB962C8B-B14F-4D97-AF65-F5344CB8AC3E}">
        <p14:creationId xmlns:p14="http://schemas.microsoft.com/office/powerpoint/2010/main" val="908099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3048000" y="460375"/>
            <a:ext cx="6248400" cy="609600"/>
          </a:xfrm>
        </p:spPr>
        <p:txBody>
          <a:bodyPr/>
          <a:lstStyle/>
          <a:p>
            <a:r>
              <a:rPr lang="en-US" sz="3600" dirty="0"/>
              <a:t>Employee Appraisal Checklist, cont’d.</a:t>
            </a:r>
            <a:br>
              <a:rPr lang="en-US" sz="3600" dirty="0"/>
            </a:b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41</a:t>
            </a:fld>
            <a:endParaRPr lang="en-US" dirty="0">
              <a:solidFill>
                <a:schemeClr val="tx1"/>
              </a:solidFill>
            </a:endParaRPr>
          </a:p>
        </p:txBody>
      </p:sp>
      <p:sp>
        <p:nvSpPr>
          <p:cNvPr id="4" name="Content Placeholder 3"/>
          <p:cNvSpPr>
            <a:spLocks noGrp="1"/>
          </p:cNvSpPr>
          <p:nvPr>
            <p:ph idx="1"/>
          </p:nvPr>
        </p:nvSpPr>
        <p:spPr>
          <a:xfrm>
            <a:off x="685800" y="990600"/>
            <a:ext cx="7848600" cy="5334000"/>
          </a:xfrm>
        </p:spPr>
        <p:txBody>
          <a:bodyPr/>
          <a:lstStyle/>
          <a:p>
            <a:pPr marL="342900" marR="0" lvl="0" indent="-342900" algn="just">
              <a:lnSpc>
                <a:spcPct val="150000"/>
              </a:lnSpc>
              <a:spcBef>
                <a:spcPts val="1200"/>
              </a:spcBef>
              <a:spcAft>
                <a:spcPts val="600"/>
              </a:spcAft>
              <a:buSzPts val="1200"/>
              <a:buFont typeface="+mj-lt"/>
              <a:buAutoNum type="arabicPeriod" startAt="7"/>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What changes can the employee make to improve my performance? When?  How?</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startAt="7"/>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What does the employee want to be doing five years from now and how am is the employee planning to get there?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startAt="7"/>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Does the employee need more experience or training in his/her present job?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startAt="7"/>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Is the employee willing to accept more responsibility?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startAt="7"/>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How are the employee’s relationships with others and how do they affect his/her performance?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1200"/>
              </a:spcBef>
              <a:spcAft>
                <a:spcPts val="600"/>
              </a:spcAft>
              <a:buSzPts val="1200"/>
              <a:buFont typeface="+mj-lt"/>
              <a:buAutoNum type="arabicPeriod" startAt="7"/>
              <a:tabLst>
                <a:tab pos="2286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What new goals or standards should be established for the employee’s next performance appraisal period?  Do any current ones need to be deleted or modified?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ct val="50000"/>
              </a:spcBef>
              <a:buSzPct val="95000"/>
              <a:buFont typeface="Arial" panose="020B0604020202020204" pitchFamily="34" charset="0"/>
              <a:buChar char="•"/>
            </a:pPr>
            <a:endParaRPr lang="en-US" sz="2400" b="1" dirty="0">
              <a:solidFill>
                <a:srgbClr val="00808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0896" y="3352799"/>
            <a:ext cx="1558078" cy="805007"/>
          </a:xfrm>
          <a:prstGeom prst="rect">
            <a:avLst/>
          </a:prstGeom>
        </p:spPr>
      </p:pic>
    </p:spTree>
    <p:extLst>
      <p:ext uri="{BB962C8B-B14F-4D97-AF65-F5344CB8AC3E}">
        <p14:creationId xmlns:p14="http://schemas.microsoft.com/office/powerpoint/2010/main" val="597941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Steps in Appraisal Interview Process</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42</a:t>
            </a:fld>
            <a:endParaRPr lang="en-US" dirty="0">
              <a:solidFill>
                <a:schemeClr val="tx1"/>
              </a:solidFill>
            </a:endParaRPr>
          </a:p>
        </p:txBody>
      </p:sp>
      <p:sp>
        <p:nvSpPr>
          <p:cNvPr id="4" name="Content Placeholder 3"/>
          <p:cNvSpPr>
            <a:spLocks noGrp="1"/>
          </p:cNvSpPr>
          <p:nvPr>
            <p:ph idx="1"/>
          </p:nvPr>
        </p:nvSpPr>
        <p:spPr>
          <a:xfrm>
            <a:off x="685800" y="1371600"/>
            <a:ext cx="8229600" cy="5334000"/>
          </a:xfrm>
        </p:spPr>
        <p:txBody>
          <a:bodyPr/>
          <a:lstStyle/>
          <a:p>
            <a:r>
              <a:rPr lang="en-US" sz="2400" dirty="0"/>
              <a:t>Preparation</a:t>
            </a:r>
          </a:p>
          <a:p>
            <a:pPr lvl="1"/>
            <a:r>
              <a:rPr lang="en-US" sz="2000" dirty="0"/>
              <a:t>Takes the most time</a:t>
            </a:r>
          </a:p>
          <a:p>
            <a:pPr lvl="1"/>
            <a:r>
              <a:rPr lang="en-US" sz="2000" dirty="0"/>
              <a:t>Give advanced notice to employee through PeopleSoft</a:t>
            </a:r>
          </a:p>
          <a:p>
            <a:endParaRPr lang="en-US" sz="2400" dirty="0"/>
          </a:p>
          <a:p>
            <a:r>
              <a:rPr lang="en-US" sz="2400" dirty="0"/>
              <a:t>Setting</a:t>
            </a:r>
          </a:p>
          <a:p>
            <a:pPr lvl="1"/>
            <a:r>
              <a:rPr lang="en-US" sz="2000" dirty="0"/>
              <a:t>Reserve private room in advance</a:t>
            </a:r>
          </a:p>
          <a:p>
            <a:pPr lvl="1"/>
            <a:r>
              <a:rPr lang="en-US" sz="2000" dirty="0"/>
              <a:t>Sit close to exit</a:t>
            </a:r>
          </a:p>
          <a:p>
            <a:pPr lvl="1"/>
            <a:r>
              <a:rPr lang="en-US" sz="2000" dirty="0"/>
              <a:t>If possible, have reviewer or HR person in the room as well</a:t>
            </a:r>
          </a:p>
          <a:p>
            <a:endParaRPr lang="en-US" sz="2400" dirty="0"/>
          </a:p>
          <a:p>
            <a:r>
              <a:rPr lang="en-US" sz="2400" dirty="0"/>
              <a:t>Appraisal Interview</a:t>
            </a:r>
          </a:p>
          <a:p>
            <a:pPr lvl="1"/>
            <a:r>
              <a:rPr lang="en-US" sz="2000" dirty="0"/>
              <a:t>Shouldn’t last longer than one hour</a:t>
            </a:r>
          </a:p>
          <a:p>
            <a:pPr lvl="1"/>
            <a:r>
              <a:rPr lang="en-US" sz="2000" dirty="0"/>
              <a:t>Encourage employee to discuss how they feel about their review</a:t>
            </a:r>
          </a:p>
          <a:p>
            <a:pPr lvl="1"/>
            <a:r>
              <a:rPr lang="en-US" sz="2000" dirty="0"/>
              <a:t>Discuss expectations for next appraisal period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098" y="2573048"/>
            <a:ext cx="1930302" cy="1541751"/>
          </a:xfrm>
          <a:prstGeom prst="rect">
            <a:avLst/>
          </a:prstGeom>
        </p:spPr>
      </p:pic>
    </p:spTree>
    <p:extLst>
      <p:ext uri="{BB962C8B-B14F-4D97-AF65-F5344CB8AC3E}">
        <p14:creationId xmlns:p14="http://schemas.microsoft.com/office/powerpoint/2010/main" val="414453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Appraisal Interview</a:t>
            </a:r>
            <a:br>
              <a:rPr lang="en-US" sz="3600" dirty="0"/>
            </a:b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43</a:t>
            </a:fld>
            <a:endParaRPr lang="en-US" dirty="0">
              <a:solidFill>
                <a:schemeClr val="tx1"/>
              </a:solidFill>
            </a:endParaRPr>
          </a:p>
        </p:txBody>
      </p:sp>
      <p:sp>
        <p:nvSpPr>
          <p:cNvPr id="4" name="Content Placeholder 3"/>
          <p:cNvSpPr>
            <a:spLocks noGrp="1"/>
          </p:cNvSpPr>
          <p:nvPr>
            <p:ph idx="1"/>
          </p:nvPr>
        </p:nvSpPr>
        <p:spPr>
          <a:xfrm>
            <a:off x="685800" y="1371600"/>
            <a:ext cx="8229600" cy="5334000"/>
          </a:xfrm>
        </p:spPr>
        <p:txBody>
          <a:bodyPr/>
          <a:lstStyle/>
          <a:p>
            <a:pPr>
              <a:spcBef>
                <a:spcPct val="50000"/>
              </a:spcBef>
              <a:buSzPct val="95000"/>
              <a:buFont typeface="Arial" panose="020B0604020202020204" pitchFamily="34" charset="0"/>
              <a:buChar char="•"/>
            </a:pPr>
            <a:r>
              <a:rPr lang="en-US" sz="2400" u="sng" dirty="0">
                <a:effectLst>
                  <a:outerShdw blurRad="38100" dist="38100" dir="2700000" algn="tl">
                    <a:srgbClr val="C0C0C0"/>
                  </a:outerShdw>
                </a:effectLst>
              </a:rPr>
              <a:t>Focus on:</a:t>
            </a:r>
          </a:p>
          <a:p>
            <a:pPr>
              <a:spcBef>
                <a:spcPct val="50000"/>
              </a:spcBef>
              <a:buSzPct val="95000"/>
              <a:buFont typeface="Arial" panose="020B0604020202020204" pitchFamily="34" charset="0"/>
              <a:buChar char="•"/>
            </a:pPr>
            <a:r>
              <a:rPr lang="en-US" sz="2400" dirty="0"/>
              <a:t>Performance not Personality</a:t>
            </a:r>
          </a:p>
          <a:p>
            <a:pPr>
              <a:spcBef>
                <a:spcPct val="50000"/>
              </a:spcBef>
              <a:buSzPct val="95000"/>
              <a:buFont typeface="Arial" panose="020B0604020202020204" pitchFamily="34" charset="0"/>
              <a:buChar char="•"/>
            </a:pPr>
            <a:r>
              <a:rPr lang="en-US" sz="2400" dirty="0"/>
              <a:t>Insight, not Indictment/Blame</a:t>
            </a:r>
          </a:p>
          <a:p>
            <a:pPr>
              <a:spcBef>
                <a:spcPct val="50000"/>
              </a:spcBef>
              <a:buSzPct val="95000"/>
              <a:buFont typeface="Arial" panose="020B0604020202020204" pitchFamily="34" charset="0"/>
              <a:buChar char="•"/>
            </a:pPr>
            <a:r>
              <a:rPr lang="en-US" sz="2400" dirty="0"/>
              <a:t>Development (future), not Discipline (past)</a:t>
            </a:r>
          </a:p>
          <a:p>
            <a:pPr>
              <a:spcBef>
                <a:spcPct val="50000"/>
              </a:spcBef>
              <a:buSzPct val="95000"/>
              <a:buFont typeface="Arial" panose="020B0604020202020204" pitchFamily="34" charset="0"/>
              <a:buChar char="•"/>
            </a:pPr>
            <a:r>
              <a:rPr lang="en-US" sz="2400" dirty="0"/>
              <a:t>Encouragement (future), not Put-downs (past)</a:t>
            </a:r>
          </a:p>
          <a:p>
            <a:pPr>
              <a:spcBef>
                <a:spcPct val="50000"/>
              </a:spcBef>
              <a:buSzPct val="95000"/>
              <a:buFont typeface="Arial" panose="020B0604020202020204" pitchFamily="34" charset="0"/>
              <a:buChar char="•"/>
            </a:pPr>
            <a:r>
              <a:rPr lang="en-US" sz="2400" dirty="0"/>
              <a:t>Discussion (with), not Presentation (to)</a:t>
            </a:r>
          </a:p>
          <a:p>
            <a:pPr>
              <a:spcBef>
                <a:spcPct val="50000"/>
              </a:spcBef>
              <a:buSzPct val="95000"/>
              <a:buFont typeface="Arial" panose="020B0604020202020204" pitchFamily="34" charset="0"/>
              <a:buChar char="•"/>
            </a:pPr>
            <a:r>
              <a:rPr lang="en-US" sz="2400" dirty="0"/>
              <a:t>Action Plan (with), not Instructions (to)</a:t>
            </a:r>
            <a:endParaRPr lang="en-US" sz="2400" b="1" dirty="0">
              <a:solidFill>
                <a:srgbClr val="008080"/>
              </a:solidFill>
            </a:endParaRPr>
          </a:p>
        </p:txBody>
      </p:sp>
      <p:pic>
        <p:nvPicPr>
          <p:cNvPr id="6" name="Picture 5" descr="A person sitting at a table&#10;&#10;Description automatically generated">
            <a:extLst>
              <a:ext uri="{FF2B5EF4-FFF2-40B4-BE49-F238E27FC236}">
                <a16:creationId xmlns:a16="http://schemas.microsoft.com/office/drawing/2014/main" id="{98454FA7-D75C-50FB-CCF9-2340E2FC36E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77000" y="1371600"/>
            <a:ext cx="2133600" cy="1423182"/>
          </a:xfrm>
          <a:prstGeom prst="rect">
            <a:avLst/>
          </a:prstGeom>
        </p:spPr>
      </p:pic>
    </p:spTree>
    <p:extLst>
      <p:ext uri="{BB962C8B-B14F-4D97-AF65-F5344CB8AC3E}">
        <p14:creationId xmlns:p14="http://schemas.microsoft.com/office/powerpoint/2010/main" val="4202058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How to Get Employee to Participate in Discussion of Performance</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44</a:t>
            </a:fld>
            <a:endParaRPr lang="en-US" dirty="0">
              <a:solidFill>
                <a:schemeClr val="tx1"/>
              </a:solidFill>
            </a:endParaRPr>
          </a:p>
        </p:txBody>
      </p:sp>
      <p:sp>
        <p:nvSpPr>
          <p:cNvPr id="4" name="Content Placeholder 3"/>
          <p:cNvSpPr>
            <a:spLocks noGrp="1"/>
          </p:cNvSpPr>
          <p:nvPr>
            <p:ph idx="1"/>
          </p:nvPr>
        </p:nvSpPr>
        <p:spPr>
          <a:xfrm>
            <a:off x="457200" y="1676400"/>
            <a:ext cx="8458200" cy="5029200"/>
          </a:xfrm>
        </p:spPr>
        <p:txBody>
          <a:bodyPr/>
          <a:lstStyle/>
          <a:p>
            <a:pPr marL="0" indent="0">
              <a:lnSpc>
                <a:spcPct val="80000"/>
              </a:lnSpc>
              <a:spcBef>
                <a:spcPct val="50000"/>
              </a:spcBef>
              <a:buSzPct val="95000"/>
              <a:buNone/>
            </a:pPr>
            <a:r>
              <a:rPr lang="en-US" sz="2000" u="sng" dirty="0">
                <a:effectLst>
                  <a:outerShdw blurRad="38100" dist="38100" dir="2700000" algn="tl">
                    <a:srgbClr val="C0C0C0"/>
                  </a:outerShdw>
                </a:effectLst>
              </a:rPr>
              <a:t>NO</a:t>
            </a:r>
          </a:p>
          <a:p>
            <a:pPr>
              <a:lnSpc>
                <a:spcPct val="80000"/>
              </a:lnSpc>
              <a:spcBef>
                <a:spcPct val="50000"/>
              </a:spcBef>
              <a:buSzPct val="95000"/>
              <a:buFont typeface="Arial" panose="020B0604020202020204" pitchFamily="34" charset="0"/>
              <a:buChar char="•"/>
            </a:pPr>
            <a:r>
              <a:rPr lang="en-US" sz="2000" u="sng" dirty="0">
                <a:effectLst>
                  <a:outerShdw blurRad="38100" dist="38100" dir="2700000" algn="tl">
                    <a:srgbClr val="C0C0C0"/>
                  </a:outerShdw>
                </a:effectLst>
              </a:rPr>
              <a:t>Judgmental</a:t>
            </a:r>
          </a:p>
          <a:p>
            <a:pPr lvl="1">
              <a:lnSpc>
                <a:spcPct val="80000"/>
              </a:lnSpc>
              <a:spcBef>
                <a:spcPct val="50000"/>
              </a:spcBef>
              <a:buSzPct val="95000"/>
              <a:buFont typeface="Arial" panose="020B0604020202020204" pitchFamily="34" charset="0"/>
              <a:buChar char="•"/>
            </a:pPr>
            <a:r>
              <a:rPr lang="en-US" sz="1600" dirty="0"/>
              <a:t>“How could you have done such a dumb thing?”</a:t>
            </a:r>
          </a:p>
          <a:p>
            <a:pPr>
              <a:lnSpc>
                <a:spcPct val="80000"/>
              </a:lnSpc>
              <a:spcBef>
                <a:spcPct val="50000"/>
              </a:spcBef>
              <a:buSzPct val="95000"/>
              <a:buFont typeface="Arial" panose="020B0604020202020204" pitchFamily="34" charset="0"/>
              <a:buChar char="•"/>
            </a:pPr>
            <a:r>
              <a:rPr lang="en-US" sz="2000" u="sng" dirty="0">
                <a:effectLst>
                  <a:outerShdw blurRad="38100" dist="38100" dir="2700000" algn="tl">
                    <a:srgbClr val="C0C0C0"/>
                  </a:outerShdw>
                </a:effectLst>
              </a:rPr>
              <a:t>Authoritarian</a:t>
            </a:r>
          </a:p>
          <a:p>
            <a:pPr lvl="1">
              <a:lnSpc>
                <a:spcPct val="80000"/>
              </a:lnSpc>
              <a:spcBef>
                <a:spcPct val="50000"/>
              </a:spcBef>
              <a:buSzPct val="95000"/>
              <a:buFont typeface="Arial" panose="020B0604020202020204" pitchFamily="34" charset="0"/>
              <a:buChar char="•"/>
            </a:pPr>
            <a:r>
              <a:rPr lang="en-US" sz="1600" dirty="0"/>
              <a:t>“This is what I expect you to do from now on.”</a:t>
            </a:r>
          </a:p>
          <a:p>
            <a:pPr>
              <a:lnSpc>
                <a:spcPct val="80000"/>
              </a:lnSpc>
              <a:spcBef>
                <a:spcPct val="50000"/>
              </a:spcBef>
              <a:buSzPct val="95000"/>
              <a:buFont typeface="Arial" panose="020B0604020202020204" pitchFamily="34" charset="0"/>
              <a:buChar char="•"/>
            </a:pPr>
            <a:r>
              <a:rPr lang="en-US" sz="2000" u="sng" dirty="0">
                <a:effectLst>
                  <a:outerShdw blurRad="38100" dist="38100" dir="2700000" algn="tl">
                    <a:srgbClr val="C0C0C0"/>
                  </a:outerShdw>
                </a:effectLst>
              </a:rPr>
              <a:t>Superiority</a:t>
            </a:r>
          </a:p>
          <a:p>
            <a:pPr lvl="1">
              <a:lnSpc>
                <a:spcPct val="80000"/>
              </a:lnSpc>
              <a:spcBef>
                <a:spcPct val="50000"/>
              </a:spcBef>
              <a:buSzPct val="95000"/>
              <a:buFont typeface="Arial" panose="020B0604020202020204" pitchFamily="34" charset="0"/>
              <a:buChar char="•"/>
            </a:pPr>
            <a:r>
              <a:rPr lang="en-US" sz="1600" dirty="0"/>
              <a:t>“We’ve all done it this way since I came to the County.”</a:t>
            </a:r>
          </a:p>
          <a:p>
            <a:pPr>
              <a:lnSpc>
                <a:spcPct val="80000"/>
              </a:lnSpc>
              <a:spcBef>
                <a:spcPct val="50000"/>
              </a:spcBef>
              <a:buSzPct val="95000"/>
              <a:buFont typeface="Arial" panose="020B0604020202020204" pitchFamily="34" charset="0"/>
              <a:buChar char="•"/>
            </a:pPr>
            <a:r>
              <a:rPr lang="en-US" sz="2000" u="sng" dirty="0">
                <a:effectLst>
                  <a:outerShdw blurRad="38100" dist="38100" dir="2700000" algn="tl">
                    <a:srgbClr val="C0C0C0"/>
                  </a:outerShdw>
                </a:effectLst>
              </a:rPr>
              <a:t>Dogmatic</a:t>
            </a:r>
          </a:p>
          <a:p>
            <a:pPr lvl="1">
              <a:lnSpc>
                <a:spcPct val="80000"/>
              </a:lnSpc>
              <a:spcBef>
                <a:spcPct val="50000"/>
              </a:spcBef>
              <a:buSzPct val="95000"/>
              <a:buFont typeface="Arial" panose="020B0604020202020204" pitchFamily="34" charset="0"/>
              <a:buChar char="•"/>
            </a:pPr>
            <a:r>
              <a:rPr lang="en-US" sz="1600" dirty="0"/>
              <a:t>“This is the best solution.”</a:t>
            </a:r>
          </a:p>
          <a:p>
            <a:pPr>
              <a:lnSpc>
                <a:spcPct val="80000"/>
              </a:lnSpc>
              <a:spcBef>
                <a:spcPct val="50000"/>
              </a:spcBef>
              <a:buSzPct val="95000"/>
              <a:buFont typeface="Arial" panose="020B0604020202020204" pitchFamily="34" charset="0"/>
              <a:buChar char="•"/>
            </a:pPr>
            <a:r>
              <a:rPr lang="en-US" sz="2000" u="sng" dirty="0">
                <a:effectLst>
                  <a:outerShdw blurRad="38100" dist="38100" dir="2700000" algn="tl">
                    <a:srgbClr val="C0C0C0"/>
                  </a:outerShdw>
                </a:effectLst>
              </a:rPr>
              <a:t>Punishing</a:t>
            </a:r>
          </a:p>
          <a:p>
            <a:pPr lvl="1">
              <a:lnSpc>
                <a:spcPct val="80000"/>
              </a:lnSpc>
              <a:spcBef>
                <a:spcPct val="50000"/>
              </a:spcBef>
              <a:buSzPct val="95000"/>
              <a:buFont typeface="Arial" panose="020B0604020202020204" pitchFamily="34" charset="0"/>
              <a:buChar char="•"/>
            </a:pPr>
            <a:r>
              <a:rPr lang="en-US" sz="1600" dirty="0"/>
              <a:t>“Everyone in your unit is upset with you for what you’ve done.”</a:t>
            </a:r>
          </a:p>
          <a:p>
            <a:pPr lvl="1">
              <a:lnSpc>
                <a:spcPct val="80000"/>
              </a:lnSpc>
              <a:spcBef>
                <a:spcPct val="50000"/>
              </a:spcBef>
              <a:buSzPct val="95000"/>
              <a:buFont typeface="Arial" panose="020B0604020202020204" pitchFamily="34" charset="0"/>
              <a:buChar char="•"/>
            </a:pPr>
            <a:endParaRPr lang="en-US" sz="1600" b="1" dirty="0">
              <a:solidFill>
                <a:srgbClr val="008080"/>
              </a:solidFill>
            </a:endParaRPr>
          </a:p>
          <a:p>
            <a:pPr>
              <a:lnSpc>
                <a:spcPct val="80000"/>
              </a:lnSpc>
              <a:spcBef>
                <a:spcPct val="50000"/>
              </a:spcBef>
              <a:buSzPct val="95000"/>
              <a:buFont typeface="Arial" panose="020B0604020202020204" pitchFamily="34" charset="0"/>
              <a:buChar char="•"/>
            </a:pPr>
            <a:r>
              <a:rPr lang="en-US" sz="2000" b="1" dirty="0">
                <a:solidFill>
                  <a:srgbClr val="008080"/>
                </a:solidFill>
              </a:rPr>
              <a:t>A SPECIAL NO – Don’t fail an employee’s probation right before the         26</a:t>
            </a:r>
            <a:r>
              <a:rPr lang="en-US" sz="2000" b="1" baseline="30000" dirty="0">
                <a:solidFill>
                  <a:srgbClr val="008080"/>
                </a:solidFill>
              </a:rPr>
              <a:t>th</a:t>
            </a:r>
            <a:r>
              <a:rPr lang="en-US" sz="2000" b="1" dirty="0">
                <a:solidFill>
                  <a:srgbClr val="008080"/>
                </a:solidFill>
              </a:rPr>
              <a:t> pay period!!!  Consider monthly informal evaluations to                        get the person back on track!</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828800"/>
            <a:ext cx="2895600" cy="2895600"/>
          </a:xfrm>
          <a:prstGeom prst="rect">
            <a:avLst/>
          </a:prstGeom>
        </p:spPr>
      </p:pic>
    </p:spTree>
    <p:extLst>
      <p:ext uri="{BB962C8B-B14F-4D97-AF65-F5344CB8AC3E}">
        <p14:creationId xmlns:p14="http://schemas.microsoft.com/office/powerpoint/2010/main" val="816867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How to Get Employee to Participate in Discussion of Performance, cont’d.</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45</a:t>
            </a:fld>
            <a:endParaRPr lang="en-US" dirty="0">
              <a:solidFill>
                <a:schemeClr val="tx1"/>
              </a:solidFill>
            </a:endParaRPr>
          </a:p>
        </p:txBody>
      </p:sp>
      <p:sp>
        <p:nvSpPr>
          <p:cNvPr id="4" name="Content Placeholder 3"/>
          <p:cNvSpPr>
            <a:spLocks noGrp="1"/>
          </p:cNvSpPr>
          <p:nvPr>
            <p:ph idx="1"/>
          </p:nvPr>
        </p:nvSpPr>
        <p:spPr>
          <a:xfrm>
            <a:off x="685800" y="1676400"/>
            <a:ext cx="8229600" cy="5029200"/>
          </a:xfrm>
        </p:spPr>
        <p:txBody>
          <a:bodyPr/>
          <a:lstStyle/>
          <a:p>
            <a:pPr marL="0" indent="0">
              <a:lnSpc>
                <a:spcPct val="80000"/>
              </a:lnSpc>
              <a:buSzPct val="95000"/>
              <a:buNone/>
            </a:pPr>
            <a:r>
              <a:rPr lang="en-US" sz="2000" b="1" u="sng" dirty="0">
                <a:effectLst>
                  <a:outerShdw blurRad="38100" dist="38100" dir="2700000" algn="tl">
                    <a:srgbClr val="C0C0C0"/>
                  </a:outerShdw>
                </a:effectLst>
              </a:rPr>
              <a:t>YES</a:t>
            </a:r>
          </a:p>
          <a:p>
            <a:pPr>
              <a:lnSpc>
                <a:spcPct val="80000"/>
              </a:lnSpc>
              <a:buSzPct val="95000"/>
              <a:buFont typeface="Arial" panose="020B0604020202020204" pitchFamily="34" charset="0"/>
              <a:buChar char="•"/>
            </a:pPr>
            <a:r>
              <a:rPr lang="en-US" sz="2000" u="sng" dirty="0">
                <a:effectLst>
                  <a:outerShdw blurRad="38100" dist="38100" dir="2700000" algn="tl">
                    <a:srgbClr val="C0C0C0"/>
                  </a:outerShdw>
                </a:effectLst>
              </a:rPr>
              <a:t>Descriptive</a:t>
            </a:r>
          </a:p>
          <a:p>
            <a:pPr lvl="1">
              <a:lnSpc>
                <a:spcPct val="80000"/>
              </a:lnSpc>
              <a:buSzPct val="95000"/>
              <a:buFont typeface="Arial" panose="020B0604020202020204" pitchFamily="34" charset="0"/>
              <a:buChar char="•"/>
            </a:pPr>
            <a:r>
              <a:rPr lang="en-US" sz="1600" dirty="0"/>
              <a:t>“Can you explain what happened?”</a:t>
            </a:r>
          </a:p>
          <a:p>
            <a:pPr>
              <a:lnSpc>
                <a:spcPct val="80000"/>
              </a:lnSpc>
              <a:spcBef>
                <a:spcPct val="50000"/>
              </a:spcBef>
              <a:buSzPct val="95000"/>
              <a:buFont typeface="Arial" panose="020B0604020202020204" pitchFamily="34" charset="0"/>
              <a:buChar char="•"/>
            </a:pPr>
            <a:r>
              <a:rPr lang="en-US" sz="2000" u="sng" dirty="0">
                <a:effectLst>
                  <a:outerShdw blurRad="38100" dist="38100" dir="2700000" algn="tl">
                    <a:srgbClr val="C0C0C0"/>
                  </a:outerShdw>
                </a:effectLst>
              </a:rPr>
              <a:t>Supportive</a:t>
            </a:r>
          </a:p>
          <a:p>
            <a:pPr lvl="1">
              <a:lnSpc>
                <a:spcPct val="80000"/>
              </a:lnSpc>
              <a:buSzPct val="95000"/>
              <a:buFont typeface="Arial" panose="020B0604020202020204" pitchFamily="34" charset="0"/>
              <a:buChar char="•"/>
            </a:pPr>
            <a:r>
              <a:rPr lang="en-US" sz="1600" dirty="0"/>
              <a:t>“What do you suggest we do to prevent this from occurring again?”</a:t>
            </a:r>
          </a:p>
          <a:p>
            <a:pPr>
              <a:lnSpc>
                <a:spcPct val="80000"/>
              </a:lnSpc>
              <a:spcBef>
                <a:spcPct val="50000"/>
              </a:spcBef>
              <a:buSzPct val="95000"/>
              <a:buFont typeface="Arial" panose="020B0604020202020204" pitchFamily="34" charset="0"/>
              <a:buChar char="•"/>
            </a:pPr>
            <a:r>
              <a:rPr lang="en-US" sz="2000" u="sng" dirty="0">
                <a:effectLst>
                  <a:outerShdw blurRad="38100" dist="38100" dir="2700000" algn="tl">
                    <a:srgbClr val="C0C0C0"/>
                  </a:outerShdw>
                </a:effectLst>
              </a:rPr>
              <a:t>Equality</a:t>
            </a:r>
          </a:p>
          <a:p>
            <a:pPr lvl="1">
              <a:lnSpc>
                <a:spcPct val="80000"/>
              </a:lnSpc>
              <a:buSzPct val="95000"/>
              <a:buFont typeface="Arial" panose="020B0604020202020204" pitchFamily="34" charset="0"/>
              <a:buChar char="•"/>
            </a:pPr>
            <a:r>
              <a:rPr lang="en-US" sz="1600" dirty="0"/>
              <a:t>“We’ve done it this way for years, but I’d like to hear your ideas on how we might do it better.”</a:t>
            </a:r>
          </a:p>
          <a:p>
            <a:pPr>
              <a:lnSpc>
                <a:spcPct val="80000"/>
              </a:lnSpc>
              <a:spcBef>
                <a:spcPct val="50000"/>
              </a:spcBef>
              <a:buSzPct val="95000"/>
              <a:buFont typeface="Arial" panose="020B0604020202020204" pitchFamily="34" charset="0"/>
              <a:buChar char="•"/>
            </a:pPr>
            <a:r>
              <a:rPr lang="en-US" sz="2000" u="sng" dirty="0">
                <a:effectLst>
                  <a:outerShdw blurRad="38100" dist="38100" dir="2700000" algn="tl">
                    <a:srgbClr val="C0C0C0"/>
                  </a:outerShdw>
                </a:effectLst>
              </a:rPr>
              <a:t>Accepting</a:t>
            </a:r>
          </a:p>
          <a:p>
            <a:pPr lvl="1">
              <a:lnSpc>
                <a:spcPct val="80000"/>
              </a:lnSpc>
              <a:buSzPct val="95000"/>
              <a:buFont typeface="Arial" panose="020B0604020202020204" pitchFamily="34" charset="0"/>
              <a:buChar char="•"/>
            </a:pPr>
            <a:r>
              <a:rPr lang="en-US" sz="1600" dirty="0"/>
              <a:t>“This appears to be the best solution to me.  What other possibilities do you see?”</a:t>
            </a:r>
          </a:p>
          <a:p>
            <a:pPr>
              <a:lnSpc>
                <a:spcPct val="80000"/>
              </a:lnSpc>
              <a:spcBef>
                <a:spcPct val="50000"/>
              </a:spcBef>
              <a:buSzPct val="95000"/>
              <a:buFont typeface="Arial" panose="020B0604020202020204" pitchFamily="34" charset="0"/>
              <a:buChar char="•"/>
            </a:pPr>
            <a:r>
              <a:rPr lang="en-US" sz="2000" u="sng" dirty="0">
                <a:effectLst>
                  <a:outerShdw blurRad="38100" dist="38100" dir="2700000" algn="tl">
                    <a:srgbClr val="C0C0C0"/>
                  </a:outerShdw>
                </a:effectLst>
              </a:rPr>
              <a:t>Encouraging</a:t>
            </a:r>
          </a:p>
          <a:p>
            <a:pPr lvl="1">
              <a:lnSpc>
                <a:spcPct val="80000"/>
              </a:lnSpc>
              <a:buSzPct val="95000"/>
              <a:buFont typeface="Arial" panose="020B0604020202020204" pitchFamily="34" charset="0"/>
              <a:buChar char="•"/>
            </a:pPr>
            <a:r>
              <a:rPr lang="en-US" sz="1600" dirty="0"/>
              <a:t>“What do you think the effect is on your co-workers when you arrive late?”</a:t>
            </a:r>
            <a:endParaRPr lang="en-US" sz="1600" b="1" dirty="0">
              <a:solidFill>
                <a:srgbClr val="00808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602" y="1816878"/>
            <a:ext cx="1500198" cy="1500198"/>
          </a:xfrm>
          <a:prstGeom prst="rect">
            <a:avLst/>
          </a:prstGeom>
        </p:spPr>
      </p:pic>
    </p:spTree>
    <p:extLst>
      <p:ext uri="{BB962C8B-B14F-4D97-AF65-F5344CB8AC3E}">
        <p14:creationId xmlns:p14="http://schemas.microsoft.com/office/powerpoint/2010/main" val="2704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QUESTIONS TO FACILITATE DISCUSSION</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46</a:t>
            </a:fld>
            <a:endParaRPr lang="en-US" dirty="0">
              <a:solidFill>
                <a:schemeClr val="tx1"/>
              </a:solidFill>
            </a:endParaRPr>
          </a:p>
        </p:txBody>
      </p:sp>
      <p:sp>
        <p:nvSpPr>
          <p:cNvPr id="4" name="Content Placeholder 3"/>
          <p:cNvSpPr>
            <a:spLocks noGrp="1"/>
          </p:cNvSpPr>
          <p:nvPr>
            <p:ph idx="1"/>
          </p:nvPr>
        </p:nvSpPr>
        <p:spPr>
          <a:xfrm>
            <a:off x="685800" y="1676400"/>
            <a:ext cx="8229600" cy="5029200"/>
          </a:xfrm>
        </p:spPr>
        <p:txBody>
          <a:bodyPr/>
          <a:lstStyle/>
          <a:p>
            <a:pPr marL="0" indent="0">
              <a:lnSpc>
                <a:spcPct val="80000"/>
              </a:lnSpc>
              <a:buSzPct val="95000"/>
              <a:buNone/>
            </a:pPr>
            <a:r>
              <a:rPr lang="en-US" sz="2000" u="sng" dirty="0">
                <a:effectLst>
                  <a:outerShdw blurRad="38100" dist="38100" dir="2700000" algn="tl">
                    <a:srgbClr val="C0C0C0"/>
                  </a:outerShdw>
                </a:effectLst>
              </a:rPr>
              <a:t>Open Questions</a:t>
            </a:r>
          </a:p>
          <a:p>
            <a:pPr>
              <a:lnSpc>
                <a:spcPct val="80000"/>
              </a:lnSpc>
              <a:buSzPct val="95000"/>
              <a:buFont typeface="Arial" panose="020B0604020202020204" pitchFamily="34" charset="0"/>
              <a:buChar char="•"/>
            </a:pPr>
            <a:r>
              <a:rPr lang="en-US" sz="2000" dirty="0"/>
              <a:t>Open questions cannot be answered with “yes” or “no”.</a:t>
            </a:r>
          </a:p>
          <a:p>
            <a:pPr>
              <a:lnSpc>
                <a:spcPct val="80000"/>
              </a:lnSpc>
              <a:buSzPct val="95000"/>
              <a:buFont typeface="Arial" panose="020B0604020202020204" pitchFamily="34" charset="0"/>
              <a:buChar char="•"/>
            </a:pPr>
            <a:r>
              <a:rPr lang="en-US" sz="2000" dirty="0"/>
              <a:t>They require an opinion or expression of ideas.</a:t>
            </a:r>
          </a:p>
          <a:p>
            <a:pPr>
              <a:lnSpc>
                <a:spcPct val="80000"/>
              </a:lnSpc>
              <a:spcBef>
                <a:spcPct val="50000"/>
              </a:spcBef>
              <a:buSzPct val="95000"/>
              <a:buFont typeface="Arial" panose="020B0604020202020204" pitchFamily="34" charset="0"/>
              <a:buChar char="•"/>
            </a:pPr>
            <a:endParaRPr lang="en-US" sz="2000" u="sng" dirty="0">
              <a:effectLst>
                <a:outerShdw blurRad="38100" dist="38100" dir="2700000" algn="tl">
                  <a:srgbClr val="C0C0C0"/>
                </a:outerShdw>
              </a:effectLst>
            </a:endParaRPr>
          </a:p>
          <a:p>
            <a:pPr marL="0" indent="0">
              <a:lnSpc>
                <a:spcPct val="80000"/>
              </a:lnSpc>
              <a:spcBef>
                <a:spcPct val="50000"/>
              </a:spcBef>
              <a:buSzPct val="95000"/>
              <a:buNone/>
            </a:pPr>
            <a:r>
              <a:rPr lang="en-US" sz="2000" u="sng" dirty="0">
                <a:effectLst>
                  <a:outerShdw blurRad="38100" dist="38100" dir="2700000" algn="tl">
                    <a:srgbClr val="C0C0C0"/>
                  </a:outerShdw>
                </a:effectLst>
              </a:rPr>
              <a:t>Reflective Questions</a:t>
            </a:r>
          </a:p>
          <a:p>
            <a:pPr>
              <a:lnSpc>
                <a:spcPct val="80000"/>
              </a:lnSpc>
              <a:buSzPct val="95000"/>
              <a:buFont typeface="Arial" panose="020B0604020202020204" pitchFamily="34" charset="0"/>
              <a:buChar char="•"/>
            </a:pPr>
            <a:r>
              <a:rPr lang="en-US" sz="2000" dirty="0"/>
              <a:t>Repeat another statement in the form of a question.</a:t>
            </a:r>
          </a:p>
          <a:p>
            <a:pPr>
              <a:lnSpc>
                <a:spcPct val="80000"/>
              </a:lnSpc>
              <a:buSzPct val="95000"/>
              <a:buFont typeface="Arial" panose="020B0604020202020204" pitchFamily="34" charset="0"/>
              <a:buChar char="•"/>
            </a:pPr>
            <a:r>
              <a:rPr lang="en-US" sz="2000" dirty="0"/>
              <a:t>Good listening skills are important.</a:t>
            </a:r>
          </a:p>
          <a:p>
            <a:pPr>
              <a:lnSpc>
                <a:spcPct val="80000"/>
              </a:lnSpc>
              <a:spcBef>
                <a:spcPct val="50000"/>
              </a:spcBef>
              <a:buSzPct val="95000"/>
              <a:buFont typeface="Arial" panose="020B0604020202020204" pitchFamily="34" charset="0"/>
              <a:buChar char="•"/>
            </a:pPr>
            <a:endParaRPr lang="en-US" sz="2000" u="sng" dirty="0">
              <a:effectLst>
                <a:outerShdw blurRad="38100" dist="38100" dir="2700000" algn="tl">
                  <a:srgbClr val="C0C0C0"/>
                </a:outerShdw>
              </a:effectLst>
            </a:endParaRPr>
          </a:p>
          <a:p>
            <a:pPr marL="0" indent="0">
              <a:lnSpc>
                <a:spcPct val="80000"/>
              </a:lnSpc>
              <a:spcBef>
                <a:spcPct val="50000"/>
              </a:spcBef>
              <a:buSzPct val="95000"/>
              <a:buNone/>
            </a:pPr>
            <a:r>
              <a:rPr lang="en-US" sz="2000" u="sng" dirty="0">
                <a:effectLst>
                  <a:outerShdw blurRad="38100" dist="38100" dir="2700000" algn="tl">
                    <a:srgbClr val="C0C0C0"/>
                  </a:outerShdw>
                </a:effectLst>
              </a:rPr>
              <a:t>Directive Questions</a:t>
            </a:r>
          </a:p>
          <a:p>
            <a:pPr>
              <a:lnSpc>
                <a:spcPct val="80000"/>
              </a:lnSpc>
              <a:buSzPct val="95000"/>
              <a:buFont typeface="Arial" panose="020B0604020202020204" pitchFamily="34" charset="0"/>
              <a:buChar char="•"/>
            </a:pPr>
            <a:r>
              <a:rPr lang="en-US" sz="2000" dirty="0"/>
              <a:t>Are used to solicit information.</a:t>
            </a:r>
          </a:p>
          <a:p>
            <a:pPr>
              <a:lnSpc>
                <a:spcPct val="80000"/>
              </a:lnSpc>
              <a:buSzPct val="95000"/>
              <a:buFont typeface="Arial" panose="020B0604020202020204" pitchFamily="34" charset="0"/>
              <a:buChar char="•"/>
            </a:pPr>
            <a:r>
              <a:rPr lang="en-US" sz="2000" dirty="0"/>
              <a:t>Usually used after the other person has finished speaking. </a:t>
            </a:r>
          </a:p>
          <a:p>
            <a:pPr>
              <a:lnSpc>
                <a:spcPct val="80000"/>
              </a:lnSpc>
              <a:buSzPct val="95000"/>
              <a:buFont typeface="Arial" panose="020B0604020202020204" pitchFamily="34" charset="0"/>
              <a:buChar char="•"/>
            </a:pPr>
            <a:r>
              <a:rPr lang="en-US" sz="2000" dirty="0"/>
              <a:t>Used to sustain communication or obtain further ideas or information.</a:t>
            </a:r>
          </a:p>
          <a:p>
            <a:pPr marL="457200" indent="-457200" algn="ctr">
              <a:lnSpc>
                <a:spcPct val="80000"/>
              </a:lnSpc>
              <a:spcBef>
                <a:spcPct val="50000"/>
              </a:spcBef>
              <a:buClr>
                <a:schemeClr val="hlink"/>
              </a:buClr>
              <a:buSzPct val="95000"/>
              <a:buFont typeface="Verdana" pitchFamily="34" charset="0"/>
              <a:buChar char="_"/>
            </a:pPr>
            <a:endParaRPr lang="en-US" sz="2000" u="sng" dirty="0">
              <a:effectLst>
                <a:outerShdw blurRad="38100" dist="38100" dir="2700000" algn="tl">
                  <a:srgbClr val="C0C0C0"/>
                </a:outerShdw>
              </a:effectLst>
            </a:endParaRPr>
          </a:p>
        </p:txBody>
      </p:sp>
      <p:pic>
        <p:nvPicPr>
          <p:cNvPr id="8" name="Picture 7" descr="A picture containing human face, clothing, person, indoor&#10;&#10;Description automatically generated">
            <a:extLst>
              <a:ext uri="{FF2B5EF4-FFF2-40B4-BE49-F238E27FC236}">
                <a16:creationId xmlns:a16="http://schemas.microsoft.com/office/drawing/2014/main" id="{D5514370-5602-6AA0-F7CF-71C8157C365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84848" y="1600200"/>
            <a:ext cx="1800000" cy="3200400"/>
          </a:xfrm>
          <a:prstGeom prst="rect">
            <a:avLst/>
          </a:prstGeom>
        </p:spPr>
      </p:pic>
    </p:spTree>
    <p:extLst>
      <p:ext uri="{BB962C8B-B14F-4D97-AF65-F5344CB8AC3E}">
        <p14:creationId xmlns:p14="http://schemas.microsoft.com/office/powerpoint/2010/main" val="807040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2286000" y="381000"/>
            <a:ext cx="7162800" cy="609600"/>
          </a:xfrm>
        </p:spPr>
        <p:txBody>
          <a:bodyPr/>
          <a:lstStyle/>
          <a:p>
            <a:r>
              <a:rPr lang="en-US" sz="3600" dirty="0"/>
              <a:t>How to Develop An Action Plan</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47</a:t>
            </a:fld>
            <a:endParaRPr lang="en-US" dirty="0">
              <a:solidFill>
                <a:schemeClr val="tx1"/>
              </a:solidFill>
            </a:endParaRPr>
          </a:p>
        </p:txBody>
      </p:sp>
      <p:sp>
        <p:nvSpPr>
          <p:cNvPr id="4" name="Content Placeholder 3"/>
          <p:cNvSpPr>
            <a:spLocks noGrp="1"/>
          </p:cNvSpPr>
          <p:nvPr>
            <p:ph idx="1"/>
          </p:nvPr>
        </p:nvSpPr>
        <p:spPr>
          <a:xfrm>
            <a:off x="685800" y="990600"/>
            <a:ext cx="7848600" cy="5334000"/>
          </a:xfrm>
        </p:spPr>
        <p:txBody>
          <a:bodyPr/>
          <a:lstStyle/>
          <a:p>
            <a:pPr marL="0" marR="0" algn="just">
              <a:lnSpc>
                <a:spcPct val="150000"/>
              </a:lnSpc>
              <a:spcBef>
                <a:spcPts val="1200"/>
              </a:spcBef>
              <a:spcAft>
                <a:spcPts val="600"/>
              </a:spcAft>
              <a:tabLst>
                <a:tab pos="0" algn="l"/>
                <a:tab pos="619125" algn="l"/>
              </a:tabLst>
            </a:pPr>
            <a:r>
              <a:rPr lang="en-US" sz="1800" dirty="0">
                <a:effectLst/>
                <a:latin typeface="Arial" panose="020B0604020202020204" pitchFamily="34" charset="0"/>
                <a:ea typeface="Times New Roman" panose="02020603050405020304" pitchFamily="18" charset="0"/>
              </a:rPr>
              <a:t>Once you have completed your planning review, you will need to develop an action plan for the appraisal.  Keep the following guidelines in mind and check  </a:t>
            </a:r>
            <a:r>
              <a:rPr lang="en-US"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effectLst/>
                <a:latin typeface="Arial" panose="020B0604020202020204" pitchFamily="34" charset="0"/>
                <a:ea typeface="Times New Roman" panose="02020603050405020304" pitchFamily="18" charset="0"/>
              </a:rPr>
              <a:t> those you expect to use in your action plan.</a:t>
            </a:r>
            <a:endParaRPr lang="en-US" sz="1800" dirty="0">
              <a:effectLst/>
              <a:latin typeface="Times New Roman" panose="02020603050405020304" pitchFamily="18" charset="0"/>
              <a:ea typeface="Times New Roman" panose="02020603050405020304" pitchFamily="18" charset="0"/>
            </a:endParaRPr>
          </a:p>
          <a:p>
            <a:pPr marL="1033145" marR="0" indent="-1033145" algn="just">
              <a:lnSpc>
                <a:spcPct val="150000"/>
              </a:lnSpc>
              <a:spcBef>
                <a:spcPts val="1200"/>
              </a:spcBef>
              <a:spcAft>
                <a:spcPts val="600"/>
              </a:spcAft>
              <a:tabLst>
                <a:tab pos="619125" algn="l"/>
                <a:tab pos="1028700" algn="l"/>
              </a:tabLst>
            </a:pPr>
            <a:r>
              <a:rPr lang="en-US" sz="1800" dirty="0">
                <a:effectLst/>
                <a:latin typeface="Arial" panose="020B0604020202020204" pitchFamily="34" charset="0"/>
                <a:ea typeface="Times New Roman" panose="02020603050405020304" pitchFamily="18" charset="0"/>
              </a:rPr>
              <a:t>________ 1. </a:t>
            </a:r>
            <a:r>
              <a:rPr lang="en-US" sz="1600" dirty="0">
                <a:effectLst/>
                <a:latin typeface="Arial" panose="020B0604020202020204" pitchFamily="34" charset="0"/>
                <a:ea typeface="Times New Roman" panose="02020603050405020304" pitchFamily="18" charset="0"/>
              </a:rPr>
              <a:t>Don’t plan to cover too many areas in one discussion.  Concentrate on those which deserve the most attention and are most critical to the job.</a:t>
            </a:r>
            <a:endParaRPr lang="en-US" sz="1600" dirty="0">
              <a:effectLst/>
              <a:latin typeface="Times New Roman" panose="02020603050405020304" pitchFamily="18" charset="0"/>
              <a:ea typeface="Times New Roman" panose="02020603050405020304" pitchFamily="18" charset="0"/>
            </a:endParaRPr>
          </a:p>
          <a:p>
            <a:pPr marL="1033145" marR="0" indent="-1033145" algn="just">
              <a:lnSpc>
                <a:spcPct val="150000"/>
              </a:lnSpc>
              <a:spcBef>
                <a:spcPts val="1200"/>
              </a:spcBef>
              <a:spcAft>
                <a:spcPts val="600"/>
              </a:spcAft>
              <a:tabLst>
                <a:tab pos="619125" algn="l"/>
                <a:tab pos="1028700" algn="l"/>
              </a:tabLst>
            </a:pPr>
            <a:r>
              <a:rPr lang="en-US" sz="1800" dirty="0">
                <a:effectLst/>
                <a:latin typeface="Arial" panose="020B0604020202020204" pitchFamily="34" charset="0"/>
                <a:ea typeface="Times New Roman" panose="02020603050405020304" pitchFamily="18" charset="0"/>
              </a:rPr>
              <a:t>________ 2. </a:t>
            </a:r>
            <a:r>
              <a:rPr lang="en-US" sz="1600" dirty="0">
                <a:effectLst/>
                <a:latin typeface="Arial" panose="020B0604020202020204" pitchFamily="34" charset="0"/>
                <a:ea typeface="Times New Roman" panose="02020603050405020304" pitchFamily="18" charset="0"/>
              </a:rPr>
              <a:t>Make sure there are specific, unbiased examples (documentation) that can be used to support your points but that also allow for dialogue.</a:t>
            </a:r>
            <a:endParaRPr lang="en-US" sz="1600" dirty="0">
              <a:effectLst/>
              <a:latin typeface="Times New Roman" panose="02020603050405020304" pitchFamily="18" charset="0"/>
              <a:ea typeface="Times New Roman" panose="02020603050405020304" pitchFamily="18" charset="0"/>
            </a:endParaRPr>
          </a:p>
          <a:p>
            <a:pPr marL="1033145" marR="0" indent="-1033145" algn="just">
              <a:lnSpc>
                <a:spcPct val="150000"/>
              </a:lnSpc>
              <a:spcBef>
                <a:spcPts val="1200"/>
              </a:spcBef>
              <a:spcAft>
                <a:spcPts val="600"/>
              </a:spcAft>
              <a:tabLst>
                <a:tab pos="619125" algn="l"/>
                <a:tab pos="1028700" algn="l"/>
              </a:tabLst>
            </a:pPr>
            <a:r>
              <a:rPr lang="en-US" sz="1800" dirty="0">
                <a:effectLst/>
                <a:latin typeface="Arial" panose="020B0604020202020204" pitchFamily="34" charset="0"/>
                <a:ea typeface="Times New Roman" panose="02020603050405020304" pitchFamily="18" charset="0"/>
              </a:rPr>
              <a:t>________ 3</a:t>
            </a:r>
            <a:r>
              <a:rPr lang="en-US" sz="1600" dirty="0">
                <a:effectLst/>
                <a:latin typeface="Arial" panose="020B0604020202020204" pitchFamily="34" charset="0"/>
                <a:ea typeface="Times New Roman" panose="02020603050405020304" pitchFamily="18" charset="0"/>
              </a:rPr>
              <a:t>. Develop positive approaches to correcting problems.  Give the employee an opportunity to suggest solutions before any final decision are made.  </a:t>
            </a:r>
            <a:endParaRPr lang="en-US" sz="16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83127"/>
            <a:ext cx="1371600" cy="914400"/>
          </a:xfrm>
          <a:prstGeom prst="rect">
            <a:avLst/>
          </a:prstGeom>
        </p:spPr>
      </p:pic>
    </p:spTree>
    <p:extLst>
      <p:ext uri="{BB962C8B-B14F-4D97-AF65-F5344CB8AC3E}">
        <p14:creationId xmlns:p14="http://schemas.microsoft.com/office/powerpoint/2010/main" val="4134865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2286000" y="381000"/>
            <a:ext cx="7162800" cy="609600"/>
          </a:xfrm>
        </p:spPr>
        <p:txBody>
          <a:bodyPr/>
          <a:lstStyle/>
          <a:p>
            <a:r>
              <a:rPr lang="en-US" sz="3600" dirty="0"/>
              <a:t>How to Develop An Action Plan, Cont’d. </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48</a:t>
            </a:fld>
            <a:endParaRPr lang="en-US" dirty="0">
              <a:solidFill>
                <a:schemeClr val="tx1"/>
              </a:solidFill>
            </a:endParaRPr>
          </a:p>
        </p:txBody>
      </p:sp>
      <p:sp>
        <p:nvSpPr>
          <p:cNvPr id="4" name="Content Placeholder 3"/>
          <p:cNvSpPr>
            <a:spLocks noGrp="1"/>
          </p:cNvSpPr>
          <p:nvPr>
            <p:ph idx="1"/>
          </p:nvPr>
        </p:nvSpPr>
        <p:spPr>
          <a:xfrm>
            <a:off x="685800" y="1143000"/>
            <a:ext cx="7848600" cy="5181600"/>
          </a:xfrm>
        </p:spPr>
        <p:txBody>
          <a:bodyPr/>
          <a:lstStyle/>
          <a:p>
            <a:pPr marL="1033145" marR="0" indent="-1033145" algn="just">
              <a:lnSpc>
                <a:spcPct val="150000"/>
              </a:lnSpc>
              <a:spcBef>
                <a:spcPts val="1200"/>
              </a:spcBef>
              <a:spcAft>
                <a:spcPts val="600"/>
              </a:spcAft>
              <a:tabLst>
                <a:tab pos="619125" algn="l"/>
                <a:tab pos="1028700" algn="l"/>
              </a:tabLst>
            </a:pPr>
            <a:r>
              <a:rPr lang="en-US" sz="1800" dirty="0">
                <a:effectLst/>
                <a:latin typeface="Arial" panose="020B0604020202020204" pitchFamily="34" charset="0"/>
                <a:ea typeface="Times New Roman" panose="02020603050405020304" pitchFamily="18" charset="0"/>
              </a:rPr>
              <a:t>_______ 4. </a:t>
            </a:r>
            <a:r>
              <a:rPr lang="en-US" sz="1600" dirty="0">
                <a:effectLst/>
                <a:latin typeface="Arial" panose="020B0604020202020204" pitchFamily="34" charset="0"/>
                <a:ea typeface="Times New Roman" panose="02020603050405020304" pitchFamily="18" charset="0"/>
              </a:rPr>
              <a:t>Be prepared to provide praise and positive reinforcement for items which deserve it.</a:t>
            </a:r>
            <a:endParaRPr lang="en-US" sz="1600" dirty="0">
              <a:effectLst/>
              <a:latin typeface="Times New Roman" panose="02020603050405020304" pitchFamily="18" charset="0"/>
              <a:ea typeface="Times New Roman" panose="02020603050405020304" pitchFamily="18" charset="0"/>
            </a:endParaRPr>
          </a:p>
          <a:p>
            <a:pPr marL="1033145" marR="0" indent="-1033145" algn="just">
              <a:lnSpc>
                <a:spcPct val="150000"/>
              </a:lnSpc>
              <a:spcBef>
                <a:spcPts val="1200"/>
              </a:spcBef>
              <a:spcAft>
                <a:spcPts val="600"/>
              </a:spcAft>
              <a:tabLst>
                <a:tab pos="619125" algn="l"/>
                <a:tab pos="1028700" algn="l"/>
              </a:tabLst>
            </a:pPr>
            <a:r>
              <a:rPr lang="en-US" sz="1600" dirty="0">
                <a:effectLst/>
                <a:latin typeface="Arial" panose="020B0604020202020204" pitchFamily="34" charset="0"/>
                <a:ea typeface="Times New Roman" panose="02020603050405020304" pitchFamily="18" charset="0"/>
              </a:rPr>
              <a:t>________ 5. Identify any developmental activities that will improve the employee’s performance in the present assignment; and or provide preparation for future assignments and responsibilities.</a:t>
            </a:r>
            <a:endParaRPr lang="en-US" sz="1600" dirty="0">
              <a:effectLst/>
              <a:latin typeface="Times New Roman" panose="02020603050405020304" pitchFamily="18" charset="0"/>
              <a:ea typeface="Times New Roman" panose="02020603050405020304" pitchFamily="18" charset="0"/>
            </a:endParaRPr>
          </a:p>
          <a:p>
            <a:pPr marL="1033145" marR="0" indent="-1033145" algn="just">
              <a:lnSpc>
                <a:spcPct val="150000"/>
              </a:lnSpc>
              <a:spcBef>
                <a:spcPts val="1200"/>
              </a:spcBef>
              <a:spcAft>
                <a:spcPts val="600"/>
              </a:spcAft>
              <a:tabLst>
                <a:tab pos="619125" algn="l"/>
                <a:tab pos="1028700" algn="l"/>
              </a:tabLst>
            </a:pPr>
            <a:r>
              <a:rPr lang="en-US" sz="1600" dirty="0">
                <a:effectLst/>
                <a:latin typeface="Arial" panose="020B0604020202020204" pitchFamily="34" charset="0"/>
                <a:ea typeface="Times New Roman" panose="02020603050405020304" pitchFamily="18" charset="0"/>
              </a:rPr>
              <a:t>________ 6. Note any projects, goals, and/or standards to be accomplished during the forthcoming appraisal period.  Discuss them and reach agreement on them during the session.  It is helpful to put these in writing.</a:t>
            </a:r>
            <a:endParaRPr lang="en-US" sz="1600" dirty="0">
              <a:effectLst/>
              <a:latin typeface="Times New Roman" panose="02020603050405020304" pitchFamily="18" charset="0"/>
              <a:ea typeface="Times New Roman" panose="02020603050405020304" pitchFamily="18" charset="0"/>
            </a:endParaRPr>
          </a:p>
          <a:p>
            <a:pPr marL="1033145" marR="0" indent="-1033145" algn="just">
              <a:lnSpc>
                <a:spcPct val="150000"/>
              </a:lnSpc>
              <a:spcBef>
                <a:spcPts val="1200"/>
              </a:spcBef>
              <a:spcAft>
                <a:spcPts val="600"/>
              </a:spcAft>
              <a:tabLst>
                <a:tab pos="619125" algn="l"/>
                <a:tab pos="1028700" algn="l"/>
              </a:tabLst>
            </a:pPr>
            <a:r>
              <a:rPr lang="en-US" sz="1600" dirty="0">
                <a:effectLst/>
                <a:latin typeface="Arial" panose="020B0604020202020204" pitchFamily="34" charset="0"/>
                <a:ea typeface="Times New Roman" panose="02020603050405020304" pitchFamily="18" charset="0"/>
              </a:rPr>
              <a:t>________  7. Plan to involve the employee in all aspects of the discussion.  Remember, a one-sided discussion places you in the role of “Judge” not “Evaluator/Enabler”.</a:t>
            </a:r>
            <a:endParaRPr lang="en-US" sz="1600" dirty="0">
              <a:effectLst/>
              <a:latin typeface="Times New Roman" panose="02020603050405020304" pitchFamily="18" charset="0"/>
              <a:ea typeface="Times New Roman" panose="02020603050405020304" pitchFamily="18" charset="0"/>
            </a:endParaRPr>
          </a:p>
          <a:p>
            <a:pPr marL="0" indent="0">
              <a:spcBef>
                <a:spcPct val="50000"/>
              </a:spcBef>
              <a:buSzPct val="95000"/>
              <a:buNone/>
            </a:pPr>
            <a:endParaRPr lang="en-US" sz="2400" b="1" dirty="0">
              <a:solidFill>
                <a:srgbClr val="00808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228600"/>
            <a:ext cx="1371600" cy="914400"/>
          </a:xfrm>
          <a:prstGeom prst="rect">
            <a:avLst/>
          </a:prstGeom>
        </p:spPr>
      </p:pic>
    </p:spTree>
    <p:extLst>
      <p:ext uri="{BB962C8B-B14F-4D97-AF65-F5344CB8AC3E}">
        <p14:creationId xmlns:p14="http://schemas.microsoft.com/office/powerpoint/2010/main" val="3873328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990600" y="381000"/>
            <a:ext cx="8458200" cy="1143000"/>
          </a:xfrm>
        </p:spPr>
        <p:txBody>
          <a:bodyPr/>
          <a:lstStyle/>
          <a:p>
            <a:r>
              <a:rPr lang="en-US" sz="3600" dirty="0"/>
              <a:t>Wrap-up</a:t>
            </a:r>
            <a:endParaRPr lang="en-US" sz="36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49</a:t>
            </a:fld>
            <a:endParaRPr lang="en-US" dirty="0">
              <a:solidFill>
                <a:schemeClr val="tx1"/>
              </a:solidFill>
            </a:endParaRPr>
          </a:p>
        </p:txBody>
      </p:sp>
      <p:sp>
        <p:nvSpPr>
          <p:cNvPr id="4" name="Content Placeholder 3"/>
          <p:cNvSpPr>
            <a:spLocks noGrp="1"/>
          </p:cNvSpPr>
          <p:nvPr>
            <p:ph idx="1"/>
          </p:nvPr>
        </p:nvSpPr>
        <p:spPr>
          <a:xfrm>
            <a:off x="685800" y="1676400"/>
            <a:ext cx="8229600" cy="5029200"/>
          </a:xfrm>
        </p:spPr>
        <p:txBody>
          <a:bodyPr/>
          <a:lstStyle/>
          <a:p>
            <a:pPr marL="457200" indent="-457200" algn="ctr">
              <a:lnSpc>
                <a:spcPct val="80000"/>
              </a:lnSpc>
              <a:spcBef>
                <a:spcPct val="50000"/>
              </a:spcBef>
              <a:buClr>
                <a:schemeClr val="hlink"/>
              </a:buClr>
              <a:buSzPct val="95000"/>
              <a:buFont typeface="Verdana" pitchFamily="34" charset="0"/>
              <a:buChar char="_"/>
            </a:pPr>
            <a:endParaRPr lang="en-US" sz="2000" u="sng" dirty="0">
              <a:effectLst>
                <a:outerShdw blurRad="38100" dist="38100" dir="2700000" algn="tl">
                  <a:srgbClr val="C0C0C0"/>
                </a:outerShdw>
              </a:effectLst>
            </a:endParaRPr>
          </a:p>
          <a:p>
            <a:pPr marL="457200" indent="-457200" algn="ctr">
              <a:lnSpc>
                <a:spcPct val="80000"/>
              </a:lnSpc>
              <a:spcBef>
                <a:spcPct val="50000"/>
              </a:spcBef>
              <a:buClr>
                <a:schemeClr val="hlink"/>
              </a:buClr>
              <a:buSzPct val="95000"/>
              <a:buFont typeface="Verdana" pitchFamily="34" charset="0"/>
              <a:buChar char="_"/>
            </a:pPr>
            <a:endParaRPr lang="en-US" sz="2000" u="sng" dirty="0">
              <a:effectLst>
                <a:outerShdw blurRad="38100" dist="38100" dir="2700000" algn="tl">
                  <a:srgbClr val="C0C0C0"/>
                </a:outerShdw>
              </a:effectLst>
            </a:endParaRPr>
          </a:p>
        </p:txBody>
      </p:sp>
      <p:pic>
        <p:nvPicPr>
          <p:cNvPr id="6" name="Picture 5" descr="A picture containing text, outdoor, sign, sky&#10;&#10;Description automatically generated">
            <a:extLst>
              <a:ext uri="{FF2B5EF4-FFF2-40B4-BE49-F238E27FC236}">
                <a16:creationId xmlns:a16="http://schemas.microsoft.com/office/drawing/2014/main" id="{5132C155-07F7-1980-915B-813004F601C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33600" y="1698538"/>
            <a:ext cx="5562600" cy="4635500"/>
          </a:xfrm>
          <a:prstGeom prst="rect">
            <a:avLst/>
          </a:prstGeom>
        </p:spPr>
      </p:pic>
    </p:spTree>
    <p:extLst>
      <p:ext uri="{BB962C8B-B14F-4D97-AF65-F5344CB8AC3E}">
        <p14:creationId xmlns:p14="http://schemas.microsoft.com/office/powerpoint/2010/main" val="33378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990600"/>
            <a:ext cx="8229600" cy="1143000"/>
          </a:xfrm>
        </p:spPr>
        <p:txBody>
          <a:bodyPr/>
          <a:lstStyle/>
          <a:p>
            <a:r>
              <a:rPr lang="en-US" sz="3600" dirty="0">
                <a:effectLst>
                  <a:outerShdw blurRad="38100" dist="38100" dir="2700000" algn="tl">
                    <a:srgbClr val="C0C0C0"/>
                  </a:outerShdw>
                </a:effectLst>
                <a:latin typeface="Verdana" pitchFamily="34" charset="0"/>
              </a:rPr>
              <a:t>PERFORMANCE</a:t>
            </a:r>
            <a:r>
              <a:rPr lang="en-US" sz="3600" b="1" dirty="0">
                <a:latin typeface="Verdana" pitchFamily="34" charset="0"/>
              </a:rPr>
              <a:t> </a:t>
            </a:r>
            <a:r>
              <a:rPr lang="en-US" sz="3600" dirty="0">
                <a:effectLst>
                  <a:outerShdw blurRad="38100" dist="38100" dir="2700000" algn="tl">
                    <a:srgbClr val="C0C0C0"/>
                  </a:outerShdw>
                </a:effectLst>
                <a:latin typeface="Verdana" pitchFamily="34" charset="0"/>
              </a:rPr>
              <a:t>MANAGEMENT</a:t>
            </a:r>
            <a:br>
              <a:rPr lang="en-US" dirty="0">
                <a:solidFill>
                  <a:schemeClr val="hlink"/>
                </a:solidFill>
                <a:effectLst>
                  <a:outerShdw blurRad="38100" dist="38100" dir="2700000" algn="tl">
                    <a:srgbClr val="C0C0C0"/>
                  </a:outerShdw>
                </a:effectLst>
                <a:latin typeface="Verdana" pitchFamily="34" charset="0"/>
              </a:rPr>
            </a:b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5</a:t>
            </a:fld>
            <a:endParaRPr lang="en-US" dirty="0">
              <a:solidFill>
                <a:schemeClr val="tx1"/>
              </a:solidFill>
            </a:endParaRPr>
          </a:p>
        </p:txBody>
      </p:sp>
      <p:graphicFrame>
        <p:nvGraphicFramePr>
          <p:cNvPr id="6" name="Object 2"/>
          <p:cNvGraphicFramePr>
            <a:graphicFrameLocks noGrp="1" noChangeAspect="1"/>
          </p:cNvGraphicFramePr>
          <p:nvPr>
            <p:ph idx="1"/>
            <p:extLst>
              <p:ext uri="{D42A27DB-BD31-4B8C-83A1-F6EECF244321}">
                <p14:modId xmlns:p14="http://schemas.microsoft.com/office/powerpoint/2010/main" val="1183993659"/>
              </p:ext>
            </p:extLst>
          </p:nvPr>
        </p:nvGraphicFramePr>
        <p:xfrm>
          <a:off x="2286000" y="1220980"/>
          <a:ext cx="5184775" cy="5383871"/>
        </p:xfrm>
        <a:graphic>
          <a:graphicData uri="http://schemas.openxmlformats.org/presentationml/2006/ole">
            <mc:AlternateContent xmlns:mc="http://schemas.openxmlformats.org/markup-compatibility/2006">
              <mc:Choice xmlns:v="urn:schemas-microsoft-com:vml" Requires="v">
                <p:oleObj name="Chart" r:id="rId4" imgW="8985600" imgH="9331200" progId="MSGraph.Chart.8">
                  <p:embed/>
                </p:oleObj>
              </mc:Choice>
              <mc:Fallback>
                <p:oleObj name="Chart" r:id="rId4" imgW="8985600" imgH="9331200"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220980"/>
                        <a:ext cx="5184775" cy="5383871"/>
                      </a:xfrm>
                      <a:prstGeom prst="rect">
                        <a:avLst/>
                      </a:prstGeom>
                      <a:noFill/>
                    </p:spPr>
                  </p:pic>
                </p:oleObj>
              </mc:Fallback>
            </mc:AlternateContent>
          </a:graphicData>
        </a:graphic>
      </p:graphicFrame>
    </p:spTree>
    <p:extLst>
      <p:ext uri="{BB962C8B-B14F-4D97-AF65-F5344CB8AC3E}">
        <p14:creationId xmlns:p14="http://schemas.microsoft.com/office/powerpoint/2010/main" val="15183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990600"/>
            <a:ext cx="8229600" cy="1143000"/>
          </a:xfrm>
        </p:spPr>
        <p:txBody>
          <a:bodyPr/>
          <a:lstStyle/>
          <a:p>
            <a:r>
              <a:rPr lang="en-US" sz="3600" dirty="0"/>
              <a:t>DOCUMENTATION</a:t>
            </a:r>
            <a:br>
              <a:rPr lang="en-US" dirty="0">
                <a:solidFill>
                  <a:schemeClr val="hlink"/>
                </a:solidFill>
                <a:effectLst>
                  <a:outerShdw blurRad="38100" dist="38100" dir="2700000" algn="tl">
                    <a:srgbClr val="C0C0C0"/>
                  </a:outerShdw>
                </a:effectLst>
                <a:latin typeface="Verdana" pitchFamily="34" charset="0"/>
              </a:rPr>
            </a:b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6</a:t>
            </a:fld>
            <a:endParaRPr lang="en-US" dirty="0">
              <a:solidFill>
                <a:schemeClr val="tx1"/>
              </a:solidFill>
            </a:endParaRPr>
          </a:p>
        </p:txBody>
      </p:sp>
      <p:sp>
        <p:nvSpPr>
          <p:cNvPr id="4" name="Content Placeholder 3"/>
          <p:cNvSpPr>
            <a:spLocks noGrp="1"/>
          </p:cNvSpPr>
          <p:nvPr>
            <p:ph idx="1"/>
          </p:nvPr>
        </p:nvSpPr>
        <p:spPr/>
        <p:txBody>
          <a:bodyPr/>
          <a:lstStyle/>
          <a:p>
            <a:pPr>
              <a:spcBef>
                <a:spcPct val="30000"/>
              </a:spcBef>
              <a:spcAft>
                <a:spcPct val="30000"/>
              </a:spcAft>
              <a:buFont typeface="Arial" panose="020B0604020202020204" pitchFamily="34" charset="0"/>
              <a:buChar char="•"/>
            </a:pPr>
            <a:r>
              <a:rPr lang="en-US" sz="2400" dirty="0"/>
              <a:t>Helps to ensure accurate performance appraisals.</a:t>
            </a:r>
          </a:p>
          <a:p>
            <a:pPr>
              <a:spcBef>
                <a:spcPct val="30000"/>
              </a:spcBef>
              <a:spcAft>
                <a:spcPct val="30000"/>
              </a:spcAft>
              <a:buFont typeface="Arial" panose="020B0604020202020204" pitchFamily="34" charset="0"/>
              <a:buChar char="•"/>
            </a:pPr>
            <a:r>
              <a:rPr lang="en-US" sz="2400" dirty="0"/>
              <a:t>Provides a necessary reminder of the incident.</a:t>
            </a:r>
          </a:p>
          <a:p>
            <a:pPr>
              <a:spcBef>
                <a:spcPct val="30000"/>
              </a:spcBef>
              <a:spcAft>
                <a:spcPct val="30000"/>
              </a:spcAft>
              <a:buFont typeface="Arial" panose="020B0604020202020204" pitchFamily="34" charset="0"/>
              <a:buChar char="•"/>
            </a:pPr>
            <a:r>
              <a:rPr lang="en-US" sz="2400" dirty="0"/>
              <a:t>Assists in providing and substantiating actions.</a:t>
            </a:r>
          </a:p>
          <a:p>
            <a:pPr>
              <a:spcBef>
                <a:spcPct val="30000"/>
              </a:spcBef>
              <a:spcAft>
                <a:spcPct val="30000"/>
              </a:spcAft>
              <a:buFont typeface="Arial" panose="020B0604020202020204" pitchFamily="34" charset="0"/>
              <a:buChar char="•"/>
            </a:pPr>
            <a:r>
              <a:rPr lang="en-US" sz="2400" dirty="0"/>
              <a:t>Verifies that the supervisor did something.</a:t>
            </a:r>
          </a:p>
          <a:p>
            <a:pPr>
              <a:spcBef>
                <a:spcPct val="30000"/>
              </a:spcBef>
              <a:spcAft>
                <a:spcPct val="30000"/>
              </a:spcAft>
              <a:buFont typeface="Arial" panose="020B0604020202020204" pitchFamily="34" charset="0"/>
              <a:buChar char="•"/>
            </a:pPr>
            <a:r>
              <a:rPr lang="en-US" sz="2400" dirty="0"/>
              <a:t>Used to record the employee’s training and development.</a:t>
            </a:r>
          </a:p>
        </p:txBody>
      </p:sp>
      <p:pic>
        <p:nvPicPr>
          <p:cNvPr id="6" name="Picture 5" descr="A close-up of a person writing on a piece of paper&#10;&#10;Description automatically generated with medium confidence">
            <a:extLst>
              <a:ext uri="{FF2B5EF4-FFF2-40B4-BE49-F238E27FC236}">
                <a16:creationId xmlns:a16="http://schemas.microsoft.com/office/drawing/2014/main" id="{DEB6C1D7-10CB-9ABA-F5C6-379E23DB40D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19400" y="4559580"/>
            <a:ext cx="3201888" cy="2136912"/>
          </a:xfrm>
          <a:prstGeom prst="rect">
            <a:avLst/>
          </a:prstGeom>
        </p:spPr>
      </p:pic>
    </p:spTree>
    <p:extLst>
      <p:ext uri="{BB962C8B-B14F-4D97-AF65-F5344CB8AC3E}">
        <p14:creationId xmlns:p14="http://schemas.microsoft.com/office/powerpoint/2010/main" val="209015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Question?</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7</a:t>
            </a:fld>
            <a:endParaRPr lang="en-US" dirty="0">
              <a:solidFill>
                <a:schemeClr val="tx1"/>
              </a:solidFill>
            </a:endParaRPr>
          </a:p>
        </p:txBody>
      </p:sp>
      <p:sp>
        <p:nvSpPr>
          <p:cNvPr id="4" name="Content Placeholder 3"/>
          <p:cNvSpPr>
            <a:spLocks noGrp="1"/>
          </p:cNvSpPr>
          <p:nvPr>
            <p:ph idx="1"/>
          </p:nvPr>
        </p:nvSpPr>
        <p:spPr/>
        <p:txBody>
          <a:bodyPr/>
          <a:lstStyle/>
          <a:p>
            <a:r>
              <a:rPr lang="en-US" sz="3600" dirty="0"/>
              <a:t>How often should you document?</a:t>
            </a:r>
          </a:p>
        </p:txBody>
      </p:sp>
      <p:pic>
        <p:nvPicPr>
          <p:cNvPr id="6" name="Picture 5" descr="Yellow question mark">
            <a:extLst>
              <a:ext uri="{FF2B5EF4-FFF2-40B4-BE49-F238E27FC236}">
                <a16:creationId xmlns:a16="http://schemas.microsoft.com/office/drawing/2014/main" id="{599669C6-C272-1FCD-D2D7-6489EF1CBA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3940" y="3124200"/>
            <a:ext cx="5030260" cy="3018005"/>
          </a:xfrm>
          <a:prstGeom prst="rect">
            <a:avLst/>
          </a:prstGeom>
        </p:spPr>
      </p:pic>
    </p:spTree>
    <p:extLst>
      <p:ext uri="{BB962C8B-B14F-4D97-AF65-F5344CB8AC3E}">
        <p14:creationId xmlns:p14="http://schemas.microsoft.com/office/powerpoint/2010/main" val="293022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DOCUMENTATION TIPS</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8</a:t>
            </a:fld>
            <a:endParaRPr lang="en-US" dirty="0">
              <a:solidFill>
                <a:schemeClr val="tx1"/>
              </a:solidFill>
            </a:endParaRPr>
          </a:p>
        </p:txBody>
      </p:sp>
      <p:sp>
        <p:nvSpPr>
          <p:cNvPr id="4" name="Content Placeholder 3"/>
          <p:cNvSpPr>
            <a:spLocks noGrp="1"/>
          </p:cNvSpPr>
          <p:nvPr>
            <p:ph idx="1"/>
          </p:nvPr>
        </p:nvSpPr>
        <p:spPr/>
        <p:txBody>
          <a:bodyPr/>
          <a:lstStyle/>
          <a:p>
            <a:pPr>
              <a:lnSpc>
                <a:spcPct val="90000"/>
              </a:lnSpc>
              <a:spcBef>
                <a:spcPct val="30000"/>
              </a:spcBef>
              <a:spcAft>
                <a:spcPct val="30000"/>
              </a:spcAft>
              <a:buFont typeface="Arial" panose="020B0604020202020204" pitchFamily="34" charset="0"/>
              <a:buChar char="•"/>
            </a:pPr>
            <a:r>
              <a:rPr lang="en-US" sz="2800" dirty="0"/>
              <a:t>Balance your documentation.</a:t>
            </a:r>
          </a:p>
          <a:p>
            <a:pPr>
              <a:lnSpc>
                <a:spcPct val="90000"/>
              </a:lnSpc>
              <a:spcBef>
                <a:spcPct val="30000"/>
              </a:spcBef>
              <a:spcAft>
                <a:spcPct val="30000"/>
              </a:spcAft>
              <a:buFont typeface="Arial" panose="020B0604020202020204" pitchFamily="34" charset="0"/>
              <a:buChar char="•"/>
            </a:pPr>
            <a:r>
              <a:rPr lang="en-US" sz="2800" dirty="0"/>
              <a:t>Document – name/position/date/time/location.</a:t>
            </a:r>
          </a:p>
          <a:p>
            <a:pPr>
              <a:lnSpc>
                <a:spcPct val="90000"/>
              </a:lnSpc>
              <a:spcBef>
                <a:spcPct val="30000"/>
              </a:spcBef>
              <a:spcAft>
                <a:spcPct val="30000"/>
              </a:spcAft>
              <a:buFont typeface="Arial" panose="020B0604020202020204" pitchFamily="34" charset="0"/>
              <a:buChar char="•"/>
            </a:pPr>
            <a:r>
              <a:rPr lang="en-US" sz="2800" dirty="0"/>
              <a:t>How did you hear about it?</a:t>
            </a:r>
          </a:p>
          <a:p>
            <a:pPr>
              <a:lnSpc>
                <a:spcPct val="90000"/>
              </a:lnSpc>
              <a:spcBef>
                <a:spcPct val="30000"/>
              </a:spcBef>
              <a:spcAft>
                <a:spcPct val="30000"/>
              </a:spcAft>
              <a:buFont typeface="Arial" panose="020B0604020202020204" pitchFamily="34" charset="0"/>
              <a:buChar char="•"/>
            </a:pPr>
            <a:r>
              <a:rPr lang="en-US" sz="2800" dirty="0"/>
              <a:t>Specify details.</a:t>
            </a:r>
          </a:p>
          <a:p>
            <a:pPr>
              <a:lnSpc>
                <a:spcPct val="90000"/>
              </a:lnSpc>
              <a:spcBef>
                <a:spcPct val="30000"/>
              </a:spcBef>
              <a:spcAft>
                <a:spcPct val="30000"/>
              </a:spcAft>
              <a:buFont typeface="Arial" panose="020B0604020202020204" pitchFamily="34" charset="0"/>
              <a:buChar char="•"/>
            </a:pPr>
            <a:r>
              <a:rPr lang="en-US" sz="2800" dirty="0"/>
              <a:t>What performance area is affected? (Negative/positive)</a:t>
            </a:r>
          </a:p>
          <a:p>
            <a:pPr>
              <a:lnSpc>
                <a:spcPct val="90000"/>
              </a:lnSpc>
              <a:spcBef>
                <a:spcPct val="30000"/>
              </a:spcBef>
              <a:spcAft>
                <a:spcPct val="30000"/>
              </a:spcAft>
              <a:buFont typeface="Arial" panose="020B0604020202020204" pitchFamily="34" charset="0"/>
              <a:buChar char="•"/>
            </a:pPr>
            <a:r>
              <a:rPr lang="en-US" sz="2800" dirty="0"/>
              <a:t>Action taken.</a:t>
            </a:r>
          </a:p>
          <a:p>
            <a:pPr>
              <a:lnSpc>
                <a:spcPct val="90000"/>
              </a:lnSpc>
              <a:spcBef>
                <a:spcPct val="30000"/>
              </a:spcBef>
              <a:spcAft>
                <a:spcPct val="30000"/>
              </a:spcAft>
              <a:buFont typeface="Arial" panose="020B0604020202020204" pitchFamily="34" charset="0"/>
              <a:buChar char="•"/>
            </a:pPr>
            <a:r>
              <a:rPr lang="en-US" sz="2800" dirty="0"/>
              <a:t>Follow-up planned?  Yes/No</a:t>
            </a:r>
          </a:p>
        </p:txBody>
      </p:sp>
      <p:pic>
        <p:nvPicPr>
          <p:cNvPr id="6" name="Picture 5" descr="A blue and white speech bubbles with a exclamation mark and a black background&#10;&#10;Description automatically generated with low confidence">
            <a:extLst>
              <a:ext uri="{FF2B5EF4-FFF2-40B4-BE49-F238E27FC236}">
                <a16:creationId xmlns:a16="http://schemas.microsoft.com/office/drawing/2014/main" id="{F3F45FF1-8572-FBC5-E85B-6B93926989C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78376" y="2960687"/>
            <a:ext cx="2537024" cy="1804987"/>
          </a:xfrm>
          <a:prstGeom prst="rect">
            <a:avLst/>
          </a:prstGeom>
        </p:spPr>
      </p:pic>
    </p:spTree>
    <p:extLst>
      <p:ext uri="{BB962C8B-B14F-4D97-AF65-F5344CB8AC3E}">
        <p14:creationId xmlns:p14="http://schemas.microsoft.com/office/powerpoint/2010/main" val="281674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0"/>
            <a:ext cx="9144000" cy="6854825"/>
          </a:xfrm>
          <a:prstGeom prst="rect">
            <a:avLst/>
          </a:prstGeom>
          <a:noFill/>
          <a:ln w="9525">
            <a:noFill/>
            <a:miter lim="800000"/>
            <a:headEnd/>
            <a:tailEnd/>
          </a:ln>
        </p:spPr>
      </p:pic>
      <p:sp>
        <p:nvSpPr>
          <p:cNvPr id="2" name="Title 1"/>
          <p:cNvSpPr>
            <a:spLocks noGrp="1"/>
          </p:cNvSpPr>
          <p:nvPr>
            <p:ph type="title"/>
          </p:nvPr>
        </p:nvSpPr>
        <p:spPr>
          <a:xfrm>
            <a:off x="1219200" y="381000"/>
            <a:ext cx="8229600" cy="1143000"/>
          </a:xfrm>
        </p:spPr>
        <p:txBody>
          <a:bodyPr/>
          <a:lstStyle/>
          <a:p>
            <a:r>
              <a:rPr lang="en-US" sz="4000" dirty="0"/>
              <a:t>PURPOSE OF A.O. No. 7-19</a:t>
            </a:r>
            <a:endParaRPr lang="en-US" sz="4000" b="1" dirty="0"/>
          </a:p>
        </p:txBody>
      </p:sp>
      <p:sp>
        <p:nvSpPr>
          <p:cNvPr id="3" name="Slide Number Placeholder 2"/>
          <p:cNvSpPr>
            <a:spLocks noGrp="1"/>
          </p:cNvSpPr>
          <p:nvPr>
            <p:ph type="sldNum" sz="quarter" idx="12"/>
          </p:nvPr>
        </p:nvSpPr>
        <p:spPr>
          <a:xfrm>
            <a:off x="7004901" y="6610350"/>
            <a:ext cx="2133600" cy="244475"/>
          </a:xfrm>
        </p:spPr>
        <p:txBody>
          <a:bodyPr/>
          <a:lstStyle/>
          <a:p>
            <a:pPr>
              <a:defRPr/>
            </a:pPr>
            <a:fld id="{D8BAEB55-3123-4D81-98E0-101B3ABBF54F}" type="slidenum">
              <a:rPr lang="en-US" smtClean="0">
                <a:solidFill>
                  <a:schemeClr val="tx1"/>
                </a:solidFill>
              </a:rPr>
              <a:pPr>
                <a:defRPr/>
              </a:pPr>
              <a:t>9</a:t>
            </a:fld>
            <a:endParaRPr lang="en-US" dirty="0">
              <a:solidFill>
                <a:schemeClr val="tx1"/>
              </a:solidFill>
            </a:endParaRPr>
          </a:p>
        </p:txBody>
      </p:sp>
      <p:sp>
        <p:nvSpPr>
          <p:cNvPr id="4" name="Content Placeholder 3"/>
          <p:cNvSpPr>
            <a:spLocks noGrp="1"/>
          </p:cNvSpPr>
          <p:nvPr>
            <p:ph idx="1"/>
          </p:nvPr>
        </p:nvSpPr>
        <p:spPr/>
        <p:txBody>
          <a:bodyPr/>
          <a:lstStyle/>
          <a:p>
            <a:pPr>
              <a:spcBef>
                <a:spcPct val="50000"/>
              </a:spcBef>
              <a:buFont typeface="Arial" panose="020B0604020202020204" pitchFamily="34" charset="0"/>
              <a:buChar char="•"/>
            </a:pPr>
            <a:r>
              <a:rPr lang="en-US" sz="2800" dirty="0"/>
              <a:t>Appraise employees work performance</a:t>
            </a:r>
          </a:p>
          <a:p>
            <a:pPr>
              <a:spcBef>
                <a:spcPct val="50000"/>
              </a:spcBef>
              <a:buFont typeface="Arial" panose="020B0604020202020204" pitchFamily="34" charset="0"/>
              <a:buChar char="•"/>
            </a:pPr>
            <a:r>
              <a:rPr lang="en-US" sz="2800" dirty="0"/>
              <a:t>Productivity</a:t>
            </a:r>
          </a:p>
          <a:p>
            <a:pPr>
              <a:spcBef>
                <a:spcPct val="50000"/>
              </a:spcBef>
              <a:buFont typeface="Arial" panose="020B0604020202020204" pitchFamily="34" charset="0"/>
              <a:buChar char="•"/>
            </a:pPr>
            <a:r>
              <a:rPr lang="en-US" sz="2800" dirty="0"/>
              <a:t>Effectiveness</a:t>
            </a:r>
          </a:p>
          <a:p>
            <a:pPr>
              <a:spcBef>
                <a:spcPct val="50000"/>
              </a:spcBef>
              <a:buFont typeface="Arial" panose="020B0604020202020204" pitchFamily="34" charset="0"/>
              <a:buChar char="•"/>
            </a:pPr>
            <a:r>
              <a:rPr lang="en-US" sz="2800" dirty="0"/>
              <a:t>Compliance with rules and regulations</a:t>
            </a:r>
          </a:p>
        </p:txBody>
      </p:sp>
      <p:pic>
        <p:nvPicPr>
          <p:cNvPr id="6" name="Picture 5" descr="A close-up of words&#10;&#10;Description automatically generated with medium confidence">
            <a:extLst>
              <a:ext uri="{FF2B5EF4-FFF2-40B4-BE49-F238E27FC236}">
                <a16:creationId xmlns:a16="http://schemas.microsoft.com/office/drawing/2014/main" id="{625AEE92-DB93-45A9-039E-C75323BE8C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81970" y="4189188"/>
            <a:ext cx="4548970" cy="2287812"/>
          </a:xfrm>
          <a:prstGeom prst="rect">
            <a:avLst/>
          </a:prstGeom>
        </p:spPr>
      </p:pic>
    </p:spTree>
    <p:extLst>
      <p:ext uri="{BB962C8B-B14F-4D97-AF65-F5344CB8AC3E}">
        <p14:creationId xmlns:p14="http://schemas.microsoft.com/office/powerpoint/2010/main" val="2689842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38610</TotalTime>
  <Words>3217</Words>
  <Application>Microsoft Office PowerPoint</Application>
  <PresentationFormat>On-screen Show (4:3)</PresentationFormat>
  <Paragraphs>485</Paragraphs>
  <Slides>49</Slides>
  <Notes>49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Times New Roman</vt:lpstr>
      <vt:lpstr>Verdana</vt:lpstr>
      <vt:lpstr>Wingdings</vt:lpstr>
      <vt:lpstr>Office Theme</vt:lpstr>
      <vt:lpstr>Chart</vt:lpstr>
      <vt:lpstr> Proactive Performance Appraisal</vt:lpstr>
      <vt:lpstr> Learning Objectives</vt:lpstr>
      <vt:lpstr> </vt:lpstr>
      <vt:lpstr> </vt:lpstr>
      <vt:lpstr>PERFORMANCE MANAGEMENT  </vt:lpstr>
      <vt:lpstr>DOCUMENTATION  </vt:lpstr>
      <vt:lpstr>Question? </vt:lpstr>
      <vt:lpstr>DOCUMENTATION TIPS</vt:lpstr>
      <vt:lpstr>PURPOSE OF A.O. No. 7-19</vt:lpstr>
      <vt:lpstr>THE ROAD TO 7-19  WILL TAKE YOU THERE</vt:lpstr>
      <vt:lpstr>THE ROAD TO 7-19  WILL TAKE YOU THERE</vt:lpstr>
      <vt:lpstr>THE ROAD TO 7-19  WILL TAKE YOU THERE</vt:lpstr>
      <vt:lpstr>THE ROAD TO 7-19  WILL TAKE YOU THERE</vt:lpstr>
      <vt:lpstr>THE ROAD TO 7-19  WILL TAKE YOU THERE</vt:lpstr>
      <vt:lpstr>FREQUENCY OF EVALUATIONS</vt:lpstr>
      <vt:lpstr>SPECIAL EVALUATIONS WHEN</vt:lpstr>
      <vt:lpstr>Employee Performance Evaluation Criteria</vt:lpstr>
      <vt:lpstr>Employee Performance Evaluation Criteria, cont’d.</vt:lpstr>
      <vt:lpstr>Definitions of Overall Ratings</vt:lpstr>
      <vt:lpstr>OVERALL RATING RESULTS </vt:lpstr>
      <vt:lpstr>Professional/Supervisory Performance Evaluation Criteria</vt:lpstr>
      <vt:lpstr>Professional/Supervisory Performance Evaluation Criteria, cont’d.</vt:lpstr>
      <vt:lpstr>Professional/Supervisory Performance Evaluation Criteria, cont’d.</vt:lpstr>
      <vt:lpstr>Professional/Supervisory Performance Evaluation Criteria, cont’d.</vt:lpstr>
      <vt:lpstr>ROLES/RESPONSIBILITIES</vt:lpstr>
      <vt:lpstr>Break</vt:lpstr>
      <vt:lpstr>Results Oriented Government </vt:lpstr>
      <vt:lpstr>Results Oriented Government, cont’d. </vt:lpstr>
      <vt:lpstr> Miami-Dade County’s Guiding Principles– Performance Appraisal Connection</vt:lpstr>
      <vt:lpstr> Miami-Dade County’s Guiding Principles– Performance Appraisal Connection</vt:lpstr>
      <vt:lpstr> Mayor’s 4 Es – Performance Appraisal Connection</vt:lpstr>
      <vt:lpstr>GOALS</vt:lpstr>
      <vt:lpstr>SMART GOALS</vt:lpstr>
      <vt:lpstr>STANDARD OF PERFORMANCE</vt:lpstr>
      <vt:lpstr>STANDARD OF PERFORMANCE, cont’d.</vt:lpstr>
      <vt:lpstr>10 Steps to Effective Appraisals</vt:lpstr>
      <vt:lpstr>EIGHT WAYS TO RUIN A PERFORMANCE APPRAISAL</vt:lpstr>
      <vt:lpstr>WORDS TO AVOID USING WHEN WRITING PERFORMANCE EVALUATIONS</vt:lpstr>
      <vt:lpstr>Also, Avoid Words or Phrases that </vt:lpstr>
      <vt:lpstr>Employee Appraisal Checklist </vt:lpstr>
      <vt:lpstr>Employee Appraisal Checklist, cont’d. </vt:lpstr>
      <vt:lpstr>Steps in Appraisal Interview Process</vt:lpstr>
      <vt:lpstr>Appraisal Interview </vt:lpstr>
      <vt:lpstr>How to Get Employee to Participate in Discussion of Performance</vt:lpstr>
      <vt:lpstr>How to Get Employee to Participate in Discussion of Performance, cont’d.</vt:lpstr>
      <vt:lpstr>QUESTIONS TO FACILITATE DISCUSSION</vt:lpstr>
      <vt:lpstr>How to Develop An Action Plan</vt:lpstr>
      <vt:lpstr>How to Develop An Action Plan, Cont’d. </vt:lpstr>
      <vt:lpstr>Wrap-up</vt:lpstr>
    </vt:vector>
  </TitlesOfParts>
  <Company>Miami-Dade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Guemes, Frank (GIC)</dc:creator>
  <cp:lastModifiedBy>Valdes, Reinaldo (HR)</cp:lastModifiedBy>
  <cp:revision>426</cp:revision>
  <cp:lastPrinted>2018-09-21T16:50:27Z</cp:lastPrinted>
  <dcterms:created xsi:type="dcterms:W3CDTF">2010-12-17T14:58:54Z</dcterms:created>
  <dcterms:modified xsi:type="dcterms:W3CDTF">2024-05-16T14:35:09Z</dcterms:modified>
</cp:coreProperties>
</file>