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42" r:id="rId3"/>
    <p:sldId id="276" r:id="rId4"/>
    <p:sldId id="343" r:id="rId5"/>
    <p:sldId id="344" r:id="rId6"/>
    <p:sldId id="257" r:id="rId7"/>
    <p:sldId id="284" r:id="rId8"/>
    <p:sldId id="286" r:id="rId9"/>
    <p:sldId id="288" r:id="rId10"/>
    <p:sldId id="280" r:id="rId11"/>
    <p:sldId id="290" r:id="rId12"/>
    <p:sldId id="292" r:id="rId13"/>
    <p:sldId id="294" r:id="rId14"/>
    <p:sldId id="296" r:id="rId15"/>
    <p:sldId id="298" r:id="rId16"/>
    <p:sldId id="300" r:id="rId17"/>
    <p:sldId id="302" r:id="rId18"/>
    <p:sldId id="259" r:id="rId19"/>
    <p:sldId id="260" r:id="rId20"/>
    <p:sldId id="262" r:id="rId21"/>
    <p:sldId id="264" r:id="rId22"/>
    <p:sldId id="265" r:id="rId23"/>
    <p:sldId id="267" r:id="rId24"/>
    <p:sldId id="268" r:id="rId25"/>
    <p:sldId id="304" r:id="rId26"/>
    <p:sldId id="306" r:id="rId27"/>
    <p:sldId id="307" r:id="rId28"/>
    <p:sldId id="308" r:id="rId29"/>
    <p:sldId id="309" r:id="rId30"/>
    <p:sldId id="311" r:id="rId31"/>
    <p:sldId id="313" r:id="rId32"/>
    <p:sldId id="315" r:id="rId33"/>
    <p:sldId id="318" r:id="rId34"/>
    <p:sldId id="319" r:id="rId35"/>
    <p:sldId id="321" r:id="rId36"/>
    <p:sldId id="323" r:id="rId37"/>
    <p:sldId id="324" r:id="rId38"/>
    <p:sldId id="326" r:id="rId39"/>
    <p:sldId id="328" r:id="rId40"/>
    <p:sldId id="330" r:id="rId41"/>
    <p:sldId id="332" r:id="rId42"/>
    <p:sldId id="334" r:id="rId43"/>
    <p:sldId id="335" r:id="rId44"/>
    <p:sldId id="337" r:id="rId45"/>
    <p:sldId id="338" r:id="rId46"/>
    <p:sldId id="339" r:id="rId47"/>
    <p:sldId id="340" r:id="rId48"/>
    <p:sldId id="341" r:id="rId49"/>
    <p:sldId id="79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0" d="100"/>
          <a:sy n="150" d="100"/>
        </p:scale>
        <p:origin x="63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C016B-5B02-4CB7-9971-68ADE34288A3}"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9267A-5DB8-475C-88C3-6B26BABF7B7E}" type="slidenum">
              <a:rPr lang="en-US" smtClean="0"/>
              <a:t>‹#›</a:t>
            </a:fld>
            <a:endParaRPr lang="en-US"/>
          </a:p>
        </p:txBody>
      </p:sp>
    </p:spTree>
    <p:extLst>
      <p:ext uri="{BB962C8B-B14F-4D97-AF65-F5344CB8AC3E}">
        <p14:creationId xmlns:p14="http://schemas.microsoft.com/office/powerpoint/2010/main" val="121061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BB7E4-68F4-643D-BBD5-7F7EF0D1BE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8DDB62-4982-AF7B-ED4D-CBC1B07A38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6A87BA-9637-7F51-6FFB-4448A0221487}"/>
              </a:ext>
            </a:extLst>
          </p:cNvPr>
          <p:cNvSpPr>
            <a:spLocks noGrp="1"/>
          </p:cNvSpPr>
          <p:nvPr>
            <p:ph type="dt" sz="half" idx="10"/>
          </p:nvPr>
        </p:nvSpPr>
        <p:spPr/>
        <p:txBody>
          <a:bodyPr/>
          <a:lstStyle/>
          <a:p>
            <a:fld id="{5084A4ED-E812-4DB1-8C40-BA9EB1C62896}" type="datetime1">
              <a:rPr lang="en-US" smtClean="0"/>
              <a:t>2/21/2024</a:t>
            </a:fld>
            <a:endParaRPr lang="en-US"/>
          </a:p>
        </p:txBody>
      </p:sp>
      <p:sp>
        <p:nvSpPr>
          <p:cNvPr id="5" name="Footer Placeholder 4">
            <a:extLst>
              <a:ext uri="{FF2B5EF4-FFF2-40B4-BE49-F238E27FC236}">
                <a16:creationId xmlns:a16="http://schemas.microsoft.com/office/drawing/2014/main" id="{FCA4CDB0-22C0-CE92-50AD-B6AC0F381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17376-4F37-FF48-9A4C-D68019C8A09E}"/>
              </a:ext>
            </a:extLst>
          </p:cNvPr>
          <p:cNvSpPr>
            <a:spLocks noGrp="1"/>
          </p:cNvSpPr>
          <p:nvPr>
            <p:ph type="sldNum" sz="quarter" idx="12"/>
          </p:nvPr>
        </p:nvSpPr>
        <p:spPr/>
        <p:txBody>
          <a:bodyPr/>
          <a:lstStyle/>
          <a:p>
            <a:fld id="{79F5B04B-F5BA-4791-B0F6-A470FFE0B6C5}" type="slidenum">
              <a:rPr lang="en-US" smtClean="0"/>
              <a:t>‹#›</a:t>
            </a:fld>
            <a:endParaRPr lang="en-US"/>
          </a:p>
        </p:txBody>
      </p:sp>
    </p:spTree>
    <p:extLst>
      <p:ext uri="{BB962C8B-B14F-4D97-AF65-F5344CB8AC3E}">
        <p14:creationId xmlns:p14="http://schemas.microsoft.com/office/powerpoint/2010/main" val="171504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FECE1-E645-5363-8528-3B2594FFAF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D189C2-FD03-6D25-CFB6-FF278DCC84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74248-AFED-509E-29AB-55A0B96BD0E0}"/>
              </a:ext>
            </a:extLst>
          </p:cNvPr>
          <p:cNvSpPr>
            <a:spLocks noGrp="1"/>
          </p:cNvSpPr>
          <p:nvPr>
            <p:ph type="dt" sz="half" idx="10"/>
          </p:nvPr>
        </p:nvSpPr>
        <p:spPr/>
        <p:txBody>
          <a:bodyPr/>
          <a:lstStyle/>
          <a:p>
            <a:fld id="{C0A09000-C2EE-40B2-9FDA-67AE81B68E3B}" type="datetime1">
              <a:rPr lang="en-US" smtClean="0"/>
              <a:t>2/21/2024</a:t>
            </a:fld>
            <a:endParaRPr lang="en-US"/>
          </a:p>
        </p:txBody>
      </p:sp>
      <p:sp>
        <p:nvSpPr>
          <p:cNvPr id="5" name="Footer Placeholder 4">
            <a:extLst>
              <a:ext uri="{FF2B5EF4-FFF2-40B4-BE49-F238E27FC236}">
                <a16:creationId xmlns:a16="http://schemas.microsoft.com/office/drawing/2014/main" id="{CFCC21B8-81DB-9C80-565A-DA664F4F1F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4AB58-8815-C2BB-AFE2-0F7110CA98C8}"/>
              </a:ext>
            </a:extLst>
          </p:cNvPr>
          <p:cNvSpPr>
            <a:spLocks noGrp="1"/>
          </p:cNvSpPr>
          <p:nvPr>
            <p:ph type="sldNum" sz="quarter" idx="12"/>
          </p:nvPr>
        </p:nvSpPr>
        <p:spPr/>
        <p:txBody>
          <a:bodyPr/>
          <a:lstStyle/>
          <a:p>
            <a:fld id="{79F5B04B-F5BA-4791-B0F6-A470FFE0B6C5}" type="slidenum">
              <a:rPr lang="en-US" smtClean="0"/>
              <a:t>‹#›</a:t>
            </a:fld>
            <a:endParaRPr lang="en-US"/>
          </a:p>
        </p:txBody>
      </p:sp>
    </p:spTree>
    <p:extLst>
      <p:ext uri="{BB962C8B-B14F-4D97-AF65-F5344CB8AC3E}">
        <p14:creationId xmlns:p14="http://schemas.microsoft.com/office/powerpoint/2010/main" val="259811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D27C3-5818-E6BA-C171-BBD24BC7D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266F1B-D4DB-9601-9604-1448941CC6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F0354-16EB-7F3F-F04A-843DE730C169}"/>
              </a:ext>
            </a:extLst>
          </p:cNvPr>
          <p:cNvSpPr>
            <a:spLocks noGrp="1"/>
          </p:cNvSpPr>
          <p:nvPr>
            <p:ph type="dt" sz="half" idx="10"/>
          </p:nvPr>
        </p:nvSpPr>
        <p:spPr/>
        <p:txBody>
          <a:bodyPr/>
          <a:lstStyle/>
          <a:p>
            <a:fld id="{FF4B875C-115E-4481-93F2-328293007CB4}" type="datetime1">
              <a:rPr lang="en-US" smtClean="0"/>
              <a:t>2/21/2024</a:t>
            </a:fld>
            <a:endParaRPr lang="en-US"/>
          </a:p>
        </p:txBody>
      </p:sp>
      <p:sp>
        <p:nvSpPr>
          <p:cNvPr id="5" name="Footer Placeholder 4">
            <a:extLst>
              <a:ext uri="{FF2B5EF4-FFF2-40B4-BE49-F238E27FC236}">
                <a16:creationId xmlns:a16="http://schemas.microsoft.com/office/drawing/2014/main" id="{1CD87D00-D12A-C0F4-28CE-C635ED62F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5A206-3EA7-D57C-B4B2-B434C9D97C34}"/>
              </a:ext>
            </a:extLst>
          </p:cNvPr>
          <p:cNvSpPr>
            <a:spLocks noGrp="1"/>
          </p:cNvSpPr>
          <p:nvPr>
            <p:ph type="sldNum" sz="quarter" idx="12"/>
          </p:nvPr>
        </p:nvSpPr>
        <p:spPr/>
        <p:txBody>
          <a:bodyPr/>
          <a:lstStyle/>
          <a:p>
            <a:fld id="{79F5B04B-F5BA-4791-B0F6-A470FFE0B6C5}" type="slidenum">
              <a:rPr lang="en-US" smtClean="0"/>
              <a:t>‹#›</a:t>
            </a:fld>
            <a:endParaRPr lang="en-US"/>
          </a:p>
        </p:txBody>
      </p:sp>
    </p:spTree>
    <p:extLst>
      <p:ext uri="{BB962C8B-B14F-4D97-AF65-F5344CB8AC3E}">
        <p14:creationId xmlns:p14="http://schemas.microsoft.com/office/powerpoint/2010/main" val="274377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D8FC-9A27-8304-E548-92AF10A655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CDA4B0-10DA-67A0-F687-043887CDB4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5ED6C-2F74-CEFF-F65C-13CF13114978}"/>
              </a:ext>
            </a:extLst>
          </p:cNvPr>
          <p:cNvSpPr>
            <a:spLocks noGrp="1"/>
          </p:cNvSpPr>
          <p:nvPr>
            <p:ph type="dt" sz="half" idx="10"/>
          </p:nvPr>
        </p:nvSpPr>
        <p:spPr/>
        <p:txBody>
          <a:bodyPr/>
          <a:lstStyle/>
          <a:p>
            <a:fld id="{4CA23181-56D6-4247-A1D0-1B602E82203A}" type="datetime1">
              <a:rPr lang="en-US" smtClean="0"/>
              <a:t>2/21/2024</a:t>
            </a:fld>
            <a:endParaRPr lang="en-US"/>
          </a:p>
        </p:txBody>
      </p:sp>
      <p:sp>
        <p:nvSpPr>
          <p:cNvPr id="5" name="Footer Placeholder 4">
            <a:extLst>
              <a:ext uri="{FF2B5EF4-FFF2-40B4-BE49-F238E27FC236}">
                <a16:creationId xmlns:a16="http://schemas.microsoft.com/office/drawing/2014/main" id="{C0E3838E-6FAC-2F82-0631-400063523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FB6E9-087D-0BC4-542D-15ED3355376A}"/>
              </a:ext>
            </a:extLst>
          </p:cNvPr>
          <p:cNvSpPr>
            <a:spLocks noGrp="1"/>
          </p:cNvSpPr>
          <p:nvPr>
            <p:ph type="sldNum" sz="quarter" idx="12"/>
          </p:nvPr>
        </p:nvSpPr>
        <p:spPr/>
        <p:txBody>
          <a:bodyPr/>
          <a:lstStyle/>
          <a:p>
            <a:fld id="{79F5B04B-F5BA-4791-B0F6-A470FFE0B6C5}" type="slidenum">
              <a:rPr lang="en-US" smtClean="0"/>
              <a:t>‹#›</a:t>
            </a:fld>
            <a:endParaRPr lang="en-US"/>
          </a:p>
        </p:txBody>
      </p:sp>
    </p:spTree>
    <p:extLst>
      <p:ext uri="{BB962C8B-B14F-4D97-AF65-F5344CB8AC3E}">
        <p14:creationId xmlns:p14="http://schemas.microsoft.com/office/powerpoint/2010/main" val="415801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FF2D-FAE7-564C-C59C-B4D12CF91C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674FD4-BCFA-00B7-7448-C2990E3997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2A96FE-3F9C-DCD6-56C1-36ECC45C4582}"/>
              </a:ext>
            </a:extLst>
          </p:cNvPr>
          <p:cNvSpPr>
            <a:spLocks noGrp="1"/>
          </p:cNvSpPr>
          <p:nvPr>
            <p:ph type="dt" sz="half" idx="10"/>
          </p:nvPr>
        </p:nvSpPr>
        <p:spPr/>
        <p:txBody>
          <a:bodyPr/>
          <a:lstStyle/>
          <a:p>
            <a:fld id="{598B13EE-4375-4410-8FDF-D8858F20012E}" type="datetime1">
              <a:rPr lang="en-US" smtClean="0"/>
              <a:t>2/21/2024</a:t>
            </a:fld>
            <a:endParaRPr lang="en-US"/>
          </a:p>
        </p:txBody>
      </p:sp>
      <p:sp>
        <p:nvSpPr>
          <p:cNvPr id="5" name="Footer Placeholder 4">
            <a:extLst>
              <a:ext uri="{FF2B5EF4-FFF2-40B4-BE49-F238E27FC236}">
                <a16:creationId xmlns:a16="http://schemas.microsoft.com/office/drawing/2014/main" id="{DE9C4C80-1587-615D-7DF1-592E10FC1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3182B-776E-8574-9078-3BB4F6684090}"/>
              </a:ext>
            </a:extLst>
          </p:cNvPr>
          <p:cNvSpPr>
            <a:spLocks noGrp="1"/>
          </p:cNvSpPr>
          <p:nvPr>
            <p:ph type="sldNum" sz="quarter" idx="12"/>
          </p:nvPr>
        </p:nvSpPr>
        <p:spPr/>
        <p:txBody>
          <a:bodyPr/>
          <a:lstStyle/>
          <a:p>
            <a:fld id="{79F5B04B-F5BA-4791-B0F6-A470FFE0B6C5}" type="slidenum">
              <a:rPr lang="en-US" smtClean="0"/>
              <a:t>‹#›</a:t>
            </a:fld>
            <a:endParaRPr lang="en-US"/>
          </a:p>
        </p:txBody>
      </p:sp>
    </p:spTree>
    <p:extLst>
      <p:ext uri="{BB962C8B-B14F-4D97-AF65-F5344CB8AC3E}">
        <p14:creationId xmlns:p14="http://schemas.microsoft.com/office/powerpoint/2010/main" val="56879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BBB1-D550-69F0-C0CB-6CD7B1E3A9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D78FE3-208B-A9DB-308D-AF8EB0D34B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1ABD90-53C3-1A6B-5684-459BC3F6FA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842EDC-ADD6-ADCB-AD7E-E01F2BEE2EBF}"/>
              </a:ext>
            </a:extLst>
          </p:cNvPr>
          <p:cNvSpPr>
            <a:spLocks noGrp="1"/>
          </p:cNvSpPr>
          <p:nvPr>
            <p:ph type="dt" sz="half" idx="10"/>
          </p:nvPr>
        </p:nvSpPr>
        <p:spPr/>
        <p:txBody>
          <a:bodyPr/>
          <a:lstStyle/>
          <a:p>
            <a:fld id="{B7FE03B9-4927-4CEC-9599-20595CA331D0}" type="datetime1">
              <a:rPr lang="en-US" smtClean="0"/>
              <a:t>2/21/2024</a:t>
            </a:fld>
            <a:endParaRPr lang="en-US"/>
          </a:p>
        </p:txBody>
      </p:sp>
      <p:sp>
        <p:nvSpPr>
          <p:cNvPr id="6" name="Footer Placeholder 5">
            <a:extLst>
              <a:ext uri="{FF2B5EF4-FFF2-40B4-BE49-F238E27FC236}">
                <a16:creationId xmlns:a16="http://schemas.microsoft.com/office/drawing/2014/main" id="{DF9C58F0-E8DA-BF23-7757-4F54F2937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4BD61-E270-63FA-677C-1BB4A80085CF}"/>
              </a:ext>
            </a:extLst>
          </p:cNvPr>
          <p:cNvSpPr>
            <a:spLocks noGrp="1"/>
          </p:cNvSpPr>
          <p:nvPr>
            <p:ph type="sldNum" sz="quarter" idx="12"/>
          </p:nvPr>
        </p:nvSpPr>
        <p:spPr/>
        <p:txBody>
          <a:bodyPr/>
          <a:lstStyle/>
          <a:p>
            <a:fld id="{79F5B04B-F5BA-4791-B0F6-A470FFE0B6C5}" type="slidenum">
              <a:rPr lang="en-US" smtClean="0"/>
              <a:t>‹#›</a:t>
            </a:fld>
            <a:endParaRPr lang="en-US"/>
          </a:p>
        </p:txBody>
      </p:sp>
    </p:spTree>
    <p:extLst>
      <p:ext uri="{BB962C8B-B14F-4D97-AF65-F5344CB8AC3E}">
        <p14:creationId xmlns:p14="http://schemas.microsoft.com/office/powerpoint/2010/main" val="27170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A4674-9FAA-0CB8-D846-D6FE34B36A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593FB4-52D7-BAC3-F69D-4C5176FA9E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D0D450-3B01-C4FC-66D9-242AB5BB1D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49FC1B-F35C-80E7-A855-A3A10CD89E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D3CEAC-4F91-1CB4-118D-E25A366635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91C240-D376-D261-873F-187FE4A6E5FA}"/>
              </a:ext>
            </a:extLst>
          </p:cNvPr>
          <p:cNvSpPr>
            <a:spLocks noGrp="1"/>
          </p:cNvSpPr>
          <p:nvPr>
            <p:ph type="dt" sz="half" idx="10"/>
          </p:nvPr>
        </p:nvSpPr>
        <p:spPr/>
        <p:txBody>
          <a:bodyPr/>
          <a:lstStyle/>
          <a:p>
            <a:fld id="{4895CC56-5E10-4B85-A7E1-3EDE41247FEB}" type="datetime1">
              <a:rPr lang="en-US" smtClean="0"/>
              <a:t>2/21/2024</a:t>
            </a:fld>
            <a:endParaRPr lang="en-US"/>
          </a:p>
        </p:txBody>
      </p:sp>
      <p:sp>
        <p:nvSpPr>
          <p:cNvPr id="8" name="Footer Placeholder 7">
            <a:extLst>
              <a:ext uri="{FF2B5EF4-FFF2-40B4-BE49-F238E27FC236}">
                <a16:creationId xmlns:a16="http://schemas.microsoft.com/office/drawing/2014/main" id="{CD730E85-42BA-29CB-DEA2-D958FDA12A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F103C8-23A9-A368-F3C3-BA6E139A536C}"/>
              </a:ext>
            </a:extLst>
          </p:cNvPr>
          <p:cNvSpPr>
            <a:spLocks noGrp="1"/>
          </p:cNvSpPr>
          <p:nvPr>
            <p:ph type="sldNum" sz="quarter" idx="12"/>
          </p:nvPr>
        </p:nvSpPr>
        <p:spPr/>
        <p:txBody>
          <a:bodyPr/>
          <a:lstStyle/>
          <a:p>
            <a:fld id="{79F5B04B-F5BA-4791-B0F6-A470FFE0B6C5}" type="slidenum">
              <a:rPr lang="en-US" smtClean="0"/>
              <a:t>‹#›</a:t>
            </a:fld>
            <a:endParaRPr lang="en-US"/>
          </a:p>
        </p:txBody>
      </p:sp>
    </p:spTree>
    <p:extLst>
      <p:ext uri="{BB962C8B-B14F-4D97-AF65-F5344CB8AC3E}">
        <p14:creationId xmlns:p14="http://schemas.microsoft.com/office/powerpoint/2010/main" val="12458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8506-4CF3-45BA-D42E-5B3AC3BEB5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A6CA77-A30B-CB6E-F3AD-AF819B6797DA}"/>
              </a:ext>
            </a:extLst>
          </p:cNvPr>
          <p:cNvSpPr>
            <a:spLocks noGrp="1"/>
          </p:cNvSpPr>
          <p:nvPr>
            <p:ph type="dt" sz="half" idx="10"/>
          </p:nvPr>
        </p:nvSpPr>
        <p:spPr/>
        <p:txBody>
          <a:bodyPr/>
          <a:lstStyle/>
          <a:p>
            <a:fld id="{4F079316-18DA-4D52-9CAB-CE6DF0C67E0F}" type="datetime1">
              <a:rPr lang="en-US" smtClean="0"/>
              <a:t>2/21/2024</a:t>
            </a:fld>
            <a:endParaRPr lang="en-US"/>
          </a:p>
        </p:txBody>
      </p:sp>
      <p:sp>
        <p:nvSpPr>
          <p:cNvPr id="4" name="Footer Placeholder 3">
            <a:extLst>
              <a:ext uri="{FF2B5EF4-FFF2-40B4-BE49-F238E27FC236}">
                <a16:creationId xmlns:a16="http://schemas.microsoft.com/office/drawing/2014/main" id="{53844363-14BA-FE63-5E58-4A039DCBAC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052AA9-0A62-D5DB-0BAC-0CE412A025CA}"/>
              </a:ext>
            </a:extLst>
          </p:cNvPr>
          <p:cNvSpPr>
            <a:spLocks noGrp="1"/>
          </p:cNvSpPr>
          <p:nvPr>
            <p:ph type="sldNum" sz="quarter" idx="12"/>
          </p:nvPr>
        </p:nvSpPr>
        <p:spPr/>
        <p:txBody>
          <a:bodyPr/>
          <a:lstStyle/>
          <a:p>
            <a:fld id="{79F5B04B-F5BA-4791-B0F6-A470FFE0B6C5}" type="slidenum">
              <a:rPr lang="en-US" smtClean="0"/>
              <a:t>‹#›</a:t>
            </a:fld>
            <a:endParaRPr lang="en-US"/>
          </a:p>
        </p:txBody>
      </p:sp>
    </p:spTree>
    <p:extLst>
      <p:ext uri="{BB962C8B-B14F-4D97-AF65-F5344CB8AC3E}">
        <p14:creationId xmlns:p14="http://schemas.microsoft.com/office/powerpoint/2010/main" val="150571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620D20-AA9A-86BC-2A23-030F6D3E85D0}"/>
              </a:ext>
            </a:extLst>
          </p:cNvPr>
          <p:cNvSpPr>
            <a:spLocks noGrp="1"/>
          </p:cNvSpPr>
          <p:nvPr>
            <p:ph type="dt" sz="half" idx="10"/>
          </p:nvPr>
        </p:nvSpPr>
        <p:spPr/>
        <p:txBody>
          <a:bodyPr/>
          <a:lstStyle/>
          <a:p>
            <a:fld id="{FA8D2612-99DD-4A69-9AB0-E1E6F4AEDBB6}" type="datetime1">
              <a:rPr lang="en-US" smtClean="0"/>
              <a:t>2/21/2024</a:t>
            </a:fld>
            <a:endParaRPr lang="en-US"/>
          </a:p>
        </p:txBody>
      </p:sp>
      <p:sp>
        <p:nvSpPr>
          <p:cNvPr id="3" name="Footer Placeholder 2">
            <a:extLst>
              <a:ext uri="{FF2B5EF4-FFF2-40B4-BE49-F238E27FC236}">
                <a16:creationId xmlns:a16="http://schemas.microsoft.com/office/drawing/2014/main" id="{5A457E06-CC29-CD0E-590B-6B712D7C1C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D76738-5B88-F820-B73C-61A1D5ED62B2}"/>
              </a:ext>
            </a:extLst>
          </p:cNvPr>
          <p:cNvSpPr>
            <a:spLocks noGrp="1"/>
          </p:cNvSpPr>
          <p:nvPr>
            <p:ph type="sldNum" sz="quarter" idx="12"/>
          </p:nvPr>
        </p:nvSpPr>
        <p:spPr/>
        <p:txBody>
          <a:bodyPr/>
          <a:lstStyle/>
          <a:p>
            <a:fld id="{79F5B04B-F5BA-4791-B0F6-A470FFE0B6C5}" type="slidenum">
              <a:rPr lang="en-US" smtClean="0"/>
              <a:t>‹#›</a:t>
            </a:fld>
            <a:endParaRPr lang="en-US"/>
          </a:p>
        </p:txBody>
      </p:sp>
    </p:spTree>
    <p:extLst>
      <p:ext uri="{BB962C8B-B14F-4D97-AF65-F5344CB8AC3E}">
        <p14:creationId xmlns:p14="http://schemas.microsoft.com/office/powerpoint/2010/main" val="428967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C8F8-8AAA-17A9-D7E4-EF8FB3541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483311-87AE-07A0-CE1B-9EA7DB8B1C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EABF5D-0497-3FA1-B763-718ABB1F4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F02E6-59FC-512F-7107-E894D61069F8}"/>
              </a:ext>
            </a:extLst>
          </p:cNvPr>
          <p:cNvSpPr>
            <a:spLocks noGrp="1"/>
          </p:cNvSpPr>
          <p:nvPr>
            <p:ph type="dt" sz="half" idx="10"/>
          </p:nvPr>
        </p:nvSpPr>
        <p:spPr/>
        <p:txBody>
          <a:bodyPr/>
          <a:lstStyle/>
          <a:p>
            <a:fld id="{71BF917B-F59E-40F5-93E5-A38AF7BD5001}" type="datetime1">
              <a:rPr lang="en-US" smtClean="0"/>
              <a:t>2/21/2024</a:t>
            </a:fld>
            <a:endParaRPr lang="en-US"/>
          </a:p>
        </p:txBody>
      </p:sp>
      <p:sp>
        <p:nvSpPr>
          <p:cNvPr id="6" name="Footer Placeholder 5">
            <a:extLst>
              <a:ext uri="{FF2B5EF4-FFF2-40B4-BE49-F238E27FC236}">
                <a16:creationId xmlns:a16="http://schemas.microsoft.com/office/drawing/2014/main" id="{CB6666D2-5ECB-59EB-DA17-B2C6833F9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47B72-F81B-6FC8-B371-2B96990B739B}"/>
              </a:ext>
            </a:extLst>
          </p:cNvPr>
          <p:cNvSpPr>
            <a:spLocks noGrp="1"/>
          </p:cNvSpPr>
          <p:nvPr>
            <p:ph type="sldNum" sz="quarter" idx="12"/>
          </p:nvPr>
        </p:nvSpPr>
        <p:spPr/>
        <p:txBody>
          <a:bodyPr/>
          <a:lstStyle/>
          <a:p>
            <a:fld id="{79F5B04B-F5BA-4791-B0F6-A470FFE0B6C5}" type="slidenum">
              <a:rPr lang="en-US" smtClean="0"/>
              <a:t>‹#›</a:t>
            </a:fld>
            <a:endParaRPr lang="en-US"/>
          </a:p>
        </p:txBody>
      </p:sp>
    </p:spTree>
    <p:extLst>
      <p:ext uri="{BB962C8B-B14F-4D97-AF65-F5344CB8AC3E}">
        <p14:creationId xmlns:p14="http://schemas.microsoft.com/office/powerpoint/2010/main" val="180453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19B5-AA05-2E2B-5F35-6E96A48F9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9C29F4-818E-8EDA-8BB4-E2EEDBE2A5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C239A8-1532-B198-6CDB-3FD521802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491415-7AA7-A06F-4734-573B0F279E1B}"/>
              </a:ext>
            </a:extLst>
          </p:cNvPr>
          <p:cNvSpPr>
            <a:spLocks noGrp="1"/>
          </p:cNvSpPr>
          <p:nvPr>
            <p:ph type="dt" sz="half" idx="10"/>
          </p:nvPr>
        </p:nvSpPr>
        <p:spPr/>
        <p:txBody>
          <a:bodyPr/>
          <a:lstStyle/>
          <a:p>
            <a:fld id="{E34F3BF2-C617-4814-9F5B-F0C07DC8465C}" type="datetime1">
              <a:rPr lang="en-US" smtClean="0"/>
              <a:t>2/21/2024</a:t>
            </a:fld>
            <a:endParaRPr lang="en-US"/>
          </a:p>
        </p:txBody>
      </p:sp>
      <p:sp>
        <p:nvSpPr>
          <p:cNvPr id="6" name="Footer Placeholder 5">
            <a:extLst>
              <a:ext uri="{FF2B5EF4-FFF2-40B4-BE49-F238E27FC236}">
                <a16:creationId xmlns:a16="http://schemas.microsoft.com/office/drawing/2014/main" id="{A7F6F26F-C506-C7D6-F4E9-B5FA58AE73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E5031-CF26-8036-EC56-958D4B0554FD}"/>
              </a:ext>
            </a:extLst>
          </p:cNvPr>
          <p:cNvSpPr>
            <a:spLocks noGrp="1"/>
          </p:cNvSpPr>
          <p:nvPr>
            <p:ph type="sldNum" sz="quarter" idx="12"/>
          </p:nvPr>
        </p:nvSpPr>
        <p:spPr/>
        <p:txBody>
          <a:bodyPr/>
          <a:lstStyle/>
          <a:p>
            <a:fld id="{79F5B04B-F5BA-4791-B0F6-A470FFE0B6C5}" type="slidenum">
              <a:rPr lang="en-US" smtClean="0"/>
              <a:t>‹#›</a:t>
            </a:fld>
            <a:endParaRPr lang="en-US"/>
          </a:p>
        </p:txBody>
      </p:sp>
    </p:spTree>
    <p:extLst>
      <p:ext uri="{BB962C8B-B14F-4D97-AF65-F5344CB8AC3E}">
        <p14:creationId xmlns:p14="http://schemas.microsoft.com/office/powerpoint/2010/main" val="310484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C5CDF4-9544-E5A5-608E-4CECE96E5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19D012-B245-A148-FEC8-61116805B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CF1BC-8C2B-6C7A-0046-6EF978343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1C09C-84B3-41DB-B7CD-EB05199140E4}" type="datetime1">
              <a:rPr lang="en-US" smtClean="0"/>
              <a:t>2/21/2024</a:t>
            </a:fld>
            <a:endParaRPr lang="en-US"/>
          </a:p>
        </p:txBody>
      </p:sp>
      <p:sp>
        <p:nvSpPr>
          <p:cNvPr id="5" name="Footer Placeholder 4">
            <a:extLst>
              <a:ext uri="{FF2B5EF4-FFF2-40B4-BE49-F238E27FC236}">
                <a16:creationId xmlns:a16="http://schemas.microsoft.com/office/drawing/2014/main" id="{691C1DD5-1682-E76C-D81B-0D3D62F96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21CD5C-8BC2-133E-208C-60C29F0567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5B04B-F5BA-4791-B0F6-A470FFE0B6C5}" type="slidenum">
              <a:rPr lang="en-US" smtClean="0"/>
              <a:t>‹#›</a:t>
            </a:fld>
            <a:endParaRPr lang="en-US"/>
          </a:p>
        </p:txBody>
      </p:sp>
    </p:spTree>
    <p:extLst>
      <p:ext uri="{BB962C8B-B14F-4D97-AF65-F5344CB8AC3E}">
        <p14:creationId xmlns:p14="http://schemas.microsoft.com/office/powerpoint/2010/main" val="3921754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2DE7-CA6A-8539-F715-961A4AB4830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C43B687-0996-6B9D-3BF1-AB9A6F61A247}"/>
              </a:ext>
            </a:extLst>
          </p:cNvPr>
          <p:cNvSpPr>
            <a:spLocks noGrp="1"/>
          </p:cNvSpPr>
          <p:nvPr>
            <p:ph type="subTitle" idx="1"/>
          </p:nvPr>
        </p:nvSpPr>
        <p:spPr/>
        <p:txBody>
          <a:bodyPr/>
          <a:lstStyle/>
          <a:p>
            <a:endParaRPr lang="en-US"/>
          </a:p>
        </p:txBody>
      </p:sp>
      <p:pic>
        <p:nvPicPr>
          <p:cNvPr id="4" name="Picture 9" descr="b&amp;G">
            <a:extLst>
              <a:ext uri="{FF2B5EF4-FFF2-40B4-BE49-F238E27FC236}">
                <a16:creationId xmlns:a16="http://schemas.microsoft.com/office/drawing/2014/main" id="{36C4D9F2-F768-5D9F-726A-A8C19C7F7F0A}"/>
              </a:ext>
            </a:extLst>
          </p:cNvPr>
          <p:cNvPicPr>
            <a:picLocks noChangeAspect="1" noChangeArrowheads="1"/>
          </p:cNvPicPr>
          <p:nvPr/>
        </p:nvPicPr>
        <p:blipFill>
          <a:blip r:embed="rId2" cstate="print"/>
          <a:srcRect/>
          <a:stretch>
            <a:fillRect/>
          </a:stretch>
        </p:blipFill>
        <p:spPr bwMode="auto">
          <a:xfrm>
            <a:off x="0" y="3175"/>
            <a:ext cx="12191999" cy="6854825"/>
          </a:xfrm>
          <a:prstGeom prst="rect">
            <a:avLst/>
          </a:prstGeom>
          <a:noFill/>
          <a:ln w="9525">
            <a:noFill/>
            <a:miter lim="800000"/>
            <a:headEnd/>
            <a:tailEnd/>
          </a:ln>
        </p:spPr>
      </p:pic>
      <p:sp>
        <p:nvSpPr>
          <p:cNvPr id="8" name="TextBox 7">
            <a:extLst>
              <a:ext uri="{FF2B5EF4-FFF2-40B4-BE49-F238E27FC236}">
                <a16:creationId xmlns:a16="http://schemas.microsoft.com/office/drawing/2014/main" id="{9227B0FD-F2C4-DF1B-334F-48990029C965}"/>
              </a:ext>
            </a:extLst>
          </p:cNvPr>
          <p:cNvSpPr txBox="1"/>
          <p:nvPr/>
        </p:nvSpPr>
        <p:spPr>
          <a:xfrm>
            <a:off x="3209108" y="595211"/>
            <a:ext cx="6156960" cy="2369880"/>
          </a:xfrm>
          <a:prstGeom prst="rect">
            <a:avLst/>
          </a:prstGeom>
          <a:noFill/>
        </p:spPr>
        <p:txBody>
          <a:bodyPr wrap="square">
            <a:spAutoFit/>
          </a:bodyPr>
          <a:lstStyle/>
          <a:p>
            <a:pPr algn="ctr"/>
            <a:r>
              <a:rPr lang="en-US" sz="3200" dirty="0">
                <a:latin typeface="Arial" panose="020B0604020202020204" pitchFamily="34" charset="0"/>
                <a:cs typeface="Arial" panose="020B0604020202020204" pitchFamily="34" charset="0"/>
              </a:rPr>
              <a:t>Time Management</a:t>
            </a:r>
          </a:p>
          <a:p>
            <a:pPr algn="ctr"/>
            <a:r>
              <a:rPr lang="en-US" sz="3200" dirty="0">
                <a:latin typeface="Arial" panose="020B0604020202020204" pitchFamily="34" charset="0"/>
                <a:cs typeface="Arial" panose="020B0604020202020204" pitchFamily="34" charset="0"/>
              </a:rPr>
              <a:t>Supervisor Training</a:t>
            </a:r>
          </a:p>
          <a:p>
            <a:pPr algn="ct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Approving Time and Absence in INFORMS </a:t>
            </a:r>
            <a:endParaRPr lang="en-US" sz="2800" dirty="0"/>
          </a:p>
        </p:txBody>
      </p:sp>
      <p:pic>
        <p:nvPicPr>
          <p:cNvPr id="9" name="Picture 8">
            <a:extLst>
              <a:ext uri="{FF2B5EF4-FFF2-40B4-BE49-F238E27FC236}">
                <a16:creationId xmlns:a16="http://schemas.microsoft.com/office/drawing/2014/main" id="{505FD31F-A87F-52A6-9323-32E75B2EDB02}"/>
              </a:ext>
            </a:extLst>
          </p:cNvPr>
          <p:cNvPicPr>
            <a:picLocks noChangeAspect="1"/>
          </p:cNvPicPr>
          <p:nvPr/>
        </p:nvPicPr>
        <p:blipFill>
          <a:blip r:embed="rId3"/>
          <a:stretch>
            <a:fillRect/>
          </a:stretch>
        </p:blipFill>
        <p:spPr>
          <a:xfrm>
            <a:off x="4337502" y="3581400"/>
            <a:ext cx="3778250" cy="647700"/>
          </a:xfrm>
          <a:prstGeom prst="rect">
            <a:avLst/>
          </a:prstGeom>
        </p:spPr>
      </p:pic>
      <p:pic>
        <p:nvPicPr>
          <p:cNvPr id="10" name="Picture 9">
            <a:extLst>
              <a:ext uri="{FF2B5EF4-FFF2-40B4-BE49-F238E27FC236}">
                <a16:creationId xmlns:a16="http://schemas.microsoft.com/office/drawing/2014/main" id="{A5C7BD3A-3CC2-261F-EEF4-D394D3E7B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388" y="4429919"/>
            <a:ext cx="3200400" cy="1828800"/>
          </a:xfrm>
          <a:prstGeom prst="rect">
            <a:avLst/>
          </a:prstGeom>
        </p:spPr>
      </p:pic>
      <p:sp>
        <p:nvSpPr>
          <p:cNvPr id="6" name="Slide Number Placeholder 5">
            <a:extLst>
              <a:ext uri="{FF2B5EF4-FFF2-40B4-BE49-F238E27FC236}">
                <a16:creationId xmlns:a16="http://schemas.microsoft.com/office/drawing/2014/main" id="{FDFBECA7-D54C-83DA-6C12-75EEA5D498E0}"/>
              </a:ext>
            </a:extLst>
          </p:cNvPr>
          <p:cNvSpPr>
            <a:spLocks noGrp="1"/>
          </p:cNvSpPr>
          <p:nvPr>
            <p:ph type="sldNum" sz="quarter" idx="12"/>
          </p:nvPr>
        </p:nvSpPr>
        <p:spPr>
          <a:xfrm>
            <a:off x="9395669" y="6489700"/>
            <a:ext cx="2743200" cy="365125"/>
          </a:xfrm>
        </p:spPr>
        <p:txBody>
          <a:bodyPr/>
          <a:lstStyle/>
          <a:p>
            <a:fld id="{79F5B04B-F5BA-4791-B0F6-A470FFE0B6C5}"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65431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7EAD-F8B0-16AF-6822-A061E07E65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408BE8-F5A2-3F42-64A0-190E6067B8CF}"/>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B10D894B-38EC-C915-7634-580B652BCC42}"/>
              </a:ext>
            </a:extLst>
          </p:cNvPr>
          <p:cNvPicPr>
            <a:picLocks noChangeAspect="1" noChangeArrowheads="1"/>
          </p:cNvPicPr>
          <p:nvPr/>
        </p:nvPicPr>
        <p:blipFill>
          <a:blip r:embed="rId2" cstate="print"/>
          <a:srcRect/>
          <a:stretch>
            <a:fillRect/>
          </a:stretch>
        </p:blipFill>
        <p:spPr bwMode="auto">
          <a:xfrm>
            <a:off x="0" y="3175"/>
            <a:ext cx="12191999" cy="6854825"/>
          </a:xfrm>
          <a:prstGeom prst="rect">
            <a:avLst/>
          </a:prstGeom>
          <a:noFill/>
          <a:ln w="9525">
            <a:noFill/>
            <a:miter lim="800000"/>
            <a:headEnd/>
            <a:tailEnd/>
          </a:ln>
        </p:spPr>
      </p:pic>
      <p:sp>
        <p:nvSpPr>
          <p:cNvPr id="6" name="TextBox 5">
            <a:extLst>
              <a:ext uri="{FF2B5EF4-FFF2-40B4-BE49-F238E27FC236}">
                <a16:creationId xmlns:a16="http://schemas.microsoft.com/office/drawing/2014/main" id="{AC92C9EC-2519-21CC-E99F-D260CDAEFD27}"/>
              </a:ext>
            </a:extLst>
          </p:cNvPr>
          <p:cNvSpPr txBox="1"/>
          <p:nvPr/>
        </p:nvSpPr>
        <p:spPr>
          <a:xfrm>
            <a:off x="1105990" y="1584928"/>
            <a:ext cx="10247810" cy="4154984"/>
          </a:xfrm>
          <a:prstGeom prst="rect">
            <a:avLst/>
          </a:prstGeom>
          <a:noFill/>
        </p:spPr>
        <p:txBody>
          <a:bodyPr wrap="square">
            <a:spAutoFit/>
          </a:bodyPr>
          <a:lstStyle/>
          <a:p>
            <a:endParaRPr lang="en-US" sz="2400" b="1" u="sng"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Employees may not get paid if the reported time is not approved.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•If a manager is unable to review and approve an employee’s time, a Department Personnel Representative (DPR) can approve the time on the Manager’s behalf.</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•Absence Balances displays the year-to-date absence balances for each absence type.   These balances are from the most recent closed pay period and do not reflect accruals earned or hours taken after the pay period end date.</a:t>
            </a:r>
            <a:endParaRPr 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4CC09B8-CF4A-AEC1-DA99-1568A3AB6864}"/>
              </a:ext>
            </a:extLst>
          </p:cNvPr>
          <p:cNvSpPr txBox="1"/>
          <p:nvPr/>
        </p:nvSpPr>
        <p:spPr>
          <a:xfrm>
            <a:off x="1380306" y="949202"/>
            <a:ext cx="8991601" cy="584775"/>
          </a:xfrm>
          <a:prstGeom prst="rect">
            <a:avLst/>
          </a:prstGeom>
          <a:noFill/>
        </p:spPr>
        <p:txBody>
          <a:bodyPr wrap="square">
            <a:spAutoFit/>
          </a:bodyPr>
          <a:lstStyle/>
          <a:p>
            <a:pPr algn="ctr"/>
            <a:r>
              <a:rPr lang="en-US" sz="3200" dirty="0">
                <a:latin typeface="Arial" panose="020B0604020202020204" pitchFamily="34" charset="0"/>
                <a:cs typeface="Arial" panose="020B0604020202020204" pitchFamily="34" charset="0"/>
              </a:rPr>
              <a:t>Lesson 1: Approve Reported Time​ and Absence </a:t>
            </a:r>
          </a:p>
        </p:txBody>
      </p:sp>
      <p:sp>
        <p:nvSpPr>
          <p:cNvPr id="8" name="Slide Number Placeholder 7">
            <a:extLst>
              <a:ext uri="{FF2B5EF4-FFF2-40B4-BE49-F238E27FC236}">
                <a16:creationId xmlns:a16="http://schemas.microsoft.com/office/drawing/2014/main" id="{B1666FFB-6FB6-E4ED-1C89-732C81349C68}"/>
              </a:ext>
            </a:extLst>
          </p:cNvPr>
          <p:cNvSpPr>
            <a:spLocks noGrp="1"/>
          </p:cNvSpPr>
          <p:nvPr>
            <p:ph type="sldNum" sz="quarter" idx="12"/>
          </p:nvPr>
        </p:nvSpPr>
        <p:spPr>
          <a:xfrm>
            <a:off x="9448799" y="6489700"/>
            <a:ext cx="2743200" cy="365125"/>
          </a:xfrm>
        </p:spPr>
        <p:txBody>
          <a:bodyPr/>
          <a:lstStyle/>
          <a:p>
            <a:fld id="{79F5B04B-F5BA-4791-B0F6-A470FFE0B6C5}"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44663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4B7C-DA33-5BCA-7BA7-A09858F5D72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19187E8-453D-002B-B6E5-3EAD2EB61AC5}"/>
              </a:ext>
            </a:extLst>
          </p:cNvPr>
          <p:cNvSpPr>
            <a:spLocks noGrp="1"/>
          </p:cNvSpPr>
          <p:nvPr>
            <p:ph type="subTitle" idx="1"/>
          </p:nvPr>
        </p:nvSpPr>
        <p:spPr/>
        <p:txBody>
          <a:bodyPr/>
          <a:lstStyle/>
          <a:p>
            <a:endParaRPr lang="en-US"/>
          </a:p>
        </p:txBody>
      </p:sp>
      <p:pic>
        <p:nvPicPr>
          <p:cNvPr id="4" name="Picture 9" descr="b&amp;G">
            <a:extLst>
              <a:ext uri="{FF2B5EF4-FFF2-40B4-BE49-F238E27FC236}">
                <a16:creationId xmlns:a16="http://schemas.microsoft.com/office/drawing/2014/main" id="{3B4A4AF0-7C9E-E614-5EF9-EA3C6BB9A971}"/>
              </a:ext>
            </a:extLst>
          </p:cNvPr>
          <p:cNvPicPr>
            <a:picLocks noChangeAspect="1" noChangeArrowheads="1"/>
          </p:cNvPicPr>
          <p:nvPr/>
        </p:nvPicPr>
        <p:blipFill>
          <a:blip r:embed="rId2" cstate="print"/>
          <a:srcRect/>
          <a:stretch>
            <a:fillRect/>
          </a:stretch>
        </p:blipFill>
        <p:spPr bwMode="auto">
          <a:xfrm>
            <a:off x="0" y="3175"/>
            <a:ext cx="12191999" cy="6854825"/>
          </a:xfrm>
          <a:prstGeom prst="rect">
            <a:avLst/>
          </a:prstGeom>
          <a:noFill/>
          <a:ln w="9525">
            <a:noFill/>
            <a:miter lim="800000"/>
            <a:headEnd/>
            <a:tailEnd/>
          </a:ln>
        </p:spPr>
      </p:pic>
      <p:sp>
        <p:nvSpPr>
          <p:cNvPr id="9" name="TextBox 8">
            <a:extLst>
              <a:ext uri="{FF2B5EF4-FFF2-40B4-BE49-F238E27FC236}">
                <a16:creationId xmlns:a16="http://schemas.microsoft.com/office/drawing/2014/main" id="{77DE9C7F-D0E4-AD10-5260-216D1A11377C}"/>
              </a:ext>
            </a:extLst>
          </p:cNvPr>
          <p:cNvSpPr txBox="1"/>
          <p:nvPr/>
        </p:nvSpPr>
        <p:spPr>
          <a:xfrm>
            <a:off x="1633401" y="891123"/>
            <a:ext cx="10345782" cy="193899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1: Approve Reported Time​ and Absence Continued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following outlines how to approve time through approvals: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 Navigate to: </a:t>
            </a:r>
            <a:r>
              <a:rPr lang="en-US" sz="2400" b="1" dirty="0">
                <a:latin typeface="Arial" panose="020B0604020202020204" pitchFamily="34" charset="0"/>
                <a:cs typeface="Arial" panose="020B0604020202020204" pitchFamily="34" charset="0"/>
              </a:rPr>
              <a:t>Home &gt; Approvals</a:t>
            </a:r>
            <a:r>
              <a:rPr lang="en-US" sz="2400" dirty="0">
                <a:latin typeface="Arial" panose="020B060402020202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id="{6592690B-69AE-B483-2801-A89D75110E49}"/>
              </a:ext>
            </a:extLst>
          </p:cNvPr>
          <p:cNvPicPr>
            <a:picLocks noChangeAspect="1"/>
          </p:cNvPicPr>
          <p:nvPr/>
        </p:nvPicPr>
        <p:blipFill>
          <a:blip r:embed="rId3"/>
          <a:stretch>
            <a:fillRect/>
          </a:stretch>
        </p:blipFill>
        <p:spPr>
          <a:xfrm>
            <a:off x="1607275" y="2830115"/>
            <a:ext cx="8337213" cy="3660240"/>
          </a:xfrm>
          <a:prstGeom prst="rect">
            <a:avLst/>
          </a:prstGeom>
        </p:spPr>
      </p:pic>
      <p:sp>
        <p:nvSpPr>
          <p:cNvPr id="6" name="Slide Number Placeholder 5">
            <a:extLst>
              <a:ext uri="{FF2B5EF4-FFF2-40B4-BE49-F238E27FC236}">
                <a16:creationId xmlns:a16="http://schemas.microsoft.com/office/drawing/2014/main" id="{5967A608-2181-6FB4-7F57-D7F4C94C5034}"/>
              </a:ext>
            </a:extLst>
          </p:cNvPr>
          <p:cNvSpPr>
            <a:spLocks noGrp="1"/>
          </p:cNvSpPr>
          <p:nvPr>
            <p:ph type="sldNum" sz="quarter" idx="12"/>
          </p:nvPr>
        </p:nvSpPr>
        <p:spPr>
          <a:xfrm>
            <a:off x="9448799" y="6489700"/>
            <a:ext cx="2743200" cy="365125"/>
          </a:xfrm>
        </p:spPr>
        <p:txBody>
          <a:bodyPr/>
          <a:lstStyle/>
          <a:p>
            <a:fld id="{79F5B04B-F5BA-4791-B0F6-A470FFE0B6C5}"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340780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4B7C-DA33-5BCA-7BA7-A09858F5D72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19187E8-453D-002B-B6E5-3EAD2EB61AC5}"/>
              </a:ext>
            </a:extLst>
          </p:cNvPr>
          <p:cNvSpPr>
            <a:spLocks noGrp="1"/>
          </p:cNvSpPr>
          <p:nvPr>
            <p:ph type="subTitle" idx="1"/>
          </p:nvPr>
        </p:nvSpPr>
        <p:spPr/>
        <p:txBody>
          <a:bodyPr/>
          <a:lstStyle/>
          <a:p>
            <a:endParaRPr lang="en-US"/>
          </a:p>
        </p:txBody>
      </p:sp>
      <p:pic>
        <p:nvPicPr>
          <p:cNvPr id="4" name="Picture 9" descr="b&amp;G">
            <a:extLst>
              <a:ext uri="{FF2B5EF4-FFF2-40B4-BE49-F238E27FC236}">
                <a16:creationId xmlns:a16="http://schemas.microsoft.com/office/drawing/2014/main" id="{3B4A4AF0-7C9E-E614-5EF9-EA3C6BB9A971}"/>
              </a:ext>
            </a:extLst>
          </p:cNvPr>
          <p:cNvPicPr>
            <a:picLocks noChangeAspect="1" noChangeArrowheads="1"/>
          </p:cNvPicPr>
          <p:nvPr/>
        </p:nvPicPr>
        <p:blipFill>
          <a:blip r:embed="rId2" cstate="print"/>
          <a:srcRect/>
          <a:stretch>
            <a:fillRect/>
          </a:stretch>
        </p:blipFill>
        <p:spPr bwMode="auto">
          <a:xfrm>
            <a:off x="0" y="3175"/>
            <a:ext cx="12191999" cy="6854825"/>
          </a:xfrm>
          <a:prstGeom prst="rect">
            <a:avLst/>
          </a:prstGeom>
          <a:noFill/>
          <a:ln w="9525">
            <a:noFill/>
            <a:miter lim="800000"/>
            <a:headEnd/>
            <a:tailEnd/>
          </a:ln>
        </p:spPr>
      </p:pic>
      <p:sp>
        <p:nvSpPr>
          <p:cNvPr id="9" name="TextBox 8">
            <a:extLst>
              <a:ext uri="{FF2B5EF4-FFF2-40B4-BE49-F238E27FC236}">
                <a16:creationId xmlns:a16="http://schemas.microsoft.com/office/drawing/2014/main" id="{77DE9C7F-D0E4-AD10-5260-216D1A11377C}"/>
              </a:ext>
            </a:extLst>
          </p:cNvPr>
          <p:cNvSpPr txBox="1"/>
          <p:nvPr/>
        </p:nvSpPr>
        <p:spPr>
          <a:xfrm>
            <a:off x="1633401" y="891123"/>
            <a:ext cx="10345782" cy="2308324"/>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1: Approve Reported Time​ and Absence Continued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The list of Pending Approvals will be available via </a:t>
            </a:r>
            <a:r>
              <a:rPr lang="en-US" sz="2400" b="1" dirty="0">
                <a:latin typeface="Arial" panose="020B0604020202020204" pitchFamily="34" charset="0"/>
                <a:cs typeface="Arial" panose="020B0604020202020204" pitchFamily="34" charset="0"/>
              </a:rPr>
              <a:t>Pending Approvals </a:t>
            </a:r>
            <a:r>
              <a:rPr lang="en-US" sz="2400" dirty="0">
                <a:latin typeface="Arial" panose="020B0604020202020204" pitchFamily="34" charset="0"/>
                <a:cs typeface="Arial" panose="020B0604020202020204" pitchFamily="34" charset="0"/>
              </a:rPr>
              <a:t>page. </a:t>
            </a:r>
          </a:p>
          <a:p>
            <a:r>
              <a:rPr lang="en-US" sz="2400" dirty="0">
                <a:latin typeface="Arial" panose="020B0604020202020204" pitchFamily="34" charset="0"/>
                <a:cs typeface="Arial" panose="020B0604020202020204" pitchFamily="34" charset="0"/>
              </a:rPr>
              <a:t>3. Select </a:t>
            </a:r>
            <a:r>
              <a:rPr lang="en-US" sz="2400" b="1" dirty="0">
                <a:latin typeface="Arial" panose="020B0604020202020204" pitchFamily="34" charset="0"/>
                <a:cs typeface="Arial" panose="020B0604020202020204" pitchFamily="34" charset="0"/>
              </a:rPr>
              <a:t>Time and Absence </a:t>
            </a:r>
            <a:r>
              <a:rPr lang="en-US" sz="2400" dirty="0">
                <a:latin typeface="Arial" panose="020B0604020202020204" pitchFamily="34" charset="0"/>
                <a:cs typeface="Arial" panose="020B0604020202020204" pitchFamily="34" charset="0"/>
              </a:rPr>
              <a:t>to view the list whose time need to be approved.</a:t>
            </a:r>
          </a:p>
        </p:txBody>
      </p:sp>
      <p:pic>
        <p:nvPicPr>
          <p:cNvPr id="6" name="Picture 5">
            <a:extLst>
              <a:ext uri="{FF2B5EF4-FFF2-40B4-BE49-F238E27FC236}">
                <a16:creationId xmlns:a16="http://schemas.microsoft.com/office/drawing/2014/main" id="{90643E63-A4B6-2FA6-4986-83C321EE8030}"/>
              </a:ext>
            </a:extLst>
          </p:cNvPr>
          <p:cNvPicPr>
            <a:picLocks noChangeAspect="1"/>
          </p:cNvPicPr>
          <p:nvPr/>
        </p:nvPicPr>
        <p:blipFill>
          <a:blip r:embed="rId3"/>
          <a:stretch>
            <a:fillRect/>
          </a:stretch>
        </p:blipFill>
        <p:spPr>
          <a:xfrm>
            <a:off x="1633401" y="3156978"/>
            <a:ext cx="9547179" cy="2820503"/>
          </a:xfrm>
          <a:prstGeom prst="rect">
            <a:avLst/>
          </a:prstGeom>
        </p:spPr>
      </p:pic>
      <p:sp>
        <p:nvSpPr>
          <p:cNvPr id="7" name="Slide Number Placeholder 6">
            <a:extLst>
              <a:ext uri="{FF2B5EF4-FFF2-40B4-BE49-F238E27FC236}">
                <a16:creationId xmlns:a16="http://schemas.microsoft.com/office/drawing/2014/main" id="{0F66BE85-4D3E-53E8-8449-A2ED026FB884}"/>
              </a:ext>
            </a:extLst>
          </p:cNvPr>
          <p:cNvSpPr>
            <a:spLocks noGrp="1"/>
          </p:cNvSpPr>
          <p:nvPr>
            <p:ph type="sldNum" sz="quarter" idx="12"/>
          </p:nvPr>
        </p:nvSpPr>
        <p:spPr>
          <a:xfrm>
            <a:off x="9448799" y="6489700"/>
            <a:ext cx="2743200" cy="365125"/>
          </a:xfrm>
        </p:spPr>
        <p:txBody>
          <a:bodyPr/>
          <a:lstStyle/>
          <a:p>
            <a:fld id="{79F5B04B-F5BA-4791-B0F6-A470FFE0B6C5}"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117046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4B7C-DA33-5BCA-7BA7-A09858F5D72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19187E8-453D-002B-B6E5-3EAD2EB61AC5}"/>
              </a:ext>
            </a:extLst>
          </p:cNvPr>
          <p:cNvSpPr>
            <a:spLocks noGrp="1"/>
          </p:cNvSpPr>
          <p:nvPr>
            <p:ph type="subTitle" idx="1"/>
          </p:nvPr>
        </p:nvSpPr>
        <p:spPr/>
        <p:txBody>
          <a:bodyPr/>
          <a:lstStyle/>
          <a:p>
            <a:endParaRPr lang="en-US"/>
          </a:p>
        </p:txBody>
      </p:sp>
      <p:pic>
        <p:nvPicPr>
          <p:cNvPr id="4" name="Picture 9" descr="b&amp;G">
            <a:extLst>
              <a:ext uri="{FF2B5EF4-FFF2-40B4-BE49-F238E27FC236}">
                <a16:creationId xmlns:a16="http://schemas.microsoft.com/office/drawing/2014/main" id="{3B4A4AF0-7C9E-E614-5EF9-EA3C6BB9A971}"/>
              </a:ext>
            </a:extLst>
          </p:cNvPr>
          <p:cNvPicPr>
            <a:picLocks noChangeAspect="1" noChangeArrowheads="1"/>
          </p:cNvPicPr>
          <p:nvPr/>
        </p:nvPicPr>
        <p:blipFill>
          <a:blip r:embed="rId2" cstate="print"/>
          <a:srcRect/>
          <a:stretch>
            <a:fillRect/>
          </a:stretch>
        </p:blipFill>
        <p:spPr bwMode="auto">
          <a:xfrm>
            <a:off x="0" y="3175"/>
            <a:ext cx="12191999" cy="6854825"/>
          </a:xfrm>
          <a:prstGeom prst="rect">
            <a:avLst/>
          </a:prstGeom>
          <a:noFill/>
          <a:ln w="9525">
            <a:noFill/>
            <a:miter lim="800000"/>
            <a:headEnd/>
            <a:tailEnd/>
          </a:ln>
        </p:spPr>
      </p:pic>
      <p:sp>
        <p:nvSpPr>
          <p:cNvPr id="9" name="TextBox 8">
            <a:extLst>
              <a:ext uri="{FF2B5EF4-FFF2-40B4-BE49-F238E27FC236}">
                <a16:creationId xmlns:a16="http://schemas.microsoft.com/office/drawing/2014/main" id="{77DE9C7F-D0E4-AD10-5260-216D1A11377C}"/>
              </a:ext>
            </a:extLst>
          </p:cNvPr>
          <p:cNvSpPr txBox="1"/>
          <p:nvPr/>
        </p:nvSpPr>
        <p:spPr>
          <a:xfrm>
            <a:off x="1633401" y="891123"/>
            <a:ext cx="9583239" cy="156966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1: Approve Reported Time​ and Absence Continued</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Note:  </a:t>
            </a:r>
            <a:r>
              <a:rPr lang="en-US" sz="2400" dirty="0">
                <a:latin typeface="Arial" panose="020B0604020202020204" pitchFamily="34" charset="0"/>
                <a:cs typeface="Arial" panose="020B0604020202020204" pitchFamily="34" charset="0"/>
              </a:rPr>
              <a:t>The new indicator feature will distinguish between Time entries and Absence entries and the corresponding period.</a:t>
            </a:r>
          </a:p>
        </p:txBody>
      </p:sp>
      <p:pic>
        <p:nvPicPr>
          <p:cNvPr id="7" name="Picture 6">
            <a:extLst>
              <a:ext uri="{FF2B5EF4-FFF2-40B4-BE49-F238E27FC236}">
                <a16:creationId xmlns:a16="http://schemas.microsoft.com/office/drawing/2014/main" id="{07CF12F8-BC0A-924C-6536-B296462B6106}"/>
              </a:ext>
            </a:extLst>
          </p:cNvPr>
          <p:cNvPicPr>
            <a:picLocks noChangeAspect="1"/>
          </p:cNvPicPr>
          <p:nvPr/>
        </p:nvPicPr>
        <p:blipFill>
          <a:blip r:embed="rId3"/>
          <a:stretch>
            <a:fillRect/>
          </a:stretch>
        </p:blipFill>
        <p:spPr>
          <a:xfrm>
            <a:off x="1528795" y="2692023"/>
            <a:ext cx="9792450" cy="3229700"/>
          </a:xfrm>
          <a:prstGeom prst="rect">
            <a:avLst/>
          </a:prstGeom>
        </p:spPr>
      </p:pic>
      <p:sp>
        <p:nvSpPr>
          <p:cNvPr id="6" name="Slide Number Placeholder 5">
            <a:extLst>
              <a:ext uri="{FF2B5EF4-FFF2-40B4-BE49-F238E27FC236}">
                <a16:creationId xmlns:a16="http://schemas.microsoft.com/office/drawing/2014/main" id="{BD81E412-687B-3B8C-CF47-ECC4DD15E67F}"/>
              </a:ext>
            </a:extLst>
          </p:cNvPr>
          <p:cNvSpPr>
            <a:spLocks noGrp="1"/>
          </p:cNvSpPr>
          <p:nvPr>
            <p:ph type="sldNum" sz="quarter" idx="12"/>
          </p:nvPr>
        </p:nvSpPr>
        <p:spPr>
          <a:xfrm>
            <a:off x="9448799" y="6492875"/>
            <a:ext cx="2743200" cy="365125"/>
          </a:xfrm>
        </p:spPr>
        <p:txBody>
          <a:bodyPr/>
          <a:lstStyle/>
          <a:p>
            <a:fld id="{79F5B04B-F5BA-4791-B0F6-A470FFE0B6C5}"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3005434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4B7C-DA33-5BCA-7BA7-A09858F5D72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19187E8-453D-002B-B6E5-3EAD2EB61AC5}"/>
              </a:ext>
            </a:extLst>
          </p:cNvPr>
          <p:cNvSpPr>
            <a:spLocks noGrp="1"/>
          </p:cNvSpPr>
          <p:nvPr>
            <p:ph type="subTitle" idx="1"/>
          </p:nvPr>
        </p:nvSpPr>
        <p:spPr/>
        <p:txBody>
          <a:bodyPr/>
          <a:lstStyle/>
          <a:p>
            <a:endParaRPr lang="en-US"/>
          </a:p>
        </p:txBody>
      </p:sp>
      <p:pic>
        <p:nvPicPr>
          <p:cNvPr id="4" name="Picture 9" descr="b&amp;G">
            <a:extLst>
              <a:ext uri="{FF2B5EF4-FFF2-40B4-BE49-F238E27FC236}">
                <a16:creationId xmlns:a16="http://schemas.microsoft.com/office/drawing/2014/main" id="{3B4A4AF0-7C9E-E614-5EF9-EA3C6BB9A971}"/>
              </a:ext>
            </a:extLst>
          </p:cNvPr>
          <p:cNvPicPr>
            <a:picLocks noChangeAspect="1" noChangeArrowheads="1"/>
          </p:cNvPicPr>
          <p:nvPr/>
        </p:nvPicPr>
        <p:blipFill>
          <a:blip r:embed="rId2" cstate="print"/>
          <a:srcRect/>
          <a:stretch>
            <a:fillRect/>
          </a:stretch>
        </p:blipFill>
        <p:spPr bwMode="auto">
          <a:xfrm>
            <a:off x="0" y="3175"/>
            <a:ext cx="12191999" cy="6854825"/>
          </a:xfrm>
          <a:prstGeom prst="rect">
            <a:avLst/>
          </a:prstGeom>
          <a:noFill/>
          <a:ln w="9525">
            <a:noFill/>
            <a:miter lim="800000"/>
            <a:headEnd/>
            <a:tailEnd/>
          </a:ln>
        </p:spPr>
      </p:pic>
      <p:sp>
        <p:nvSpPr>
          <p:cNvPr id="9" name="TextBox 8">
            <a:extLst>
              <a:ext uri="{FF2B5EF4-FFF2-40B4-BE49-F238E27FC236}">
                <a16:creationId xmlns:a16="http://schemas.microsoft.com/office/drawing/2014/main" id="{77DE9C7F-D0E4-AD10-5260-216D1A11377C}"/>
              </a:ext>
            </a:extLst>
          </p:cNvPr>
          <p:cNvSpPr txBox="1"/>
          <p:nvPr/>
        </p:nvSpPr>
        <p:spPr>
          <a:xfrm>
            <a:off x="1633401" y="891123"/>
            <a:ext cx="9583239" cy="156966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1: Approve Reported Time​ and Absence Continued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4. To drill down into the time or absence entry, select the row in the Time Entry or Absence details section in which needs to be approved. </a:t>
            </a:r>
          </a:p>
        </p:txBody>
      </p:sp>
      <p:pic>
        <p:nvPicPr>
          <p:cNvPr id="6" name="Picture 5">
            <a:extLst>
              <a:ext uri="{FF2B5EF4-FFF2-40B4-BE49-F238E27FC236}">
                <a16:creationId xmlns:a16="http://schemas.microsoft.com/office/drawing/2014/main" id="{50F41EA6-B0B9-DA41-75E1-C5F5DC085E14}"/>
              </a:ext>
            </a:extLst>
          </p:cNvPr>
          <p:cNvPicPr>
            <a:picLocks noChangeAspect="1"/>
          </p:cNvPicPr>
          <p:nvPr/>
        </p:nvPicPr>
        <p:blipFill>
          <a:blip r:embed="rId3"/>
          <a:stretch>
            <a:fillRect/>
          </a:stretch>
        </p:blipFill>
        <p:spPr>
          <a:xfrm>
            <a:off x="1561296" y="2601594"/>
            <a:ext cx="9381024" cy="3134043"/>
          </a:xfrm>
          <a:prstGeom prst="rect">
            <a:avLst/>
          </a:prstGeom>
        </p:spPr>
      </p:pic>
      <p:sp>
        <p:nvSpPr>
          <p:cNvPr id="7" name="Slide Number Placeholder 6">
            <a:extLst>
              <a:ext uri="{FF2B5EF4-FFF2-40B4-BE49-F238E27FC236}">
                <a16:creationId xmlns:a16="http://schemas.microsoft.com/office/drawing/2014/main" id="{7FB58AF4-276E-A050-3287-153F1E620D15}"/>
              </a:ext>
            </a:extLst>
          </p:cNvPr>
          <p:cNvSpPr>
            <a:spLocks noGrp="1"/>
          </p:cNvSpPr>
          <p:nvPr>
            <p:ph type="sldNum" sz="quarter" idx="12"/>
          </p:nvPr>
        </p:nvSpPr>
        <p:spPr>
          <a:xfrm>
            <a:off x="9448799" y="6489700"/>
            <a:ext cx="2743200" cy="365125"/>
          </a:xfrm>
        </p:spPr>
        <p:txBody>
          <a:bodyPr/>
          <a:lstStyle/>
          <a:p>
            <a:fld id="{79F5B04B-F5BA-4791-B0F6-A470FFE0B6C5}"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3239041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4B7C-DA33-5BCA-7BA7-A09858F5D72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19187E8-453D-002B-B6E5-3EAD2EB61AC5}"/>
              </a:ext>
            </a:extLst>
          </p:cNvPr>
          <p:cNvSpPr>
            <a:spLocks noGrp="1"/>
          </p:cNvSpPr>
          <p:nvPr>
            <p:ph type="subTitle" idx="1"/>
          </p:nvPr>
        </p:nvSpPr>
        <p:spPr/>
        <p:txBody>
          <a:bodyPr/>
          <a:lstStyle/>
          <a:p>
            <a:endParaRPr lang="en-US"/>
          </a:p>
        </p:txBody>
      </p:sp>
      <p:pic>
        <p:nvPicPr>
          <p:cNvPr id="4" name="Picture 9" descr="b&amp;G">
            <a:extLst>
              <a:ext uri="{FF2B5EF4-FFF2-40B4-BE49-F238E27FC236}">
                <a16:creationId xmlns:a16="http://schemas.microsoft.com/office/drawing/2014/main" id="{3B4A4AF0-7C9E-E614-5EF9-EA3C6BB9A971}"/>
              </a:ext>
            </a:extLst>
          </p:cNvPr>
          <p:cNvPicPr>
            <a:picLocks noChangeAspect="1" noChangeArrowheads="1"/>
          </p:cNvPicPr>
          <p:nvPr/>
        </p:nvPicPr>
        <p:blipFill>
          <a:blip r:embed="rId2" cstate="print"/>
          <a:srcRect/>
          <a:stretch>
            <a:fillRect/>
          </a:stretch>
        </p:blipFill>
        <p:spPr bwMode="auto">
          <a:xfrm>
            <a:off x="0" y="0"/>
            <a:ext cx="12191999" cy="6854825"/>
          </a:xfrm>
          <a:prstGeom prst="rect">
            <a:avLst/>
          </a:prstGeom>
          <a:noFill/>
          <a:ln w="9525">
            <a:noFill/>
            <a:miter lim="800000"/>
            <a:headEnd/>
            <a:tailEnd/>
          </a:ln>
        </p:spPr>
      </p:pic>
      <p:sp>
        <p:nvSpPr>
          <p:cNvPr id="9" name="TextBox 8">
            <a:extLst>
              <a:ext uri="{FF2B5EF4-FFF2-40B4-BE49-F238E27FC236}">
                <a16:creationId xmlns:a16="http://schemas.microsoft.com/office/drawing/2014/main" id="{77DE9C7F-D0E4-AD10-5260-216D1A11377C}"/>
              </a:ext>
            </a:extLst>
          </p:cNvPr>
          <p:cNvSpPr txBox="1"/>
          <p:nvPr/>
        </p:nvSpPr>
        <p:spPr>
          <a:xfrm>
            <a:off x="1633401" y="891123"/>
            <a:ext cx="9034599" cy="2308324"/>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1: Approve Reported Time​ and Absence Continued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5. Select the individual time entry lines or all time entry lines. Select the Approve button to approve this employee’s reported time or absence request. Select the </a:t>
            </a:r>
            <a:r>
              <a:rPr lang="en-US" sz="2400" b="1" dirty="0">
                <a:latin typeface="Arial" panose="020B0604020202020204" pitchFamily="34" charset="0"/>
                <a:cs typeface="Arial" panose="020B0604020202020204" pitchFamily="34" charset="0"/>
              </a:rPr>
              <a:t>Approve</a:t>
            </a:r>
            <a:r>
              <a:rPr lang="en-US" sz="2400" dirty="0">
                <a:latin typeface="Arial" panose="020B0604020202020204" pitchFamily="34" charset="0"/>
                <a:cs typeface="Arial" panose="020B0604020202020204" pitchFamily="34" charset="0"/>
              </a:rPr>
              <a:t> button to approve this employee’s timesheet.</a:t>
            </a:r>
          </a:p>
        </p:txBody>
      </p:sp>
      <p:pic>
        <p:nvPicPr>
          <p:cNvPr id="7" name="Picture 6">
            <a:extLst>
              <a:ext uri="{FF2B5EF4-FFF2-40B4-BE49-F238E27FC236}">
                <a16:creationId xmlns:a16="http://schemas.microsoft.com/office/drawing/2014/main" id="{51CA5455-985F-71AC-5CC8-F10402D7D6C8}"/>
              </a:ext>
            </a:extLst>
          </p:cNvPr>
          <p:cNvPicPr>
            <a:picLocks noChangeAspect="1"/>
          </p:cNvPicPr>
          <p:nvPr/>
        </p:nvPicPr>
        <p:blipFill>
          <a:blip r:embed="rId3"/>
          <a:stretch>
            <a:fillRect/>
          </a:stretch>
        </p:blipFill>
        <p:spPr>
          <a:xfrm>
            <a:off x="1524000" y="3107464"/>
            <a:ext cx="8170953" cy="3364510"/>
          </a:xfrm>
          <a:prstGeom prst="rect">
            <a:avLst/>
          </a:prstGeom>
        </p:spPr>
      </p:pic>
      <p:sp>
        <p:nvSpPr>
          <p:cNvPr id="6" name="Slide Number Placeholder 5">
            <a:extLst>
              <a:ext uri="{FF2B5EF4-FFF2-40B4-BE49-F238E27FC236}">
                <a16:creationId xmlns:a16="http://schemas.microsoft.com/office/drawing/2014/main" id="{5D1CBE66-4C66-6AD2-63A4-DA01FAB6305E}"/>
              </a:ext>
            </a:extLst>
          </p:cNvPr>
          <p:cNvSpPr>
            <a:spLocks noGrp="1"/>
          </p:cNvSpPr>
          <p:nvPr>
            <p:ph type="sldNum" sz="quarter" idx="12"/>
          </p:nvPr>
        </p:nvSpPr>
        <p:spPr>
          <a:xfrm>
            <a:off x="9448799" y="6465571"/>
            <a:ext cx="2743200" cy="365125"/>
          </a:xfrm>
        </p:spPr>
        <p:txBody>
          <a:bodyPr/>
          <a:lstStyle/>
          <a:p>
            <a:fld id="{79F5B04B-F5BA-4791-B0F6-A470FFE0B6C5}"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1640914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4B7C-DA33-5BCA-7BA7-A09858F5D72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19187E8-453D-002B-B6E5-3EAD2EB61AC5}"/>
              </a:ext>
            </a:extLst>
          </p:cNvPr>
          <p:cNvSpPr>
            <a:spLocks noGrp="1"/>
          </p:cNvSpPr>
          <p:nvPr>
            <p:ph type="subTitle" idx="1"/>
          </p:nvPr>
        </p:nvSpPr>
        <p:spPr/>
        <p:txBody>
          <a:bodyPr/>
          <a:lstStyle/>
          <a:p>
            <a:endParaRPr lang="en-US"/>
          </a:p>
        </p:txBody>
      </p:sp>
      <p:pic>
        <p:nvPicPr>
          <p:cNvPr id="4" name="Picture 9" descr="b&amp;G">
            <a:extLst>
              <a:ext uri="{FF2B5EF4-FFF2-40B4-BE49-F238E27FC236}">
                <a16:creationId xmlns:a16="http://schemas.microsoft.com/office/drawing/2014/main" id="{3B4A4AF0-7C9E-E614-5EF9-EA3C6BB9A971}"/>
              </a:ext>
            </a:extLst>
          </p:cNvPr>
          <p:cNvPicPr>
            <a:picLocks noChangeAspect="1" noChangeArrowheads="1"/>
          </p:cNvPicPr>
          <p:nvPr/>
        </p:nvPicPr>
        <p:blipFill>
          <a:blip r:embed="rId2" cstate="print"/>
          <a:srcRect/>
          <a:stretch>
            <a:fillRect/>
          </a:stretch>
        </p:blipFill>
        <p:spPr bwMode="auto">
          <a:xfrm>
            <a:off x="1" y="0"/>
            <a:ext cx="12191999" cy="6854825"/>
          </a:xfrm>
          <a:prstGeom prst="rect">
            <a:avLst/>
          </a:prstGeom>
          <a:noFill/>
          <a:ln w="9525">
            <a:noFill/>
            <a:miter lim="800000"/>
            <a:headEnd/>
            <a:tailEnd/>
          </a:ln>
        </p:spPr>
      </p:pic>
      <p:sp>
        <p:nvSpPr>
          <p:cNvPr id="9" name="TextBox 8">
            <a:extLst>
              <a:ext uri="{FF2B5EF4-FFF2-40B4-BE49-F238E27FC236}">
                <a16:creationId xmlns:a16="http://schemas.microsoft.com/office/drawing/2014/main" id="{77DE9C7F-D0E4-AD10-5260-216D1A11377C}"/>
              </a:ext>
            </a:extLst>
          </p:cNvPr>
          <p:cNvSpPr txBox="1"/>
          <p:nvPr/>
        </p:nvSpPr>
        <p:spPr>
          <a:xfrm>
            <a:off x="1633401" y="891123"/>
            <a:ext cx="9252313" cy="2677656"/>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1: Approve Reported Time​ and Absence Continued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6. An </a:t>
            </a:r>
            <a:r>
              <a:rPr lang="en-US" sz="2400" b="1" dirty="0">
                <a:latin typeface="Arial" panose="020B0604020202020204" pitchFamily="34" charset="0"/>
                <a:cs typeface="Arial" panose="020B0604020202020204" pitchFamily="34" charset="0"/>
              </a:rPr>
              <a:t>Approve</a:t>
            </a:r>
            <a:r>
              <a:rPr lang="en-US" sz="2400" dirty="0">
                <a:latin typeface="Arial" panose="020B0604020202020204" pitchFamily="34" charset="0"/>
                <a:cs typeface="Arial" panose="020B0604020202020204" pitchFamily="34" charset="0"/>
              </a:rPr>
              <a:t> window will appear to ensure all comments are included prior to submitting the employee’s reported time. </a:t>
            </a:r>
          </a:p>
          <a:p>
            <a:r>
              <a:rPr lang="en-US" sz="2400" dirty="0">
                <a:latin typeface="Arial" panose="020B0604020202020204" pitchFamily="34" charset="0"/>
                <a:cs typeface="Arial" panose="020B0604020202020204" pitchFamily="34" charset="0"/>
              </a:rPr>
              <a:t>7. Select </a:t>
            </a:r>
            <a:r>
              <a:rPr lang="en-US" sz="2400" b="1" dirty="0">
                <a:latin typeface="Arial" panose="020B0604020202020204" pitchFamily="34" charset="0"/>
                <a:cs typeface="Arial" panose="020B0604020202020204" pitchFamily="34" charset="0"/>
              </a:rPr>
              <a:t>Submit</a:t>
            </a:r>
            <a:r>
              <a:rPr lang="en-US" sz="2400" dirty="0">
                <a:latin typeface="Arial" panose="020B0604020202020204" pitchFamily="34" charset="0"/>
                <a:cs typeface="Arial" panose="020B0604020202020204" pitchFamily="34" charset="0"/>
              </a:rPr>
              <a:t>. </a:t>
            </a:r>
          </a:p>
          <a:p>
            <a:r>
              <a:rPr lang="en-US" sz="2400" b="1" dirty="0">
                <a:latin typeface="Arial" panose="020B0604020202020204" pitchFamily="34" charset="0"/>
                <a:cs typeface="Arial" panose="020B0604020202020204" pitchFamily="34" charset="0"/>
              </a:rPr>
              <a:t>Note: </a:t>
            </a:r>
            <a:r>
              <a:rPr lang="en-US" sz="2400" dirty="0">
                <a:latin typeface="Arial" panose="020B0604020202020204" pitchFamily="34" charset="0"/>
                <a:cs typeface="Arial" panose="020B0604020202020204" pitchFamily="34" charset="0"/>
              </a:rPr>
              <a:t>Once submitted, INFORMS will populate a message to inform the approver that they have Approved the request.</a:t>
            </a:r>
          </a:p>
        </p:txBody>
      </p:sp>
      <p:pic>
        <p:nvPicPr>
          <p:cNvPr id="6" name="Picture 5">
            <a:extLst>
              <a:ext uri="{FF2B5EF4-FFF2-40B4-BE49-F238E27FC236}">
                <a16:creationId xmlns:a16="http://schemas.microsoft.com/office/drawing/2014/main" id="{9C9EEA90-4743-D05D-7E60-7DCFE7431492}"/>
              </a:ext>
            </a:extLst>
          </p:cNvPr>
          <p:cNvPicPr>
            <a:picLocks noChangeAspect="1"/>
          </p:cNvPicPr>
          <p:nvPr/>
        </p:nvPicPr>
        <p:blipFill>
          <a:blip r:embed="rId3"/>
          <a:stretch>
            <a:fillRect/>
          </a:stretch>
        </p:blipFill>
        <p:spPr>
          <a:xfrm>
            <a:off x="1694361" y="3741203"/>
            <a:ext cx="7596290" cy="2755971"/>
          </a:xfrm>
          <a:prstGeom prst="rect">
            <a:avLst/>
          </a:prstGeom>
        </p:spPr>
      </p:pic>
      <p:sp>
        <p:nvSpPr>
          <p:cNvPr id="7" name="Slide Number Placeholder 6">
            <a:extLst>
              <a:ext uri="{FF2B5EF4-FFF2-40B4-BE49-F238E27FC236}">
                <a16:creationId xmlns:a16="http://schemas.microsoft.com/office/drawing/2014/main" id="{AC78E1BC-9032-B0A0-FEA0-481183EDD4FF}"/>
              </a:ext>
            </a:extLst>
          </p:cNvPr>
          <p:cNvSpPr>
            <a:spLocks noGrp="1"/>
          </p:cNvSpPr>
          <p:nvPr>
            <p:ph type="sldNum" sz="quarter" idx="12"/>
          </p:nvPr>
        </p:nvSpPr>
        <p:spPr>
          <a:xfrm>
            <a:off x="9448800" y="6489700"/>
            <a:ext cx="2743200" cy="365125"/>
          </a:xfrm>
        </p:spPr>
        <p:txBody>
          <a:bodyPr/>
          <a:lstStyle/>
          <a:p>
            <a:fld id="{79F5B04B-F5BA-4791-B0F6-A470FFE0B6C5}"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2537742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4B7C-DA33-5BCA-7BA7-A09858F5D72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19187E8-453D-002B-B6E5-3EAD2EB61AC5}"/>
              </a:ext>
            </a:extLst>
          </p:cNvPr>
          <p:cNvSpPr>
            <a:spLocks noGrp="1"/>
          </p:cNvSpPr>
          <p:nvPr>
            <p:ph type="subTitle" idx="1"/>
          </p:nvPr>
        </p:nvSpPr>
        <p:spPr/>
        <p:txBody>
          <a:bodyPr/>
          <a:lstStyle/>
          <a:p>
            <a:endParaRPr lang="en-US"/>
          </a:p>
        </p:txBody>
      </p:sp>
      <p:pic>
        <p:nvPicPr>
          <p:cNvPr id="4" name="Picture 9" descr="b&amp;G">
            <a:extLst>
              <a:ext uri="{FF2B5EF4-FFF2-40B4-BE49-F238E27FC236}">
                <a16:creationId xmlns:a16="http://schemas.microsoft.com/office/drawing/2014/main" id="{3B4A4AF0-7C9E-E614-5EF9-EA3C6BB9A971}"/>
              </a:ext>
            </a:extLst>
          </p:cNvPr>
          <p:cNvPicPr>
            <a:picLocks noChangeAspect="1" noChangeArrowheads="1"/>
          </p:cNvPicPr>
          <p:nvPr/>
        </p:nvPicPr>
        <p:blipFill>
          <a:blip r:embed="rId2" cstate="print"/>
          <a:srcRect/>
          <a:stretch>
            <a:fillRect/>
          </a:stretch>
        </p:blipFill>
        <p:spPr bwMode="auto">
          <a:xfrm>
            <a:off x="1" y="0"/>
            <a:ext cx="12191999" cy="6854825"/>
          </a:xfrm>
          <a:prstGeom prst="rect">
            <a:avLst/>
          </a:prstGeom>
          <a:noFill/>
          <a:ln w="9525">
            <a:noFill/>
            <a:miter lim="800000"/>
            <a:headEnd/>
            <a:tailEnd/>
          </a:ln>
        </p:spPr>
      </p:pic>
      <p:sp>
        <p:nvSpPr>
          <p:cNvPr id="9" name="TextBox 8">
            <a:extLst>
              <a:ext uri="{FF2B5EF4-FFF2-40B4-BE49-F238E27FC236}">
                <a16:creationId xmlns:a16="http://schemas.microsoft.com/office/drawing/2014/main" id="{77DE9C7F-D0E4-AD10-5260-216D1A11377C}"/>
              </a:ext>
            </a:extLst>
          </p:cNvPr>
          <p:cNvSpPr txBox="1"/>
          <p:nvPr/>
        </p:nvSpPr>
        <p:spPr>
          <a:xfrm>
            <a:off x="1633401" y="891123"/>
            <a:ext cx="8764633" cy="2308324"/>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1: Approve Reported Time​ and Absence Continued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8. When approving an Absence Request, simply select the absence on the </a:t>
            </a:r>
            <a:r>
              <a:rPr lang="en-US" sz="2400" b="1" dirty="0">
                <a:latin typeface="Arial" panose="020B0604020202020204" pitchFamily="34" charset="0"/>
                <a:cs typeface="Arial" panose="020B0604020202020204" pitchFamily="34" charset="0"/>
              </a:rPr>
              <a:t>Pending Approvals </a:t>
            </a:r>
            <a:r>
              <a:rPr lang="en-US" sz="2400" dirty="0">
                <a:latin typeface="Arial" panose="020B0604020202020204" pitchFamily="34" charset="0"/>
                <a:cs typeface="Arial" panose="020B0604020202020204" pitchFamily="34" charset="0"/>
              </a:rPr>
              <a:t>page that you would like to approve. Select </a:t>
            </a:r>
            <a:r>
              <a:rPr lang="en-US" sz="2400" b="1" dirty="0">
                <a:latin typeface="Arial" panose="020B0604020202020204" pitchFamily="34" charset="0"/>
                <a:cs typeface="Arial" panose="020B0604020202020204" pitchFamily="34" charset="0"/>
              </a:rPr>
              <a:t>Approve</a:t>
            </a:r>
            <a:r>
              <a:rPr lang="en-US" sz="2400" dirty="0">
                <a:latin typeface="Arial" panose="020B0604020202020204" pitchFamily="34" charset="0"/>
                <a:cs typeface="Arial" panose="020B0604020202020204" pitchFamily="34" charset="0"/>
              </a:rPr>
              <a:t>, enter any applicable </a:t>
            </a:r>
            <a:r>
              <a:rPr lang="en-US" sz="2400" b="1" dirty="0">
                <a:latin typeface="Arial" panose="020B0604020202020204" pitchFamily="34" charset="0"/>
                <a:cs typeface="Arial" panose="020B0604020202020204" pitchFamily="34" charset="0"/>
              </a:rPr>
              <a:t>Approver Comments</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Submit</a:t>
            </a:r>
            <a:r>
              <a:rPr lang="en-US" sz="2400" dirty="0">
                <a:latin typeface="Arial" panose="020B0604020202020204" pitchFamily="34" charset="0"/>
                <a:cs typeface="Arial" panose="020B0604020202020204" pitchFamily="34" charset="0"/>
              </a:rPr>
              <a:t>. Finally, select </a:t>
            </a:r>
            <a:r>
              <a:rPr lang="en-US" sz="2400" b="1" dirty="0">
                <a:latin typeface="Arial" panose="020B0604020202020204" pitchFamily="34" charset="0"/>
                <a:cs typeface="Arial" panose="020B0604020202020204" pitchFamily="34" charset="0"/>
              </a:rPr>
              <a:t>OK</a:t>
            </a:r>
            <a:r>
              <a:rPr lang="en-US" sz="2400" dirty="0">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7F605066-D51B-293B-ECDB-9B9F1B603798}"/>
              </a:ext>
            </a:extLst>
          </p:cNvPr>
          <p:cNvPicPr>
            <a:picLocks noChangeAspect="1"/>
          </p:cNvPicPr>
          <p:nvPr/>
        </p:nvPicPr>
        <p:blipFill>
          <a:blip r:embed="rId3"/>
          <a:stretch>
            <a:fillRect/>
          </a:stretch>
        </p:blipFill>
        <p:spPr>
          <a:xfrm>
            <a:off x="1524000" y="3110034"/>
            <a:ext cx="7845740" cy="3456228"/>
          </a:xfrm>
          <a:prstGeom prst="rect">
            <a:avLst/>
          </a:prstGeom>
        </p:spPr>
      </p:pic>
      <p:sp>
        <p:nvSpPr>
          <p:cNvPr id="6" name="Slide Number Placeholder 5">
            <a:extLst>
              <a:ext uri="{FF2B5EF4-FFF2-40B4-BE49-F238E27FC236}">
                <a16:creationId xmlns:a16="http://schemas.microsoft.com/office/drawing/2014/main" id="{3E79549B-19FC-FB4F-A6AA-25FF3F6A9AAD}"/>
              </a:ext>
            </a:extLst>
          </p:cNvPr>
          <p:cNvSpPr>
            <a:spLocks noGrp="1"/>
          </p:cNvSpPr>
          <p:nvPr>
            <p:ph type="sldNum" sz="quarter" idx="12"/>
          </p:nvPr>
        </p:nvSpPr>
        <p:spPr>
          <a:xfrm>
            <a:off x="9437615" y="6462396"/>
            <a:ext cx="2743200" cy="365125"/>
          </a:xfrm>
        </p:spPr>
        <p:txBody>
          <a:bodyPr/>
          <a:lstStyle/>
          <a:p>
            <a:fld id="{79F5B04B-F5BA-4791-B0F6-A470FFE0B6C5}"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329516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4B7C-DA33-5BCA-7BA7-A09858F5D72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19187E8-453D-002B-B6E5-3EAD2EB61AC5}"/>
              </a:ext>
            </a:extLst>
          </p:cNvPr>
          <p:cNvSpPr>
            <a:spLocks noGrp="1"/>
          </p:cNvSpPr>
          <p:nvPr>
            <p:ph type="subTitle" idx="1"/>
          </p:nvPr>
        </p:nvSpPr>
        <p:spPr/>
        <p:txBody>
          <a:bodyPr/>
          <a:lstStyle/>
          <a:p>
            <a:endParaRPr lang="en-US"/>
          </a:p>
        </p:txBody>
      </p:sp>
      <p:pic>
        <p:nvPicPr>
          <p:cNvPr id="4" name="Picture 9" descr="b&amp;G">
            <a:extLst>
              <a:ext uri="{FF2B5EF4-FFF2-40B4-BE49-F238E27FC236}">
                <a16:creationId xmlns:a16="http://schemas.microsoft.com/office/drawing/2014/main" id="{3B4A4AF0-7C9E-E614-5EF9-EA3C6BB9A971}"/>
              </a:ext>
            </a:extLst>
          </p:cNvPr>
          <p:cNvPicPr>
            <a:picLocks noChangeAspect="1" noChangeArrowheads="1"/>
          </p:cNvPicPr>
          <p:nvPr/>
        </p:nvPicPr>
        <p:blipFill>
          <a:blip r:embed="rId2" cstate="print"/>
          <a:srcRect/>
          <a:stretch>
            <a:fillRect/>
          </a:stretch>
        </p:blipFill>
        <p:spPr bwMode="auto">
          <a:xfrm>
            <a:off x="0" y="3175"/>
            <a:ext cx="12191999" cy="6854825"/>
          </a:xfrm>
          <a:prstGeom prst="rect">
            <a:avLst/>
          </a:prstGeom>
          <a:noFill/>
          <a:ln w="9525">
            <a:noFill/>
            <a:miter lim="800000"/>
            <a:headEnd/>
            <a:tailEnd/>
          </a:ln>
        </p:spPr>
      </p:pic>
      <p:sp>
        <p:nvSpPr>
          <p:cNvPr id="6" name="TextBox 5">
            <a:extLst>
              <a:ext uri="{FF2B5EF4-FFF2-40B4-BE49-F238E27FC236}">
                <a16:creationId xmlns:a16="http://schemas.microsoft.com/office/drawing/2014/main" id="{963DEE12-2BD8-1BCE-C558-EAB7378A588D}"/>
              </a:ext>
            </a:extLst>
          </p:cNvPr>
          <p:cNvSpPr txBox="1"/>
          <p:nvPr/>
        </p:nvSpPr>
        <p:spPr>
          <a:xfrm>
            <a:off x="1672046" y="674860"/>
            <a:ext cx="10110648" cy="1692771"/>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1: Approve Reported Time​ and Absence Continued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following outlines how to approve time through Manger Self Service: </a:t>
            </a:r>
          </a:p>
          <a:p>
            <a:r>
              <a:rPr lang="en-US" sz="2400" dirty="0">
                <a:latin typeface="Arial" panose="020B0604020202020204" pitchFamily="34" charset="0"/>
                <a:cs typeface="Arial" panose="020B0604020202020204" pitchFamily="34" charset="0"/>
              </a:rPr>
              <a:t>1. Navigate to: </a:t>
            </a:r>
            <a:r>
              <a:rPr lang="en-US" sz="2400" b="1" dirty="0">
                <a:latin typeface="Arial" panose="020B0604020202020204" pitchFamily="34" charset="0"/>
                <a:cs typeface="Arial" panose="020B0604020202020204" pitchFamily="34" charset="0"/>
              </a:rPr>
              <a:t>Home &gt; Manager Self Service</a:t>
            </a:r>
            <a:r>
              <a:rPr lang="en-US" sz="3200" dirty="0">
                <a:latin typeface="Arial" panose="020B0604020202020204" pitchFamily="34" charset="0"/>
                <a:cs typeface="Arial" panose="020B0604020202020204" pitchFamily="34" charset="0"/>
              </a:rPr>
              <a:t>.</a:t>
            </a:r>
            <a:endParaRPr lang="en-US" sz="2400" dirty="0"/>
          </a:p>
        </p:txBody>
      </p:sp>
      <p:pic>
        <p:nvPicPr>
          <p:cNvPr id="5" name="Picture 4">
            <a:extLst>
              <a:ext uri="{FF2B5EF4-FFF2-40B4-BE49-F238E27FC236}">
                <a16:creationId xmlns:a16="http://schemas.microsoft.com/office/drawing/2014/main" id="{37788221-B797-C72D-833F-5C8A24AE3CB3}"/>
              </a:ext>
            </a:extLst>
          </p:cNvPr>
          <p:cNvPicPr>
            <a:picLocks noChangeAspect="1"/>
          </p:cNvPicPr>
          <p:nvPr/>
        </p:nvPicPr>
        <p:blipFill>
          <a:blip r:embed="rId3"/>
          <a:stretch>
            <a:fillRect/>
          </a:stretch>
        </p:blipFill>
        <p:spPr>
          <a:xfrm>
            <a:off x="2690948" y="2430091"/>
            <a:ext cx="6817451" cy="4362822"/>
          </a:xfrm>
          <a:prstGeom prst="rect">
            <a:avLst/>
          </a:prstGeom>
        </p:spPr>
      </p:pic>
      <p:sp>
        <p:nvSpPr>
          <p:cNvPr id="8" name="Rectangle 7">
            <a:extLst>
              <a:ext uri="{FF2B5EF4-FFF2-40B4-BE49-F238E27FC236}">
                <a16:creationId xmlns:a16="http://schemas.microsoft.com/office/drawing/2014/main" id="{93774A6A-1021-3F1E-8D5C-8E4AA4C2A2F1}"/>
              </a:ext>
            </a:extLst>
          </p:cNvPr>
          <p:cNvSpPr/>
          <p:nvPr/>
        </p:nvSpPr>
        <p:spPr>
          <a:xfrm>
            <a:off x="4380411" y="4070577"/>
            <a:ext cx="1715589" cy="13548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1D2CE4FF-2E45-98C8-CCE4-6CABCD5641C9}"/>
              </a:ext>
            </a:extLst>
          </p:cNvPr>
          <p:cNvSpPr>
            <a:spLocks noGrp="1"/>
          </p:cNvSpPr>
          <p:nvPr>
            <p:ph type="sldNum" sz="quarter" idx="12"/>
          </p:nvPr>
        </p:nvSpPr>
        <p:spPr>
          <a:xfrm>
            <a:off x="9418999" y="6489700"/>
            <a:ext cx="2743200" cy="365125"/>
          </a:xfrm>
        </p:spPr>
        <p:txBody>
          <a:bodyPr/>
          <a:lstStyle/>
          <a:p>
            <a:fld id="{79F5B04B-F5BA-4791-B0F6-A470FFE0B6C5}"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288737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1284-CF26-EE2C-CEB3-BCACFFF94B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70C9BF-0EE8-C68C-337E-1470397BA764}"/>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EC2DF4D6-A33C-AF03-6EAB-8954235A66AF}"/>
              </a:ext>
            </a:extLst>
          </p:cNvPr>
          <p:cNvPicPr>
            <a:picLocks noChangeAspect="1" noChangeArrowheads="1"/>
          </p:cNvPicPr>
          <p:nvPr/>
        </p:nvPicPr>
        <p:blipFill>
          <a:blip r:embed="rId2" cstate="print"/>
          <a:srcRect/>
          <a:stretch>
            <a:fillRect/>
          </a:stretch>
        </p:blipFill>
        <p:spPr bwMode="auto">
          <a:xfrm>
            <a:off x="0" y="3175"/>
            <a:ext cx="12191999" cy="6854825"/>
          </a:xfrm>
          <a:prstGeom prst="rect">
            <a:avLst/>
          </a:prstGeom>
          <a:noFill/>
          <a:ln w="9525">
            <a:noFill/>
            <a:miter lim="800000"/>
            <a:headEnd/>
            <a:tailEnd/>
          </a:ln>
        </p:spPr>
      </p:pic>
      <p:sp>
        <p:nvSpPr>
          <p:cNvPr id="6" name="TextBox 5">
            <a:extLst>
              <a:ext uri="{FF2B5EF4-FFF2-40B4-BE49-F238E27FC236}">
                <a16:creationId xmlns:a16="http://schemas.microsoft.com/office/drawing/2014/main" id="{BA387871-A06F-29C4-1D5A-660CB5C8EA22}"/>
              </a:ext>
            </a:extLst>
          </p:cNvPr>
          <p:cNvSpPr txBox="1"/>
          <p:nvPr/>
        </p:nvSpPr>
        <p:spPr>
          <a:xfrm>
            <a:off x="2229393" y="836970"/>
            <a:ext cx="8238309"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1: Approve Reported Time​ and Absence Continued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Select the </a:t>
            </a:r>
            <a:r>
              <a:rPr lang="en-US" sz="2400" b="1" dirty="0">
                <a:latin typeface="Arial" panose="020B0604020202020204" pitchFamily="34" charset="0"/>
                <a:cs typeface="Arial" panose="020B0604020202020204" pitchFamily="34" charset="0"/>
              </a:rPr>
              <a:t>Team Time </a:t>
            </a:r>
            <a:r>
              <a:rPr lang="en-US" sz="2400" dirty="0">
                <a:latin typeface="Arial" panose="020B0604020202020204" pitchFamily="34" charset="0"/>
                <a:cs typeface="Arial" panose="020B0604020202020204" pitchFamily="34" charset="0"/>
              </a:rPr>
              <a:t>tile.</a:t>
            </a:r>
            <a:endParaRPr lang="en-US" sz="2400" dirty="0"/>
          </a:p>
        </p:txBody>
      </p:sp>
      <p:pic>
        <p:nvPicPr>
          <p:cNvPr id="7" name="Picture 6">
            <a:extLst>
              <a:ext uri="{FF2B5EF4-FFF2-40B4-BE49-F238E27FC236}">
                <a16:creationId xmlns:a16="http://schemas.microsoft.com/office/drawing/2014/main" id="{F6570020-B04F-5546-9A89-65C9CE61F9C5}"/>
              </a:ext>
            </a:extLst>
          </p:cNvPr>
          <p:cNvPicPr>
            <a:picLocks noChangeAspect="1"/>
          </p:cNvPicPr>
          <p:nvPr/>
        </p:nvPicPr>
        <p:blipFill>
          <a:blip r:embed="rId3"/>
          <a:stretch>
            <a:fillRect/>
          </a:stretch>
        </p:blipFill>
        <p:spPr>
          <a:xfrm>
            <a:off x="3295649" y="2014357"/>
            <a:ext cx="5600700" cy="4781550"/>
          </a:xfrm>
          <a:prstGeom prst="rect">
            <a:avLst/>
          </a:prstGeom>
        </p:spPr>
      </p:pic>
      <p:sp>
        <p:nvSpPr>
          <p:cNvPr id="8" name="Rectangle 7">
            <a:extLst>
              <a:ext uri="{FF2B5EF4-FFF2-40B4-BE49-F238E27FC236}">
                <a16:creationId xmlns:a16="http://schemas.microsoft.com/office/drawing/2014/main" id="{5D120E20-072E-890E-FF39-DA1C166C8E8F}"/>
              </a:ext>
            </a:extLst>
          </p:cNvPr>
          <p:cNvSpPr/>
          <p:nvPr/>
        </p:nvSpPr>
        <p:spPr>
          <a:xfrm>
            <a:off x="5200260" y="2390720"/>
            <a:ext cx="1791478" cy="1441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F9ED47A9-F6C6-4D36-98CA-F8AAA31B33F6}"/>
              </a:ext>
            </a:extLst>
          </p:cNvPr>
          <p:cNvSpPr>
            <a:spLocks noGrp="1"/>
          </p:cNvSpPr>
          <p:nvPr>
            <p:ph type="sldNum" sz="quarter" idx="12"/>
          </p:nvPr>
        </p:nvSpPr>
        <p:spPr>
          <a:xfrm>
            <a:off x="9448798" y="6487023"/>
            <a:ext cx="2743200" cy="365125"/>
          </a:xfrm>
        </p:spPr>
        <p:txBody>
          <a:bodyPr/>
          <a:lstStyle/>
          <a:p>
            <a:fld id="{79F5B04B-F5BA-4791-B0F6-A470FFE0B6C5}"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266240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8A22B-6843-FDF0-3AEC-BD992F1839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A26E0A-E4C1-E127-56FD-175DF57205AD}"/>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95D04E38-41F2-5E30-E1EE-A3009CC5ED58}"/>
              </a:ext>
            </a:extLst>
          </p:cNvPr>
          <p:cNvPicPr>
            <a:picLocks noChangeAspect="1" noChangeArrowheads="1"/>
          </p:cNvPicPr>
          <p:nvPr/>
        </p:nvPicPr>
        <p:blipFill>
          <a:blip r:embed="rId2" cstate="print"/>
          <a:srcRect/>
          <a:stretch>
            <a:fillRect/>
          </a:stretch>
        </p:blipFill>
        <p:spPr bwMode="auto">
          <a:xfrm>
            <a:off x="0" y="0"/>
            <a:ext cx="12192000" cy="6854825"/>
          </a:xfrm>
          <a:prstGeom prst="rect">
            <a:avLst/>
          </a:prstGeom>
          <a:noFill/>
          <a:ln w="9525">
            <a:noFill/>
            <a:miter lim="800000"/>
            <a:headEnd/>
            <a:tailEnd/>
          </a:ln>
        </p:spPr>
      </p:pic>
      <p:sp>
        <p:nvSpPr>
          <p:cNvPr id="6" name="TextBox 5">
            <a:extLst>
              <a:ext uri="{FF2B5EF4-FFF2-40B4-BE49-F238E27FC236}">
                <a16:creationId xmlns:a16="http://schemas.microsoft.com/office/drawing/2014/main" id="{8BD67C83-BB4F-505F-94AD-3B6EF2C95AC9}"/>
              </a:ext>
            </a:extLst>
          </p:cNvPr>
          <p:cNvSpPr txBox="1"/>
          <p:nvPr/>
        </p:nvSpPr>
        <p:spPr>
          <a:xfrm>
            <a:off x="3014566" y="681037"/>
            <a:ext cx="6162868" cy="584775"/>
          </a:xfrm>
          <a:prstGeom prst="rect">
            <a:avLst/>
          </a:prstGeom>
          <a:noFill/>
        </p:spPr>
        <p:txBody>
          <a:bodyPr wrap="square">
            <a:spAutoFit/>
          </a:bodyPr>
          <a:lstStyle/>
          <a:p>
            <a:pPr algn="ctr"/>
            <a:r>
              <a:rPr lang="en-US" sz="3200" dirty="0">
                <a:latin typeface="Arial" panose="020B0604020202020204" pitchFamily="34" charset="0"/>
                <a:cs typeface="Arial" panose="020B0604020202020204" pitchFamily="34" charset="0"/>
              </a:rPr>
              <a:t>INFORMS</a:t>
            </a:r>
            <a:endParaRPr lang="en-US" sz="3200" dirty="0"/>
          </a:p>
        </p:txBody>
      </p:sp>
      <p:sp>
        <p:nvSpPr>
          <p:cNvPr id="8" name="TextBox 7">
            <a:extLst>
              <a:ext uri="{FF2B5EF4-FFF2-40B4-BE49-F238E27FC236}">
                <a16:creationId xmlns:a16="http://schemas.microsoft.com/office/drawing/2014/main" id="{4F86E51E-9632-6E9F-E639-42F047E2B3EE}"/>
              </a:ext>
            </a:extLst>
          </p:cNvPr>
          <p:cNvSpPr txBox="1"/>
          <p:nvPr/>
        </p:nvSpPr>
        <p:spPr>
          <a:xfrm>
            <a:off x="1770079" y="1581724"/>
            <a:ext cx="8120542" cy="5160387"/>
          </a:xfrm>
          <a:prstGeom prst="rect">
            <a:avLst/>
          </a:prstGeom>
          <a:noFill/>
        </p:spPr>
        <p:txBody>
          <a:bodyPr wrap="square">
            <a:spAutoFit/>
          </a:bodyPr>
          <a:lstStyle/>
          <a:p>
            <a:pPr marL="0" indent="0">
              <a:spcBef>
                <a:spcPts val="1000"/>
              </a:spcBef>
              <a:buNone/>
            </a:pPr>
            <a:r>
              <a:rPr lang="en-US" sz="2800" dirty="0">
                <a:latin typeface="Arial" panose="020B0604020202020204" pitchFamily="34" charset="0"/>
                <a:cs typeface="Arial" panose="020B0604020202020204" pitchFamily="34" charset="0"/>
              </a:rPr>
              <a:t>INFORMS is the County’s official payroll and attendance system of record</a:t>
            </a:r>
          </a:p>
          <a:p>
            <a:pPr marL="342900" indent="-342900">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Accountability is placed on Employees to enter Time and Absence through Employee Self-Service and Supervisors to approve time through Manager Self-Service.</a:t>
            </a:r>
          </a:p>
          <a:p>
            <a:pPr marL="342900" indent="-342900">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Audit trail/Tracking of changes.</a:t>
            </a:r>
          </a:p>
          <a:p>
            <a:pPr marL="342900" indent="-342900">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Online editing to proactively mitigate potential mistakes.</a:t>
            </a:r>
          </a:p>
          <a:p>
            <a:pPr marL="342900" indent="-342900">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Departmental HR liaisons are responsible for reviewing payroll closeout dashboards to ensure employees Time and Absence has been approved and all exceptions are cleared.</a:t>
            </a:r>
            <a:endParaRPr lang="en-US" sz="2400" dirty="0"/>
          </a:p>
        </p:txBody>
      </p:sp>
      <p:sp>
        <p:nvSpPr>
          <p:cNvPr id="7" name="Slide Number Placeholder 6">
            <a:extLst>
              <a:ext uri="{FF2B5EF4-FFF2-40B4-BE49-F238E27FC236}">
                <a16:creationId xmlns:a16="http://schemas.microsoft.com/office/drawing/2014/main" id="{57DAF720-E637-8001-5E23-D832506DD19B}"/>
              </a:ext>
            </a:extLst>
          </p:cNvPr>
          <p:cNvSpPr>
            <a:spLocks noGrp="1"/>
          </p:cNvSpPr>
          <p:nvPr>
            <p:ph type="sldNum" sz="quarter" idx="12"/>
          </p:nvPr>
        </p:nvSpPr>
        <p:spPr>
          <a:xfrm>
            <a:off x="9448800" y="6476997"/>
            <a:ext cx="2743200" cy="365125"/>
          </a:xfrm>
        </p:spPr>
        <p:txBody>
          <a:bodyPr/>
          <a:lstStyle/>
          <a:p>
            <a:fld id="{79F5B04B-F5BA-4791-B0F6-A470FFE0B6C5}"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366013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1284-CF26-EE2C-CEB3-BCACFFF94B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70C9BF-0EE8-C68C-337E-1470397BA764}"/>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EC2DF4D6-A33C-AF03-6EAB-8954235A66AF}"/>
              </a:ext>
            </a:extLst>
          </p:cNvPr>
          <p:cNvPicPr>
            <a:picLocks noChangeAspect="1" noChangeArrowheads="1"/>
          </p:cNvPicPr>
          <p:nvPr/>
        </p:nvPicPr>
        <p:blipFill>
          <a:blip r:embed="rId2" cstate="print"/>
          <a:srcRect/>
          <a:stretch>
            <a:fillRect/>
          </a:stretch>
        </p:blipFill>
        <p:spPr bwMode="auto">
          <a:xfrm>
            <a:off x="0" y="3175"/>
            <a:ext cx="12191999" cy="6854825"/>
          </a:xfrm>
          <a:prstGeom prst="rect">
            <a:avLst/>
          </a:prstGeom>
          <a:noFill/>
          <a:ln w="9525">
            <a:noFill/>
            <a:miter lim="800000"/>
            <a:headEnd/>
            <a:tailEnd/>
          </a:ln>
        </p:spPr>
      </p:pic>
      <p:sp>
        <p:nvSpPr>
          <p:cNvPr id="6" name="TextBox 5">
            <a:extLst>
              <a:ext uri="{FF2B5EF4-FFF2-40B4-BE49-F238E27FC236}">
                <a16:creationId xmlns:a16="http://schemas.microsoft.com/office/drawing/2014/main" id="{BA387871-A06F-29C4-1D5A-660CB5C8EA22}"/>
              </a:ext>
            </a:extLst>
          </p:cNvPr>
          <p:cNvSpPr txBox="1"/>
          <p:nvPr/>
        </p:nvSpPr>
        <p:spPr>
          <a:xfrm>
            <a:off x="2424968" y="1027906"/>
            <a:ext cx="8338826"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1: Approve Reported Time​ and Absence Continued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3. Select </a:t>
            </a:r>
            <a:r>
              <a:rPr lang="en-US" sz="2400" b="1" dirty="0">
                <a:latin typeface="Arial" panose="020B0604020202020204" pitchFamily="34" charset="0"/>
                <a:cs typeface="Arial" panose="020B0604020202020204" pitchFamily="34" charset="0"/>
              </a:rPr>
              <a:t>Get Employees.</a:t>
            </a:r>
            <a:endParaRPr lang="en-US" sz="2400" dirty="0"/>
          </a:p>
        </p:txBody>
      </p:sp>
      <p:pic>
        <p:nvPicPr>
          <p:cNvPr id="5" name="Picture 4">
            <a:extLst>
              <a:ext uri="{FF2B5EF4-FFF2-40B4-BE49-F238E27FC236}">
                <a16:creationId xmlns:a16="http://schemas.microsoft.com/office/drawing/2014/main" id="{B382F5EC-E1AB-3D22-EA1D-53548AC1766D}"/>
              </a:ext>
            </a:extLst>
          </p:cNvPr>
          <p:cNvPicPr>
            <a:picLocks noChangeAspect="1"/>
          </p:cNvPicPr>
          <p:nvPr/>
        </p:nvPicPr>
        <p:blipFill>
          <a:blip r:embed="rId3"/>
          <a:stretch>
            <a:fillRect/>
          </a:stretch>
        </p:blipFill>
        <p:spPr>
          <a:xfrm>
            <a:off x="2571750" y="2571750"/>
            <a:ext cx="7048500" cy="1714500"/>
          </a:xfrm>
          <a:prstGeom prst="rect">
            <a:avLst/>
          </a:prstGeom>
        </p:spPr>
      </p:pic>
      <p:sp>
        <p:nvSpPr>
          <p:cNvPr id="9" name="Rectangle 8">
            <a:extLst>
              <a:ext uri="{FF2B5EF4-FFF2-40B4-BE49-F238E27FC236}">
                <a16:creationId xmlns:a16="http://schemas.microsoft.com/office/drawing/2014/main" id="{C3BA6DAD-C176-2E97-C857-15853E990C7C}"/>
              </a:ext>
            </a:extLst>
          </p:cNvPr>
          <p:cNvSpPr/>
          <p:nvPr/>
        </p:nvSpPr>
        <p:spPr>
          <a:xfrm>
            <a:off x="2854487" y="3853542"/>
            <a:ext cx="1440025" cy="43270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2910B0BF-8847-96EF-E9BF-7F39826BBD26}"/>
              </a:ext>
            </a:extLst>
          </p:cNvPr>
          <p:cNvSpPr>
            <a:spLocks noGrp="1"/>
          </p:cNvSpPr>
          <p:nvPr>
            <p:ph type="sldNum" sz="quarter" idx="12"/>
          </p:nvPr>
        </p:nvSpPr>
        <p:spPr>
          <a:xfrm>
            <a:off x="9448799" y="6482070"/>
            <a:ext cx="2743200" cy="365125"/>
          </a:xfrm>
        </p:spPr>
        <p:txBody>
          <a:bodyPr/>
          <a:lstStyle/>
          <a:p>
            <a:fld id="{79F5B04B-F5BA-4791-B0F6-A470FFE0B6C5}"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1144034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1284-CF26-EE2C-CEB3-BCACFFF94B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70C9BF-0EE8-C68C-337E-1470397BA764}"/>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EC2DF4D6-A33C-AF03-6EAB-8954235A66AF}"/>
              </a:ext>
            </a:extLst>
          </p:cNvPr>
          <p:cNvPicPr>
            <a:picLocks noChangeAspect="1" noChangeArrowheads="1"/>
          </p:cNvPicPr>
          <p:nvPr/>
        </p:nvPicPr>
        <p:blipFill>
          <a:blip r:embed="rId2" cstate="print"/>
          <a:srcRect/>
          <a:stretch>
            <a:fillRect/>
          </a:stretch>
        </p:blipFill>
        <p:spPr bwMode="auto">
          <a:xfrm>
            <a:off x="0" y="3175"/>
            <a:ext cx="12191999" cy="6854825"/>
          </a:xfrm>
          <a:prstGeom prst="rect">
            <a:avLst/>
          </a:prstGeom>
          <a:noFill/>
          <a:ln w="9525">
            <a:noFill/>
            <a:miter lim="800000"/>
            <a:headEnd/>
            <a:tailEnd/>
          </a:ln>
        </p:spPr>
      </p:pic>
      <p:sp>
        <p:nvSpPr>
          <p:cNvPr id="6" name="TextBox 5">
            <a:extLst>
              <a:ext uri="{FF2B5EF4-FFF2-40B4-BE49-F238E27FC236}">
                <a16:creationId xmlns:a16="http://schemas.microsoft.com/office/drawing/2014/main" id="{BA387871-A06F-29C4-1D5A-660CB5C8EA22}"/>
              </a:ext>
            </a:extLst>
          </p:cNvPr>
          <p:cNvSpPr txBox="1"/>
          <p:nvPr/>
        </p:nvSpPr>
        <p:spPr>
          <a:xfrm>
            <a:off x="1724297" y="843240"/>
            <a:ext cx="8778240" cy="1200329"/>
          </a:xfrm>
          <a:prstGeom prst="rect">
            <a:avLst/>
          </a:prstGeom>
          <a:noFill/>
        </p:spPr>
        <p:txBody>
          <a:bodyPr wrap="square">
            <a:spAutoFit/>
          </a:bodyPr>
          <a:lstStyle/>
          <a:p>
            <a:pPr algn="ctr"/>
            <a:r>
              <a:rPr lang="en-US" sz="2400" dirty="0">
                <a:latin typeface="Arial" panose="020B0604020202020204" pitchFamily="34" charset="0"/>
                <a:cs typeface="Arial" panose="020B0604020202020204" pitchFamily="34" charset="0"/>
              </a:rPr>
              <a:t>Lesson 1: Approve Reported Time​ and Absence Continued</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4. Select the employee you want to review and approve.</a:t>
            </a:r>
            <a:endParaRPr lang="en-US" sz="2400" dirty="0"/>
          </a:p>
        </p:txBody>
      </p:sp>
      <p:pic>
        <p:nvPicPr>
          <p:cNvPr id="11" name="Picture 10">
            <a:extLst>
              <a:ext uri="{FF2B5EF4-FFF2-40B4-BE49-F238E27FC236}">
                <a16:creationId xmlns:a16="http://schemas.microsoft.com/office/drawing/2014/main" id="{7D367265-C508-E101-4C11-A8EA29A29231}"/>
              </a:ext>
            </a:extLst>
          </p:cNvPr>
          <p:cNvPicPr>
            <a:picLocks noChangeAspect="1"/>
          </p:cNvPicPr>
          <p:nvPr/>
        </p:nvPicPr>
        <p:blipFill>
          <a:blip r:embed="rId3"/>
          <a:stretch>
            <a:fillRect/>
          </a:stretch>
        </p:blipFill>
        <p:spPr>
          <a:xfrm>
            <a:off x="1143000" y="2154322"/>
            <a:ext cx="10515600" cy="3860438"/>
          </a:xfrm>
          <a:prstGeom prst="rect">
            <a:avLst/>
          </a:prstGeom>
        </p:spPr>
      </p:pic>
      <p:sp>
        <p:nvSpPr>
          <p:cNvPr id="12" name="Rectangle 11">
            <a:extLst>
              <a:ext uri="{FF2B5EF4-FFF2-40B4-BE49-F238E27FC236}">
                <a16:creationId xmlns:a16="http://schemas.microsoft.com/office/drawing/2014/main" id="{B3C9DB21-E5DE-340B-8DD6-7F7EC54637D5}"/>
              </a:ext>
            </a:extLst>
          </p:cNvPr>
          <p:cNvSpPr/>
          <p:nvPr/>
        </p:nvSpPr>
        <p:spPr>
          <a:xfrm>
            <a:off x="1143000" y="5097235"/>
            <a:ext cx="2781300" cy="43270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A5C0038E-322B-65E7-645F-6CB53A5339D8}"/>
              </a:ext>
            </a:extLst>
          </p:cNvPr>
          <p:cNvSpPr>
            <a:spLocks noGrp="1"/>
          </p:cNvSpPr>
          <p:nvPr>
            <p:ph type="sldNum" sz="quarter" idx="12"/>
          </p:nvPr>
        </p:nvSpPr>
        <p:spPr>
          <a:xfrm>
            <a:off x="9448799" y="6458034"/>
            <a:ext cx="2743200" cy="365125"/>
          </a:xfrm>
        </p:spPr>
        <p:txBody>
          <a:bodyPr/>
          <a:lstStyle/>
          <a:p>
            <a:fld id="{79F5B04B-F5BA-4791-B0F6-A470FFE0B6C5}"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3471322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62A4-06F2-3BF0-3FE3-E708E4F8FBA3}"/>
              </a:ext>
            </a:extLst>
          </p:cNvPr>
          <p:cNvSpPr>
            <a:spLocks noGrp="1"/>
          </p:cNvSpPr>
          <p:nvPr>
            <p:ph type="title"/>
          </p:nvPr>
        </p:nvSpPr>
        <p:spPr/>
        <p:txBody>
          <a:bodyPr/>
          <a:lstStyle/>
          <a:p>
            <a:endParaRPr lang="en-US"/>
          </a:p>
        </p:txBody>
      </p:sp>
      <p:pic>
        <p:nvPicPr>
          <p:cNvPr id="4" name="Picture 9" descr="b&amp;G">
            <a:extLst>
              <a:ext uri="{FF2B5EF4-FFF2-40B4-BE49-F238E27FC236}">
                <a16:creationId xmlns:a16="http://schemas.microsoft.com/office/drawing/2014/main" id="{50B851F2-2006-3CAE-344A-46810415949B}"/>
              </a:ext>
            </a:extLst>
          </p:cNvPr>
          <p:cNvPicPr>
            <a:picLocks noGrp="1" noChangeAspect="1" noChangeArrowheads="1"/>
          </p:cNvPicPr>
          <p:nvPr>
            <p:ph idx="1"/>
          </p:nvPr>
        </p:nvPicPr>
        <p:blipFill>
          <a:blip r:embed="rId2" cstate="print"/>
          <a:srcRect/>
          <a:stretch>
            <a:fillRect/>
          </a:stretch>
        </p:blipFill>
        <p:spPr bwMode="auto">
          <a:xfrm>
            <a:off x="-65314" y="1"/>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04AE8FD5-175D-EFDC-F6B5-A56285E3C06D}"/>
              </a:ext>
            </a:extLst>
          </p:cNvPr>
          <p:cNvSpPr txBox="1"/>
          <p:nvPr/>
        </p:nvSpPr>
        <p:spPr>
          <a:xfrm>
            <a:off x="1680755" y="365124"/>
            <a:ext cx="9348030" cy="1938992"/>
          </a:xfrm>
          <a:prstGeom prst="rect">
            <a:avLst/>
          </a:prstGeom>
          <a:noFill/>
        </p:spPr>
        <p:txBody>
          <a:bodyPr wrap="square">
            <a:spAutoFit/>
          </a:bodyPr>
          <a:lstStyle/>
          <a:p>
            <a:pPr algn="ctr"/>
            <a:r>
              <a:rPr lang="en-US" sz="2400" dirty="0">
                <a:latin typeface="Arial" panose="020B0604020202020204" pitchFamily="34" charset="0"/>
                <a:cs typeface="Arial" panose="020B0604020202020204" pitchFamily="34" charset="0"/>
              </a:rPr>
              <a:t>Lesson 1: Approve Reported Time​ and Absence Continued</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5. The timesheet for the current pay period will be displayed.  You can review and approve both, Time and Absence.  Select the time to approve and click </a:t>
            </a:r>
            <a:r>
              <a:rPr lang="en-US" sz="2400" b="1" dirty="0">
                <a:latin typeface="Arial" panose="020B0604020202020204" pitchFamily="34" charset="0"/>
                <a:cs typeface="Arial" panose="020B0604020202020204" pitchFamily="34" charset="0"/>
              </a:rPr>
              <a:t>Approve.</a:t>
            </a:r>
            <a:endParaRPr lang="en-US" sz="2400" dirty="0"/>
          </a:p>
        </p:txBody>
      </p:sp>
      <p:sp>
        <p:nvSpPr>
          <p:cNvPr id="9" name="Rectangle 8">
            <a:extLst>
              <a:ext uri="{FF2B5EF4-FFF2-40B4-BE49-F238E27FC236}">
                <a16:creationId xmlns:a16="http://schemas.microsoft.com/office/drawing/2014/main" id="{19DE8F8B-7B8F-8A85-2B4D-54D019FDD675}"/>
              </a:ext>
            </a:extLst>
          </p:cNvPr>
          <p:cNvSpPr/>
          <p:nvPr/>
        </p:nvSpPr>
        <p:spPr>
          <a:xfrm>
            <a:off x="9165773" y="4872247"/>
            <a:ext cx="605244" cy="3093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CB8D1FC-9F2E-74EF-ACFB-3965CCFE4088}"/>
              </a:ext>
            </a:extLst>
          </p:cNvPr>
          <p:cNvPicPr>
            <a:picLocks noChangeAspect="1"/>
          </p:cNvPicPr>
          <p:nvPr/>
        </p:nvPicPr>
        <p:blipFill>
          <a:blip r:embed="rId3"/>
          <a:stretch>
            <a:fillRect/>
          </a:stretch>
        </p:blipFill>
        <p:spPr>
          <a:xfrm>
            <a:off x="1203649" y="2278125"/>
            <a:ext cx="9839132" cy="3600161"/>
          </a:xfrm>
          <a:prstGeom prst="rect">
            <a:avLst/>
          </a:prstGeom>
        </p:spPr>
      </p:pic>
      <p:sp>
        <p:nvSpPr>
          <p:cNvPr id="14" name="Rectangle 13">
            <a:extLst>
              <a:ext uri="{FF2B5EF4-FFF2-40B4-BE49-F238E27FC236}">
                <a16:creationId xmlns:a16="http://schemas.microsoft.com/office/drawing/2014/main" id="{3E9A1EC5-75B5-C8C0-7F52-843EF64D321E}"/>
              </a:ext>
            </a:extLst>
          </p:cNvPr>
          <p:cNvSpPr/>
          <p:nvPr/>
        </p:nvSpPr>
        <p:spPr>
          <a:xfrm>
            <a:off x="1439715" y="4603411"/>
            <a:ext cx="241040" cy="12748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AF3C4D-A039-C584-5652-262FC2BE6273}"/>
              </a:ext>
            </a:extLst>
          </p:cNvPr>
          <p:cNvSpPr/>
          <p:nvPr/>
        </p:nvSpPr>
        <p:spPr>
          <a:xfrm>
            <a:off x="10422294" y="4720046"/>
            <a:ext cx="566057" cy="1815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BE67AFD-C785-A39B-5565-F3313442960F}"/>
              </a:ext>
            </a:extLst>
          </p:cNvPr>
          <p:cNvSpPr>
            <a:spLocks noGrp="1"/>
          </p:cNvSpPr>
          <p:nvPr>
            <p:ph type="sldNum" sz="quarter" idx="12"/>
          </p:nvPr>
        </p:nvSpPr>
        <p:spPr>
          <a:xfrm>
            <a:off x="9448800" y="6465723"/>
            <a:ext cx="2743200" cy="365125"/>
          </a:xfrm>
        </p:spPr>
        <p:txBody>
          <a:bodyPr/>
          <a:lstStyle/>
          <a:p>
            <a:fld id="{79F5B04B-F5BA-4791-B0F6-A470FFE0B6C5}" type="slidenum">
              <a:rPr lang="en-US" smtClean="0">
                <a:solidFill>
                  <a:schemeClr val="tx1"/>
                </a:solidFill>
              </a:rPr>
              <a:t>22</a:t>
            </a:fld>
            <a:endParaRPr lang="en-US" dirty="0">
              <a:solidFill>
                <a:schemeClr val="tx1"/>
              </a:solidFill>
            </a:endParaRPr>
          </a:p>
        </p:txBody>
      </p:sp>
    </p:spTree>
    <p:extLst>
      <p:ext uri="{BB962C8B-B14F-4D97-AF65-F5344CB8AC3E}">
        <p14:creationId xmlns:p14="http://schemas.microsoft.com/office/powerpoint/2010/main" val="3715687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62A4-06F2-3BF0-3FE3-E708E4F8FBA3}"/>
              </a:ext>
            </a:extLst>
          </p:cNvPr>
          <p:cNvSpPr>
            <a:spLocks noGrp="1"/>
          </p:cNvSpPr>
          <p:nvPr>
            <p:ph type="title"/>
          </p:nvPr>
        </p:nvSpPr>
        <p:spPr/>
        <p:txBody>
          <a:bodyPr/>
          <a:lstStyle/>
          <a:p>
            <a:endParaRPr lang="en-US"/>
          </a:p>
        </p:txBody>
      </p:sp>
      <p:pic>
        <p:nvPicPr>
          <p:cNvPr id="4" name="Picture 9" descr="b&amp;G">
            <a:extLst>
              <a:ext uri="{FF2B5EF4-FFF2-40B4-BE49-F238E27FC236}">
                <a16:creationId xmlns:a16="http://schemas.microsoft.com/office/drawing/2014/main" id="{50B851F2-2006-3CAE-344A-46810415949B}"/>
              </a:ext>
            </a:extLst>
          </p:cNvPr>
          <p:cNvPicPr>
            <a:picLocks noGrp="1" noChangeAspect="1" noChangeArrowheads="1"/>
          </p:cNvPicPr>
          <p:nvPr>
            <p:ph idx="1"/>
          </p:nvPr>
        </p:nvPicPr>
        <p:blipFill>
          <a:blip r:embed="rId2" cstate="print"/>
          <a:srcRect/>
          <a:stretch>
            <a:fillRect/>
          </a:stretch>
        </p:blipFill>
        <p:spPr bwMode="auto">
          <a:xfrm>
            <a:off x="-65314" y="1"/>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04AE8FD5-175D-EFDC-F6B5-A56285E3C06D}"/>
              </a:ext>
            </a:extLst>
          </p:cNvPr>
          <p:cNvSpPr txBox="1"/>
          <p:nvPr/>
        </p:nvSpPr>
        <p:spPr>
          <a:xfrm>
            <a:off x="1201783" y="859691"/>
            <a:ext cx="9588137" cy="1569660"/>
          </a:xfrm>
          <a:prstGeom prst="rect">
            <a:avLst/>
          </a:prstGeom>
          <a:noFill/>
        </p:spPr>
        <p:txBody>
          <a:bodyPr wrap="square">
            <a:spAutoFit/>
          </a:bodyPr>
          <a:lstStyle/>
          <a:p>
            <a:pPr algn="ctr"/>
            <a:r>
              <a:rPr lang="en-US" sz="2400" dirty="0">
                <a:latin typeface="Arial" panose="020B0604020202020204" pitchFamily="34" charset="0"/>
                <a:cs typeface="Arial" panose="020B0604020202020204" pitchFamily="34" charset="0"/>
              </a:rPr>
              <a:t>Lesson 1: Approve Reported Time​ and Absence Continued</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6. A message window will populate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a:t>
            </a:r>
            <a:r>
              <a:rPr lang="en-US" sz="2400" b="1" dirty="0">
                <a:latin typeface="Arial" panose="020B0604020202020204" pitchFamily="34" charset="0"/>
                <a:cs typeface="Arial" panose="020B0604020202020204" pitchFamily="34" charset="0"/>
              </a:rPr>
              <a:t>Yes</a:t>
            </a:r>
            <a:r>
              <a:rPr lang="en-US" sz="2400" dirty="0">
                <a:latin typeface="Arial" panose="020B0604020202020204" pitchFamily="34" charset="0"/>
                <a:cs typeface="Arial" panose="020B0604020202020204" pitchFamily="34" charset="0"/>
              </a:rPr>
              <a:t> to approve.</a:t>
            </a:r>
            <a:endParaRPr lang="en-US" sz="2400" dirty="0"/>
          </a:p>
        </p:txBody>
      </p:sp>
      <p:pic>
        <p:nvPicPr>
          <p:cNvPr id="3" name="Picture 2">
            <a:extLst>
              <a:ext uri="{FF2B5EF4-FFF2-40B4-BE49-F238E27FC236}">
                <a16:creationId xmlns:a16="http://schemas.microsoft.com/office/drawing/2014/main" id="{C7133E42-14EC-DAE9-392D-8C1F977C2F6F}"/>
              </a:ext>
            </a:extLst>
          </p:cNvPr>
          <p:cNvPicPr>
            <a:picLocks noChangeAspect="1"/>
          </p:cNvPicPr>
          <p:nvPr/>
        </p:nvPicPr>
        <p:blipFill>
          <a:blip r:embed="rId3"/>
          <a:stretch>
            <a:fillRect/>
          </a:stretch>
        </p:blipFill>
        <p:spPr>
          <a:xfrm>
            <a:off x="2671762" y="2671762"/>
            <a:ext cx="6848475" cy="1514475"/>
          </a:xfrm>
          <a:prstGeom prst="rect">
            <a:avLst/>
          </a:prstGeom>
        </p:spPr>
      </p:pic>
      <p:sp>
        <p:nvSpPr>
          <p:cNvPr id="5" name="Rectangle 4">
            <a:extLst>
              <a:ext uri="{FF2B5EF4-FFF2-40B4-BE49-F238E27FC236}">
                <a16:creationId xmlns:a16="http://schemas.microsoft.com/office/drawing/2014/main" id="{C344E072-F6AB-53F2-7AC3-7EB0F9A39711}"/>
              </a:ext>
            </a:extLst>
          </p:cNvPr>
          <p:cNvSpPr/>
          <p:nvPr/>
        </p:nvSpPr>
        <p:spPr>
          <a:xfrm>
            <a:off x="5299788" y="3724581"/>
            <a:ext cx="796211" cy="352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060A6F28-CBA6-1BB2-CAC6-9FC5A55723C5}"/>
              </a:ext>
            </a:extLst>
          </p:cNvPr>
          <p:cNvSpPr>
            <a:spLocks noGrp="1"/>
          </p:cNvSpPr>
          <p:nvPr>
            <p:ph type="sldNum" sz="quarter" idx="12"/>
          </p:nvPr>
        </p:nvSpPr>
        <p:spPr>
          <a:xfrm>
            <a:off x="9448800" y="6492874"/>
            <a:ext cx="2743200" cy="365125"/>
          </a:xfrm>
        </p:spPr>
        <p:txBody>
          <a:bodyPr/>
          <a:lstStyle/>
          <a:p>
            <a:fld id="{79F5B04B-F5BA-4791-B0F6-A470FFE0B6C5}" type="slidenum">
              <a:rPr lang="en-US"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607843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62A4-06F2-3BF0-3FE3-E708E4F8FBA3}"/>
              </a:ext>
            </a:extLst>
          </p:cNvPr>
          <p:cNvSpPr>
            <a:spLocks noGrp="1"/>
          </p:cNvSpPr>
          <p:nvPr>
            <p:ph type="title"/>
          </p:nvPr>
        </p:nvSpPr>
        <p:spPr/>
        <p:txBody>
          <a:bodyPr/>
          <a:lstStyle/>
          <a:p>
            <a:endParaRPr lang="en-US"/>
          </a:p>
        </p:txBody>
      </p:sp>
      <p:pic>
        <p:nvPicPr>
          <p:cNvPr id="4" name="Picture 9" descr="b&amp;G">
            <a:extLst>
              <a:ext uri="{FF2B5EF4-FFF2-40B4-BE49-F238E27FC236}">
                <a16:creationId xmlns:a16="http://schemas.microsoft.com/office/drawing/2014/main" id="{50B851F2-2006-3CAE-344A-46810415949B}"/>
              </a:ext>
            </a:extLst>
          </p:cNvPr>
          <p:cNvPicPr>
            <a:picLocks noGrp="1" noChangeAspect="1" noChangeArrowheads="1"/>
          </p:cNvPicPr>
          <p:nvPr>
            <p:ph idx="1"/>
          </p:nvPr>
        </p:nvPicPr>
        <p:blipFill>
          <a:blip r:embed="rId2" cstate="print"/>
          <a:srcRect/>
          <a:stretch>
            <a:fillRect/>
          </a:stretch>
        </p:blipFill>
        <p:spPr bwMode="auto">
          <a:xfrm>
            <a:off x="-65314" y="1"/>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04AE8FD5-175D-EFDC-F6B5-A56285E3C06D}"/>
              </a:ext>
            </a:extLst>
          </p:cNvPr>
          <p:cNvSpPr txBox="1"/>
          <p:nvPr/>
        </p:nvSpPr>
        <p:spPr>
          <a:xfrm>
            <a:off x="2630378" y="489724"/>
            <a:ext cx="8543107" cy="1938992"/>
          </a:xfrm>
          <a:prstGeom prst="rect">
            <a:avLst/>
          </a:prstGeom>
          <a:noFill/>
        </p:spPr>
        <p:txBody>
          <a:bodyPr wrap="square">
            <a:spAutoFit/>
          </a:bodyPr>
          <a:lstStyle/>
          <a:p>
            <a:pPr algn="ctr"/>
            <a:r>
              <a:rPr lang="en-US" sz="2400" dirty="0">
                <a:latin typeface="Arial" panose="020B0604020202020204" pitchFamily="34" charset="0"/>
                <a:cs typeface="Arial" panose="020B0604020202020204" pitchFamily="34" charset="0"/>
              </a:rPr>
              <a:t>Lesson 1: Approve Reported Time​ and Absence Continued</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7. Once time is approved, it will display a check mark showing that the time is approved.  You can select </a:t>
            </a:r>
            <a:r>
              <a:rPr lang="en-US" sz="2400" b="1" dirty="0">
                <a:latin typeface="Arial" panose="020B0604020202020204" pitchFamily="34" charset="0"/>
                <a:cs typeface="Arial" panose="020B0604020202020204" pitchFamily="34" charset="0"/>
              </a:rPr>
              <a:t>Next</a:t>
            </a:r>
            <a:r>
              <a:rPr lang="en-US" sz="2400" dirty="0">
                <a:latin typeface="Arial" panose="020B0604020202020204" pitchFamily="34" charset="0"/>
                <a:cs typeface="Arial" panose="020B0604020202020204" pitchFamily="34" charset="0"/>
              </a:rPr>
              <a:t> to review and approve the next employee.</a:t>
            </a:r>
            <a:endParaRPr lang="en-US" sz="2400" dirty="0"/>
          </a:p>
        </p:txBody>
      </p:sp>
      <p:sp>
        <p:nvSpPr>
          <p:cNvPr id="5" name="Rectangle 4">
            <a:extLst>
              <a:ext uri="{FF2B5EF4-FFF2-40B4-BE49-F238E27FC236}">
                <a16:creationId xmlns:a16="http://schemas.microsoft.com/office/drawing/2014/main" id="{C344E072-F6AB-53F2-7AC3-7EB0F9A39711}"/>
              </a:ext>
            </a:extLst>
          </p:cNvPr>
          <p:cNvSpPr/>
          <p:nvPr/>
        </p:nvSpPr>
        <p:spPr>
          <a:xfrm>
            <a:off x="5299788" y="3724581"/>
            <a:ext cx="796211" cy="352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51F8CA-B43D-2CF7-CFFE-0CAFA804F752}"/>
              </a:ext>
            </a:extLst>
          </p:cNvPr>
          <p:cNvSpPr/>
          <p:nvPr/>
        </p:nvSpPr>
        <p:spPr>
          <a:xfrm>
            <a:off x="3927566" y="4789714"/>
            <a:ext cx="191588"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A20B17A-3539-7A80-FEF2-E2E307BC69DD}"/>
              </a:ext>
            </a:extLst>
          </p:cNvPr>
          <p:cNvPicPr>
            <a:picLocks noChangeAspect="1"/>
          </p:cNvPicPr>
          <p:nvPr/>
        </p:nvPicPr>
        <p:blipFill>
          <a:blip r:embed="rId3"/>
          <a:stretch>
            <a:fillRect/>
          </a:stretch>
        </p:blipFill>
        <p:spPr>
          <a:xfrm>
            <a:off x="278051" y="2372262"/>
            <a:ext cx="10913749" cy="3804164"/>
          </a:xfrm>
          <a:prstGeom prst="rect">
            <a:avLst/>
          </a:prstGeom>
        </p:spPr>
      </p:pic>
      <p:sp>
        <p:nvSpPr>
          <p:cNvPr id="15" name="Rectangle 14">
            <a:extLst>
              <a:ext uri="{FF2B5EF4-FFF2-40B4-BE49-F238E27FC236}">
                <a16:creationId xmlns:a16="http://schemas.microsoft.com/office/drawing/2014/main" id="{402691C8-5E0B-9303-E7A4-DB9E07126801}"/>
              </a:ext>
            </a:extLst>
          </p:cNvPr>
          <p:cNvSpPr/>
          <p:nvPr/>
        </p:nvSpPr>
        <p:spPr>
          <a:xfrm>
            <a:off x="10630152" y="2553315"/>
            <a:ext cx="541176" cy="2440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FB8DDF0-27F8-A31B-2EBB-C8549717AAD3}"/>
              </a:ext>
            </a:extLst>
          </p:cNvPr>
          <p:cNvSpPr/>
          <p:nvPr/>
        </p:nvSpPr>
        <p:spPr>
          <a:xfrm>
            <a:off x="5299788" y="4062949"/>
            <a:ext cx="275565" cy="203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01054774-B807-12F3-1F15-5F9A3BFE1CCE}"/>
              </a:ext>
            </a:extLst>
          </p:cNvPr>
          <p:cNvSpPr>
            <a:spLocks noGrp="1"/>
          </p:cNvSpPr>
          <p:nvPr>
            <p:ph type="sldNum" sz="quarter" idx="12"/>
          </p:nvPr>
        </p:nvSpPr>
        <p:spPr>
          <a:xfrm>
            <a:off x="9448800" y="6492874"/>
            <a:ext cx="2743200" cy="365125"/>
          </a:xfrm>
        </p:spPr>
        <p:txBody>
          <a:bodyPr/>
          <a:lstStyle/>
          <a:p>
            <a:fld id="{79F5B04B-F5BA-4791-B0F6-A470FFE0B6C5}" type="slidenum">
              <a:rPr lang="en-US" smtClean="0">
                <a:solidFill>
                  <a:schemeClr val="tx1"/>
                </a:solidFill>
              </a:rPr>
              <a:t>24</a:t>
            </a:fld>
            <a:endParaRPr lang="en-US" dirty="0">
              <a:solidFill>
                <a:schemeClr val="tx1"/>
              </a:solidFill>
            </a:endParaRPr>
          </a:p>
        </p:txBody>
      </p:sp>
    </p:spTree>
    <p:extLst>
      <p:ext uri="{BB962C8B-B14F-4D97-AF65-F5344CB8AC3E}">
        <p14:creationId xmlns:p14="http://schemas.microsoft.com/office/powerpoint/2010/main" val="1853841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62A4-06F2-3BF0-3FE3-E708E4F8FBA3}"/>
              </a:ext>
            </a:extLst>
          </p:cNvPr>
          <p:cNvSpPr>
            <a:spLocks noGrp="1"/>
          </p:cNvSpPr>
          <p:nvPr>
            <p:ph type="title"/>
          </p:nvPr>
        </p:nvSpPr>
        <p:spPr/>
        <p:txBody>
          <a:bodyPr/>
          <a:lstStyle/>
          <a:p>
            <a:endParaRPr lang="en-US"/>
          </a:p>
        </p:txBody>
      </p:sp>
      <p:pic>
        <p:nvPicPr>
          <p:cNvPr id="4" name="Picture 9" descr="b&amp;G">
            <a:extLst>
              <a:ext uri="{FF2B5EF4-FFF2-40B4-BE49-F238E27FC236}">
                <a16:creationId xmlns:a16="http://schemas.microsoft.com/office/drawing/2014/main" id="{50B851F2-2006-3CAE-344A-46810415949B}"/>
              </a:ext>
            </a:extLst>
          </p:cNvPr>
          <p:cNvPicPr>
            <a:picLocks noGrp="1" noChangeAspect="1" noChangeArrowheads="1"/>
          </p:cNvPicPr>
          <p:nvPr>
            <p:ph idx="1"/>
          </p:nvPr>
        </p:nvPicPr>
        <p:blipFill>
          <a:blip r:embed="rId2" cstate="print"/>
          <a:srcRect/>
          <a:stretch>
            <a:fillRect/>
          </a:stretch>
        </p:blipFill>
        <p:spPr bwMode="auto">
          <a:xfrm>
            <a:off x="-65314" y="1"/>
            <a:ext cx="12257314" cy="6858000"/>
          </a:xfrm>
          <a:prstGeom prst="rect">
            <a:avLst/>
          </a:prstGeom>
          <a:noFill/>
          <a:ln w="9525">
            <a:noFill/>
            <a:miter lim="800000"/>
            <a:headEnd/>
            <a:tailEnd/>
          </a:ln>
        </p:spPr>
      </p:pic>
      <p:sp>
        <p:nvSpPr>
          <p:cNvPr id="7" name="TextBox 6">
            <a:extLst>
              <a:ext uri="{FF2B5EF4-FFF2-40B4-BE49-F238E27FC236}">
                <a16:creationId xmlns:a16="http://schemas.microsoft.com/office/drawing/2014/main" id="{4CD69159-6C93-6F26-4C1F-58EEED756385}"/>
              </a:ext>
            </a:extLst>
          </p:cNvPr>
          <p:cNvSpPr txBox="1"/>
          <p:nvPr/>
        </p:nvSpPr>
        <p:spPr>
          <a:xfrm>
            <a:off x="1373779" y="1157516"/>
            <a:ext cx="8543107" cy="2677656"/>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2: View Forecast Balance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•Understand how absence balances displayed on the employee’s absence balance pages: </a:t>
            </a:r>
          </a:p>
          <a:p>
            <a:r>
              <a:rPr lang="en-US" sz="2400" dirty="0">
                <a:latin typeface="Arial" panose="020B0604020202020204" pitchFamily="34" charset="0"/>
                <a:cs typeface="Arial" panose="020B0604020202020204" pitchFamily="34" charset="0"/>
              </a:rPr>
              <a:t>•Balances are from prior closed pay periods. </a:t>
            </a:r>
          </a:p>
          <a:p>
            <a:r>
              <a:rPr lang="en-US" sz="2400" dirty="0">
                <a:latin typeface="Arial" panose="020B0604020202020204" pitchFamily="34" charset="0"/>
                <a:cs typeface="Arial" panose="020B0604020202020204" pitchFamily="34" charset="0"/>
              </a:rPr>
              <a:t>•Balances do not include accruals earned or hours taken after pay period.</a:t>
            </a:r>
          </a:p>
        </p:txBody>
      </p:sp>
      <p:sp>
        <p:nvSpPr>
          <p:cNvPr id="5" name="Slide Number Placeholder 4">
            <a:extLst>
              <a:ext uri="{FF2B5EF4-FFF2-40B4-BE49-F238E27FC236}">
                <a16:creationId xmlns:a16="http://schemas.microsoft.com/office/drawing/2014/main" id="{F25E7A56-35CB-6A45-51A7-02498F964D58}"/>
              </a:ext>
            </a:extLst>
          </p:cNvPr>
          <p:cNvSpPr>
            <a:spLocks noGrp="1"/>
          </p:cNvSpPr>
          <p:nvPr>
            <p:ph type="sldNum" sz="quarter" idx="12"/>
          </p:nvPr>
        </p:nvSpPr>
        <p:spPr>
          <a:xfrm>
            <a:off x="9448800" y="6492874"/>
            <a:ext cx="2743200" cy="365125"/>
          </a:xfrm>
        </p:spPr>
        <p:txBody>
          <a:bodyPr/>
          <a:lstStyle/>
          <a:p>
            <a:fld id="{79F5B04B-F5BA-4791-B0F6-A470FFE0B6C5}"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61288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62A4-06F2-3BF0-3FE3-E708E4F8FBA3}"/>
              </a:ext>
            </a:extLst>
          </p:cNvPr>
          <p:cNvSpPr>
            <a:spLocks noGrp="1"/>
          </p:cNvSpPr>
          <p:nvPr>
            <p:ph type="title"/>
          </p:nvPr>
        </p:nvSpPr>
        <p:spPr/>
        <p:txBody>
          <a:bodyPr/>
          <a:lstStyle/>
          <a:p>
            <a:endParaRPr lang="en-US"/>
          </a:p>
        </p:txBody>
      </p:sp>
      <p:pic>
        <p:nvPicPr>
          <p:cNvPr id="4" name="Picture 9" descr="b&amp;G">
            <a:extLst>
              <a:ext uri="{FF2B5EF4-FFF2-40B4-BE49-F238E27FC236}">
                <a16:creationId xmlns:a16="http://schemas.microsoft.com/office/drawing/2014/main" id="{50B851F2-2006-3CAE-344A-46810415949B}"/>
              </a:ext>
            </a:extLst>
          </p:cNvPr>
          <p:cNvPicPr>
            <a:picLocks noGrp="1" noChangeAspect="1" noChangeArrowheads="1"/>
          </p:cNvPicPr>
          <p:nvPr>
            <p:ph idx="1"/>
          </p:nvPr>
        </p:nvPicPr>
        <p:blipFill>
          <a:blip r:embed="rId2" cstate="print"/>
          <a:srcRect/>
          <a:stretch>
            <a:fillRect/>
          </a:stretch>
        </p:blipFill>
        <p:spPr bwMode="auto">
          <a:xfrm>
            <a:off x="-65314" y="1"/>
            <a:ext cx="12257314" cy="6858000"/>
          </a:xfrm>
          <a:prstGeom prst="rect">
            <a:avLst/>
          </a:prstGeom>
          <a:noFill/>
          <a:ln w="9525">
            <a:noFill/>
            <a:miter lim="800000"/>
            <a:headEnd/>
            <a:tailEnd/>
          </a:ln>
        </p:spPr>
      </p:pic>
      <p:sp>
        <p:nvSpPr>
          <p:cNvPr id="7" name="TextBox 6">
            <a:extLst>
              <a:ext uri="{FF2B5EF4-FFF2-40B4-BE49-F238E27FC236}">
                <a16:creationId xmlns:a16="http://schemas.microsoft.com/office/drawing/2014/main" id="{4CD69159-6C93-6F26-4C1F-58EEED756385}"/>
              </a:ext>
            </a:extLst>
          </p:cNvPr>
          <p:cNvSpPr txBox="1"/>
          <p:nvPr/>
        </p:nvSpPr>
        <p:spPr>
          <a:xfrm>
            <a:off x="1373779" y="1157516"/>
            <a:ext cx="8543107" cy="2308324"/>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2: View Forecast Balance Continued​​​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•Managers can review Forecast Balance through the Manager Self Service tile. The Forecast Balance allows you to forecast a specific absence type for the employee as of a past or future date. </a:t>
            </a:r>
          </a:p>
        </p:txBody>
      </p:sp>
      <p:sp>
        <p:nvSpPr>
          <p:cNvPr id="5" name="Slide Number Placeholder 4">
            <a:extLst>
              <a:ext uri="{FF2B5EF4-FFF2-40B4-BE49-F238E27FC236}">
                <a16:creationId xmlns:a16="http://schemas.microsoft.com/office/drawing/2014/main" id="{C514F480-511B-57E3-B8C6-C75BAFB844C6}"/>
              </a:ext>
            </a:extLst>
          </p:cNvPr>
          <p:cNvSpPr>
            <a:spLocks noGrp="1"/>
          </p:cNvSpPr>
          <p:nvPr>
            <p:ph type="sldNum" sz="quarter" idx="12"/>
          </p:nvPr>
        </p:nvSpPr>
        <p:spPr>
          <a:xfrm>
            <a:off x="9448800" y="6492874"/>
            <a:ext cx="2743200" cy="365125"/>
          </a:xfrm>
        </p:spPr>
        <p:txBody>
          <a:bodyPr/>
          <a:lstStyle/>
          <a:p>
            <a:fld id="{79F5B04B-F5BA-4791-B0F6-A470FFE0B6C5}" type="slidenum">
              <a:rPr lang="en-US" smtClean="0">
                <a:solidFill>
                  <a:schemeClr val="tx1"/>
                </a:solidFill>
              </a:rPr>
              <a:t>26</a:t>
            </a:fld>
            <a:endParaRPr lang="en-US" dirty="0">
              <a:solidFill>
                <a:schemeClr val="tx1"/>
              </a:solidFill>
            </a:endParaRPr>
          </a:p>
        </p:txBody>
      </p:sp>
    </p:spTree>
    <p:extLst>
      <p:ext uri="{BB962C8B-B14F-4D97-AF65-F5344CB8AC3E}">
        <p14:creationId xmlns:p14="http://schemas.microsoft.com/office/powerpoint/2010/main" val="4198924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62A4-06F2-3BF0-3FE3-E708E4F8FBA3}"/>
              </a:ext>
            </a:extLst>
          </p:cNvPr>
          <p:cNvSpPr>
            <a:spLocks noGrp="1"/>
          </p:cNvSpPr>
          <p:nvPr>
            <p:ph type="title"/>
          </p:nvPr>
        </p:nvSpPr>
        <p:spPr/>
        <p:txBody>
          <a:bodyPr/>
          <a:lstStyle/>
          <a:p>
            <a:endParaRPr lang="en-US"/>
          </a:p>
        </p:txBody>
      </p:sp>
      <p:pic>
        <p:nvPicPr>
          <p:cNvPr id="4" name="Picture 9" descr="b&amp;G">
            <a:extLst>
              <a:ext uri="{FF2B5EF4-FFF2-40B4-BE49-F238E27FC236}">
                <a16:creationId xmlns:a16="http://schemas.microsoft.com/office/drawing/2014/main" id="{50B851F2-2006-3CAE-344A-46810415949B}"/>
              </a:ext>
            </a:extLst>
          </p:cNvPr>
          <p:cNvPicPr>
            <a:picLocks noGrp="1" noChangeAspect="1" noChangeArrowheads="1"/>
          </p:cNvPicPr>
          <p:nvPr>
            <p:ph idx="1"/>
          </p:nvPr>
        </p:nvPicPr>
        <p:blipFill>
          <a:blip r:embed="rId2" cstate="print"/>
          <a:srcRect/>
          <a:stretch>
            <a:fillRect/>
          </a:stretch>
        </p:blipFill>
        <p:spPr bwMode="auto">
          <a:xfrm>
            <a:off x="-65314" y="1"/>
            <a:ext cx="12257314" cy="6858000"/>
          </a:xfrm>
          <a:prstGeom prst="rect">
            <a:avLst/>
          </a:prstGeom>
          <a:noFill/>
          <a:ln w="9525">
            <a:noFill/>
            <a:miter lim="800000"/>
            <a:headEnd/>
            <a:tailEnd/>
          </a:ln>
        </p:spPr>
      </p:pic>
      <p:sp>
        <p:nvSpPr>
          <p:cNvPr id="7" name="TextBox 6">
            <a:extLst>
              <a:ext uri="{FF2B5EF4-FFF2-40B4-BE49-F238E27FC236}">
                <a16:creationId xmlns:a16="http://schemas.microsoft.com/office/drawing/2014/main" id="{4CD69159-6C93-6F26-4C1F-58EEED756385}"/>
              </a:ext>
            </a:extLst>
          </p:cNvPr>
          <p:cNvSpPr txBox="1"/>
          <p:nvPr/>
        </p:nvSpPr>
        <p:spPr>
          <a:xfrm>
            <a:off x="1373779" y="1157516"/>
            <a:ext cx="8543107" cy="144655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2: View Forecast Balance Continued​​​ </a:t>
            </a:r>
          </a:p>
          <a:p>
            <a:endParaRPr lang="en-US" sz="24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1. Login to the INFORMS and select </a:t>
            </a:r>
            <a:r>
              <a:rPr lang="en-US" sz="2000" b="1" dirty="0">
                <a:latin typeface="Arial" panose="020B0604020202020204" pitchFamily="34" charset="0"/>
                <a:cs typeface="Arial" panose="020B0604020202020204" pitchFamily="34" charset="0"/>
              </a:rPr>
              <a:t>Manager Self-Service </a:t>
            </a:r>
            <a:r>
              <a:rPr lang="en-US" sz="2000" dirty="0">
                <a:latin typeface="Arial" panose="020B0604020202020204" pitchFamily="34" charset="0"/>
                <a:cs typeface="Arial" panose="020B0604020202020204" pitchFamily="34" charset="0"/>
              </a:rPr>
              <a:t>tile from the home landing page.</a:t>
            </a:r>
          </a:p>
        </p:txBody>
      </p:sp>
      <p:pic>
        <p:nvPicPr>
          <p:cNvPr id="5" name="Picture 4">
            <a:extLst>
              <a:ext uri="{FF2B5EF4-FFF2-40B4-BE49-F238E27FC236}">
                <a16:creationId xmlns:a16="http://schemas.microsoft.com/office/drawing/2014/main" id="{37E69102-F137-FF89-3874-1C19463E8A55}"/>
              </a:ext>
            </a:extLst>
          </p:cNvPr>
          <p:cNvPicPr>
            <a:picLocks noChangeAspect="1"/>
          </p:cNvPicPr>
          <p:nvPr/>
        </p:nvPicPr>
        <p:blipFill>
          <a:blip r:embed="rId3"/>
          <a:stretch>
            <a:fillRect/>
          </a:stretch>
        </p:blipFill>
        <p:spPr>
          <a:xfrm>
            <a:off x="1939837" y="2779272"/>
            <a:ext cx="6053388" cy="3713603"/>
          </a:xfrm>
          <a:prstGeom prst="rect">
            <a:avLst/>
          </a:prstGeom>
        </p:spPr>
      </p:pic>
      <p:sp>
        <p:nvSpPr>
          <p:cNvPr id="6" name="Slide Number Placeholder 5">
            <a:extLst>
              <a:ext uri="{FF2B5EF4-FFF2-40B4-BE49-F238E27FC236}">
                <a16:creationId xmlns:a16="http://schemas.microsoft.com/office/drawing/2014/main" id="{DFB909FA-812C-E1D1-12DB-D39C8A32C2A5}"/>
              </a:ext>
            </a:extLst>
          </p:cNvPr>
          <p:cNvSpPr>
            <a:spLocks noGrp="1"/>
          </p:cNvSpPr>
          <p:nvPr>
            <p:ph type="sldNum" sz="quarter" idx="12"/>
          </p:nvPr>
        </p:nvSpPr>
        <p:spPr>
          <a:xfrm>
            <a:off x="9448800" y="6492874"/>
            <a:ext cx="2743200" cy="365125"/>
          </a:xfrm>
        </p:spPr>
        <p:txBody>
          <a:bodyPr/>
          <a:lstStyle/>
          <a:p>
            <a:fld id="{79F5B04B-F5BA-4791-B0F6-A470FFE0B6C5}" type="slidenum">
              <a:rPr lang="en-US" smtClean="0">
                <a:solidFill>
                  <a:schemeClr val="tx1"/>
                </a:solidFill>
              </a:rPr>
              <a:t>27</a:t>
            </a:fld>
            <a:endParaRPr lang="en-US" dirty="0">
              <a:solidFill>
                <a:schemeClr val="tx1"/>
              </a:solidFill>
            </a:endParaRPr>
          </a:p>
        </p:txBody>
      </p:sp>
    </p:spTree>
    <p:extLst>
      <p:ext uri="{BB962C8B-B14F-4D97-AF65-F5344CB8AC3E}">
        <p14:creationId xmlns:p14="http://schemas.microsoft.com/office/powerpoint/2010/main" val="2148833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62A4-06F2-3BF0-3FE3-E708E4F8FBA3}"/>
              </a:ext>
            </a:extLst>
          </p:cNvPr>
          <p:cNvSpPr>
            <a:spLocks noGrp="1"/>
          </p:cNvSpPr>
          <p:nvPr>
            <p:ph type="title"/>
          </p:nvPr>
        </p:nvSpPr>
        <p:spPr/>
        <p:txBody>
          <a:bodyPr/>
          <a:lstStyle/>
          <a:p>
            <a:endParaRPr lang="en-US"/>
          </a:p>
        </p:txBody>
      </p:sp>
      <p:pic>
        <p:nvPicPr>
          <p:cNvPr id="4" name="Picture 9" descr="b&amp;G">
            <a:extLst>
              <a:ext uri="{FF2B5EF4-FFF2-40B4-BE49-F238E27FC236}">
                <a16:creationId xmlns:a16="http://schemas.microsoft.com/office/drawing/2014/main" id="{50B851F2-2006-3CAE-344A-46810415949B}"/>
              </a:ext>
            </a:extLst>
          </p:cNvPr>
          <p:cNvPicPr>
            <a:picLocks noGrp="1" noChangeAspect="1" noChangeArrowheads="1"/>
          </p:cNvPicPr>
          <p:nvPr>
            <p:ph idx="1"/>
          </p:nvPr>
        </p:nvPicPr>
        <p:blipFill>
          <a:blip r:embed="rId2" cstate="print"/>
          <a:srcRect/>
          <a:stretch>
            <a:fillRect/>
          </a:stretch>
        </p:blipFill>
        <p:spPr bwMode="auto">
          <a:xfrm>
            <a:off x="-65314" y="1"/>
            <a:ext cx="12257314" cy="6858000"/>
          </a:xfrm>
          <a:prstGeom prst="rect">
            <a:avLst/>
          </a:prstGeom>
          <a:noFill/>
          <a:ln w="9525">
            <a:noFill/>
            <a:miter lim="800000"/>
            <a:headEnd/>
            <a:tailEnd/>
          </a:ln>
        </p:spPr>
      </p:pic>
      <p:sp>
        <p:nvSpPr>
          <p:cNvPr id="7" name="TextBox 6">
            <a:extLst>
              <a:ext uri="{FF2B5EF4-FFF2-40B4-BE49-F238E27FC236}">
                <a16:creationId xmlns:a16="http://schemas.microsoft.com/office/drawing/2014/main" id="{4CD69159-6C93-6F26-4C1F-58EEED756385}"/>
              </a:ext>
            </a:extLst>
          </p:cNvPr>
          <p:cNvSpPr txBox="1"/>
          <p:nvPr/>
        </p:nvSpPr>
        <p:spPr>
          <a:xfrm>
            <a:off x="1373779" y="1157516"/>
            <a:ext cx="8543107" cy="1138773"/>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2: View Forecast Balance Continued​​​ </a:t>
            </a:r>
          </a:p>
          <a:p>
            <a:r>
              <a:rPr lang="en-US" sz="24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2. Select </a:t>
            </a:r>
            <a:r>
              <a:rPr lang="en-US" sz="2000" b="1" dirty="0">
                <a:latin typeface="Arial" panose="020B0604020202020204" pitchFamily="34" charset="0"/>
                <a:cs typeface="Arial" panose="020B0604020202020204" pitchFamily="34" charset="0"/>
              </a:rPr>
              <a:t>Team Time</a:t>
            </a:r>
            <a:r>
              <a:rPr lang="en-US" sz="2000"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C8BBB2DB-618E-ED3F-8567-8691FFD4CD6A}"/>
              </a:ext>
            </a:extLst>
          </p:cNvPr>
          <p:cNvPicPr>
            <a:picLocks noChangeAspect="1"/>
          </p:cNvPicPr>
          <p:nvPr/>
        </p:nvPicPr>
        <p:blipFill>
          <a:blip r:embed="rId3"/>
          <a:stretch>
            <a:fillRect/>
          </a:stretch>
        </p:blipFill>
        <p:spPr>
          <a:xfrm>
            <a:off x="1251857" y="2665621"/>
            <a:ext cx="7772400" cy="3409950"/>
          </a:xfrm>
          <a:prstGeom prst="rect">
            <a:avLst/>
          </a:prstGeom>
        </p:spPr>
      </p:pic>
      <p:sp>
        <p:nvSpPr>
          <p:cNvPr id="5" name="Slide Number Placeholder 4">
            <a:extLst>
              <a:ext uri="{FF2B5EF4-FFF2-40B4-BE49-F238E27FC236}">
                <a16:creationId xmlns:a16="http://schemas.microsoft.com/office/drawing/2014/main" id="{379F2F69-F8F0-B846-45FE-B55A1A5A165F}"/>
              </a:ext>
            </a:extLst>
          </p:cNvPr>
          <p:cNvSpPr>
            <a:spLocks noGrp="1"/>
          </p:cNvSpPr>
          <p:nvPr>
            <p:ph type="sldNum" sz="quarter" idx="12"/>
          </p:nvPr>
        </p:nvSpPr>
        <p:spPr>
          <a:xfrm>
            <a:off x="9448800" y="6492874"/>
            <a:ext cx="2743200" cy="365125"/>
          </a:xfrm>
        </p:spPr>
        <p:txBody>
          <a:bodyPr/>
          <a:lstStyle/>
          <a:p>
            <a:fld id="{79F5B04B-F5BA-4791-B0F6-A470FFE0B6C5}" type="slidenum">
              <a:rPr lang="en-US" smtClean="0">
                <a:solidFill>
                  <a:schemeClr val="tx1"/>
                </a:solidFill>
              </a:rPr>
              <a:t>28</a:t>
            </a:fld>
            <a:endParaRPr lang="en-US" dirty="0">
              <a:solidFill>
                <a:schemeClr val="tx1"/>
              </a:solidFill>
            </a:endParaRPr>
          </a:p>
        </p:txBody>
      </p:sp>
    </p:spTree>
    <p:extLst>
      <p:ext uri="{BB962C8B-B14F-4D97-AF65-F5344CB8AC3E}">
        <p14:creationId xmlns:p14="http://schemas.microsoft.com/office/powerpoint/2010/main" val="3252411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62A4-06F2-3BF0-3FE3-E708E4F8FBA3}"/>
              </a:ext>
            </a:extLst>
          </p:cNvPr>
          <p:cNvSpPr>
            <a:spLocks noGrp="1"/>
          </p:cNvSpPr>
          <p:nvPr>
            <p:ph type="title"/>
          </p:nvPr>
        </p:nvSpPr>
        <p:spPr/>
        <p:txBody>
          <a:bodyPr/>
          <a:lstStyle/>
          <a:p>
            <a:endParaRPr lang="en-US"/>
          </a:p>
        </p:txBody>
      </p:sp>
      <p:pic>
        <p:nvPicPr>
          <p:cNvPr id="4" name="Picture 9" descr="b&amp;G">
            <a:extLst>
              <a:ext uri="{FF2B5EF4-FFF2-40B4-BE49-F238E27FC236}">
                <a16:creationId xmlns:a16="http://schemas.microsoft.com/office/drawing/2014/main" id="{50B851F2-2006-3CAE-344A-46810415949B}"/>
              </a:ext>
            </a:extLst>
          </p:cNvPr>
          <p:cNvPicPr>
            <a:picLocks noGrp="1" noChangeAspect="1" noChangeArrowheads="1"/>
          </p:cNvPicPr>
          <p:nvPr>
            <p:ph idx="1"/>
          </p:nvPr>
        </p:nvPicPr>
        <p:blipFill>
          <a:blip r:embed="rId2" cstate="print"/>
          <a:srcRect/>
          <a:stretch>
            <a:fillRect/>
          </a:stretch>
        </p:blipFill>
        <p:spPr bwMode="auto">
          <a:xfrm>
            <a:off x="-65314" y="1"/>
            <a:ext cx="12257314" cy="6858000"/>
          </a:xfrm>
          <a:prstGeom prst="rect">
            <a:avLst/>
          </a:prstGeom>
          <a:noFill/>
          <a:ln w="9525">
            <a:noFill/>
            <a:miter lim="800000"/>
            <a:headEnd/>
            <a:tailEnd/>
          </a:ln>
        </p:spPr>
      </p:pic>
      <p:sp>
        <p:nvSpPr>
          <p:cNvPr id="7" name="TextBox 6">
            <a:extLst>
              <a:ext uri="{FF2B5EF4-FFF2-40B4-BE49-F238E27FC236}">
                <a16:creationId xmlns:a16="http://schemas.microsoft.com/office/drawing/2014/main" id="{4CD69159-6C93-6F26-4C1F-58EEED756385}"/>
              </a:ext>
            </a:extLst>
          </p:cNvPr>
          <p:cNvSpPr txBox="1"/>
          <p:nvPr/>
        </p:nvSpPr>
        <p:spPr>
          <a:xfrm>
            <a:off x="1373779" y="1157516"/>
            <a:ext cx="8543107" cy="144655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2: View Forecast Balance Continued​​​ </a:t>
            </a:r>
          </a:p>
          <a:p>
            <a:r>
              <a:rPr lang="en-US" sz="24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3. Select </a:t>
            </a:r>
            <a:r>
              <a:rPr lang="en-US" sz="2000" b="1" dirty="0">
                <a:latin typeface="Arial" panose="020B0604020202020204" pitchFamily="34" charset="0"/>
                <a:cs typeface="Arial" panose="020B0604020202020204" pitchFamily="34" charset="0"/>
              </a:rPr>
              <a:t>Absence Balances</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4. Select an employee’s absence balance record.</a:t>
            </a:r>
          </a:p>
        </p:txBody>
      </p:sp>
      <p:pic>
        <p:nvPicPr>
          <p:cNvPr id="6" name="Picture 5">
            <a:extLst>
              <a:ext uri="{FF2B5EF4-FFF2-40B4-BE49-F238E27FC236}">
                <a16:creationId xmlns:a16="http://schemas.microsoft.com/office/drawing/2014/main" id="{C46E81C7-2859-1769-906F-0188DBC4A6D1}"/>
              </a:ext>
            </a:extLst>
          </p:cNvPr>
          <p:cNvPicPr>
            <a:picLocks noChangeAspect="1"/>
          </p:cNvPicPr>
          <p:nvPr/>
        </p:nvPicPr>
        <p:blipFill>
          <a:blip r:embed="rId3"/>
          <a:stretch>
            <a:fillRect/>
          </a:stretch>
        </p:blipFill>
        <p:spPr>
          <a:xfrm>
            <a:off x="1284611" y="2885588"/>
            <a:ext cx="8372475" cy="2505075"/>
          </a:xfrm>
          <a:prstGeom prst="rect">
            <a:avLst/>
          </a:prstGeom>
        </p:spPr>
      </p:pic>
      <p:sp>
        <p:nvSpPr>
          <p:cNvPr id="5" name="Slide Number Placeholder 4">
            <a:extLst>
              <a:ext uri="{FF2B5EF4-FFF2-40B4-BE49-F238E27FC236}">
                <a16:creationId xmlns:a16="http://schemas.microsoft.com/office/drawing/2014/main" id="{E17FC2D4-9BFE-E79A-9B51-B628587A4550}"/>
              </a:ext>
            </a:extLst>
          </p:cNvPr>
          <p:cNvSpPr>
            <a:spLocks noGrp="1"/>
          </p:cNvSpPr>
          <p:nvPr>
            <p:ph type="sldNum" sz="quarter" idx="12"/>
          </p:nvPr>
        </p:nvSpPr>
        <p:spPr>
          <a:xfrm>
            <a:off x="9448800" y="6451075"/>
            <a:ext cx="2743200" cy="365125"/>
          </a:xfrm>
        </p:spPr>
        <p:txBody>
          <a:bodyPr/>
          <a:lstStyle/>
          <a:p>
            <a:fld id="{79F5B04B-F5BA-4791-B0F6-A470FFE0B6C5}" type="slidenum">
              <a:rPr lang="en-US" smtClean="0">
                <a:solidFill>
                  <a:schemeClr val="tx1"/>
                </a:solidFill>
              </a:rPr>
              <a:t>29</a:t>
            </a:fld>
            <a:endParaRPr lang="en-US" dirty="0">
              <a:solidFill>
                <a:schemeClr val="tx1"/>
              </a:solidFill>
            </a:endParaRPr>
          </a:p>
        </p:txBody>
      </p:sp>
    </p:spTree>
    <p:extLst>
      <p:ext uri="{BB962C8B-B14F-4D97-AF65-F5344CB8AC3E}">
        <p14:creationId xmlns:p14="http://schemas.microsoft.com/office/powerpoint/2010/main" val="196345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7EAD-F8B0-16AF-6822-A061E07E65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408BE8-F5A2-3F42-64A0-190E6067B8CF}"/>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B10D894B-38EC-C915-7634-580B652BCC42}"/>
              </a:ext>
            </a:extLst>
          </p:cNvPr>
          <p:cNvPicPr>
            <a:picLocks noChangeAspect="1" noChangeArrowheads="1"/>
          </p:cNvPicPr>
          <p:nvPr/>
        </p:nvPicPr>
        <p:blipFill>
          <a:blip r:embed="rId2" cstate="print"/>
          <a:srcRect/>
          <a:stretch>
            <a:fillRect/>
          </a:stretch>
        </p:blipFill>
        <p:spPr bwMode="auto">
          <a:xfrm>
            <a:off x="0" y="3175"/>
            <a:ext cx="12191999" cy="6854825"/>
          </a:xfrm>
          <a:prstGeom prst="rect">
            <a:avLst/>
          </a:prstGeom>
          <a:noFill/>
          <a:ln w="9525">
            <a:noFill/>
            <a:miter lim="800000"/>
            <a:headEnd/>
            <a:tailEnd/>
          </a:ln>
        </p:spPr>
      </p:pic>
      <p:sp>
        <p:nvSpPr>
          <p:cNvPr id="6" name="TextBox 5">
            <a:extLst>
              <a:ext uri="{FF2B5EF4-FFF2-40B4-BE49-F238E27FC236}">
                <a16:creationId xmlns:a16="http://schemas.microsoft.com/office/drawing/2014/main" id="{AC92C9EC-2519-21CC-E99F-D260CDAEFD27}"/>
              </a:ext>
            </a:extLst>
          </p:cNvPr>
          <p:cNvSpPr txBox="1"/>
          <p:nvPr/>
        </p:nvSpPr>
        <p:spPr>
          <a:xfrm>
            <a:off x="483326" y="1062446"/>
            <a:ext cx="10870473" cy="5386090"/>
          </a:xfrm>
          <a:prstGeom prst="rect">
            <a:avLst/>
          </a:prstGeom>
          <a:noFill/>
        </p:spPr>
        <p:txBody>
          <a:bodyPr wrap="square">
            <a:spAutoFit/>
          </a:bodyPr>
          <a:lstStyle/>
          <a:p>
            <a:pPr algn="ctr"/>
            <a:r>
              <a:rPr lang="en-US" sz="3200" dirty="0">
                <a:latin typeface="Arial" panose="020B0604020202020204" pitchFamily="34" charset="0"/>
                <a:cs typeface="Arial" panose="020B0604020202020204" pitchFamily="34" charset="0"/>
              </a:rPr>
              <a:t>Purpose and Benefits to Business Process </a:t>
            </a:r>
          </a:p>
          <a:p>
            <a:endParaRPr lang="en-US" sz="2400" b="1" dirty="0"/>
          </a:p>
          <a:p>
            <a:r>
              <a:rPr lang="en-US" sz="2400" dirty="0">
                <a:latin typeface="Arial" panose="020B0604020202020204" pitchFamily="34" charset="0"/>
                <a:cs typeface="Arial" panose="020B0604020202020204" pitchFamily="34" charset="0"/>
              </a:rPr>
              <a:t>The purpose and benefits of the Time Management business process include:</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•Reduce paper processes (Electronic workflows)​.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•Real-time updates to time and absence entry and approvals.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•Employee Empowerment (Employee Self Service and Manager Self Service and mobile capabilities)​.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•Reduction of processing time​.</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•Enhanced Reporting.</a:t>
            </a:r>
          </a:p>
        </p:txBody>
      </p:sp>
      <p:sp>
        <p:nvSpPr>
          <p:cNvPr id="7" name="Slide Number Placeholder 6">
            <a:extLst>
              <a:ext uri="{FF2B5EF4-FFF2-40B4-BE49-F238E27FC236}">
                <a16:creationId xmlns:a16="http://schemas.microsoft.com/office/drawing/2014/main" id="{DC206509-1820-3477-3F34-E970B51B249F}"/>
              </a:ext>
            </a:extLst>
          </p:cNvPr>
          <p:cNvSpPr>
            <a:spLocks noGrp="1"/>
          </p:cNvSpPr>
          <p:nvPr>
            <p:ph type="sldNum" sz="quarter" idx="12"/>
          </p:nvPr>
        </p:nvSpPr>
        <p:spPr>
          <a:xfrm>
            <a:off x="9448799" y="6446099"/>
            <a:ext cx="2743200" cy="365125"/>
          </a:xfrm>
        </p:spPr>
        <p:txBody>
          <a:bodyPr/>
          <a:lstStyle/>
          <a:p>
            <a:fld id="{79F5B04B-F5BA-4791-B0F6-A470FFE0B6C5}"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1141077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62A4-06F2-3BF0-3FE3-E708E4F8FBA3}"/>
              </a:ext>
            </a:extLst>
          </p:cNvPr>
          <p:cNvSpPr>
            <a:spLocks noGrp="1"/>
          </p:cNvSpPr>
          <p:nvPr>
            <p:ph type="title"/>
          </p:nvPr>
        </p:nvSpPr>
        <p:spPr/>
        <p:txBody>
          <a:bodyPr/>
          <a:lstStyle/>
          <a:p>
            <a:endParaRPr lang="en-US"/>
          </a:p>
        </p:txBody>
      </p:sp>
      <p:pic>
        <p:nvPicPr>
          <p:cNvPr id="4" name="Picture 9" descr="b&amp;G">
            <a:extLst>
              <a:ext uri="{FF2B5EF4-FFF2-40B4-BE49-F238E27FC236}">
                <a16:creationId xmlns:a16="http://schemas.microsoft.com/office/drawing/2014/main" id="{50B851F2-2006-3CAE-344A-46810415949B}"/>
              </a:ext>
            </a:extLst>
          </p:cNvPr>
          <p:cNvPicPr>
            <a:picLocks noGrp="1" noChangeAspect="1" noChangeArrowheads="1"/>
          </p:cNvPicPr>
          <p:nvPr>
            <p:ph idx="1"/>
          </p:nvPr>
        </p:nvPicPr>
        <p:blipFill>
          <a:blip r:embed="rId2" cstate="print"/>
          <a:srcRect/>
          <a:stretch>
            <a:fillRect/>
          </a:stretch>
        </p:blipFill>
        <p:spPr bwMode="auto">
          <a:xfrm>
            <a:off x="-65314" y="1"/>
            <a:ext cx="12257314" cy="6858000"/>
          </a:xfrm>
          <a:prstGeom prst="rect">
            <a:avLst/>
          </a:prstGeom>
          <a:noFill/>
          <a:ln w="9525">
            <a:noFill/>
            <a:miter lim="800000"/>
            <a:headEnd/>
            <a:tailEnd/>
          </a:ln>
        </p:spPr>
      </p:pic>
      <p:sp>
        <p:nvSpPr>
          <p:cNvPr id="7" name="TextBox 6">
            <a:extLst>
              <a:ext uri="{FF2B5EF4-FFF2-40B4-BE49-F238E27FC236}">
                <a16:creationId xmlns:a16="http://schemas.microsoft.com/office/drawing/2014/main" id="{4CD69159-6C93-6F26-4C1F-58EEED756385}"/>
              </a:ext>
            </a:extLst>
          </p:cNvPr>
          <p:cNvSpPr txBox="1"/>
          <p:nvPr/>
        </p:nvSpPr>
        <p:spPr>
          <a:xfrm>
            <a:off x="1791789" y="717937"/>
            <a:ext cx="9067800" cy="236988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2: View Forecast Balance Continued​​​ </a:t>
            </a:r>
          </a:p>
          <a:p>
            <a:r>
              <a:rPr lang="en-US" sz="24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5. Scroll down and select </a:t>
            </a:r>
            <a:r>
              <a:rPr lang="en-US" sz="2000" b="1" dirty="0">
                <a:latin typeface="Arial" panose="020B0604020202020204" pitchFamily="34" charset="0"/>
                <a:cs typeface="Arial" panose="020B0604020202020204" pitchFamily="34" charset="0"/>
              </a:rPr>
              <a:t>Forecast Balance</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6. Select the date for which you want to forecast the balance in </a:t>
            </a:r>
            <a:r>
              <a:rPr lang="en-US" sz="2000" b="1" dirty="0">
                <a:latin typeface="Arial" panose="020B0604020202020204" pitchFamily="34" charset="0"/>
                <a:cs typeface="Arial" panose="020B0604020202020204" pitchFamily="34" charset="0"/>
              </a:rPr>
              <a:t>As Of Date</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7. Select the type of absence being forecasted in </a:t>
            </a:r>
            <a:r>
              <a:rPr lang="en-US" sz="2000" b="1" dirty="0">
                <a:latin typeface="Arial" panose="020B0604020202020204" pitchFamily="34" charset="0"/>
                <a:cs typeface="Arial" panose="020B0604020202020204" pitchFamily="34" charset="0"/>
              </a:rPr>
              <a:t>Filter by Type</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8. Select the type of absence in </a:t>
            </a:r>
            <a:r>
              <a:rPr lang="en-US" sz="2000" b="1" dirty="0">
                <a:latin typeface="Arial" panose="020B0604020202020204" pitchFamily="34" charset="0"/>
                <a:cs typeface="Arial" panose="020B0604020202020204" pitchFamily="34" charset="0"/>
              </a:rPr>
              <a:t>Absence Name</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9. Select </a:t>
            </a:r>
            <a:r>
              <a:rPr lang="en-US" sz="2000" b="1" dirty="0">
                <a:latin typeface="Arial" panose="020B0604020202020204" pitchFamily="34" charset="0"/>
                <a:cs typeface="Arial" panose="020B0604020202020204" pitchFamily="34" charset="0"/>
              </a:rPr>
              <a:t>Forecast Balance </a:t>
            </a:r>
            <a:r>
              <a:rPr lang="en-US" sz="2000" dirty="0">
                <a:latin typeface="Arial" panose="020B0604020202020204" pitchFamily="34" charset="0"/>
                <a:cs typeface="Arial" panose="020B0604020202020204" pitchFamily="34" charset="0"/>
              </a:rPr>
              <a:t>to display the forecasted balance details. </a:t>
            </a:r>
          </a:p>
        </p:txBody>
      </p:sp>
      <p:pic>
        <p:nvPicPr>
          <p:cNvPr id="5" name="Picture 4">
            <a:extLst>
              <a:ext uri="{FF2B5EF4-FFF2-40B4-BE49-F238E27FC236}">
                <a16:creationId xmlns:a16="http://schemas.microsoft.com/office/drawing/2014/main" id="{A895740A-CD86-0D55-7FCF-CD03B965B4A8}"/>
              </a:ext>
            </a:extLst>
          </p:cNvPr>
          <p:cNvPicPr>
            <a:picLocks noChangeAspect="1"/>
          </p:cNvPicPr>
          <p:nvPr/>
        </p:nvPicPr>
        <p:blipFill>
          <a:blip r:embed="rId3"/>
          <a:stretch>
            <a:fillRect/>
          </a:stretch>
        </p:blipFill>
        <p:spPr>
          <a:xfrm>
            <a:off x="1791789" y="3163660"/>
            <a:ext cx="7108371" cy="3370458"/>
          </a:xfrm>
          <a:prstGeom prst="rect">
            <a:avLst/>
          </a:prstGeom>
        </p:spPr>
      </p:pic>
      <p:sp>
        <p:nvSpPr>
          <p:cNvPr id="6" name="Slide Number Placeholder 5">
            <a:extLst>
              <a:ext uri="{FF2B5EF4-FFF2-40B4-BE49-F238E27FC236}">
                <a16:creationId xmlns:a16="http://schemas.microsoft.com/office/drawing/2014/main" id="{DAFCFF74-7041-7509-C9BC-2D5B376D9E3E}"/>
              </a:ext>
            </a:extLst>
          </p:cNvPr>
          <p:cNvSpPr>
            <a:spLocks noGrp="1"/>
          </p:cNvSpPr>
          <p:nvPr>
            <p:ph type="sldNum" sz="quarter" idx="12"/>
          </p:nvPr>
        </p:nvSpPr>
        <p:spPr>
          <a:xfrm>
            <a:off x="9448800" y="6492874"/>
            <a:ext cx="2743200" cy="365125"/>
          </a:xfrm>
        </p:spPr>
        <p:txBody>
          <a:bodyPr/>
          <a:lstStyle/>
          <a:p>
            <a:fld id="{79F5B04B-F5BA-4791-B0F6-A470FFE0B6C5}" type="slidenum">
              <a:rPr lang="en-US" smtClean="0">
                <a:solidFill>
                  <a:schemeClr val="tx1"/>
                </a:solidFill>
              </a:rPr>
              <a:t>30</a:t>
            </a:fld>
            <a:endParaRPr lang="en-US" dirty="0">
              <a:solidFill>
                <a:schemeClr val="tx1"/>
              </a:solidFill>
            </a:endParaRPr>
          </a:p>
        </p:txBody>
      </p:sp>
    </p:spTree>
    <p:extLst>
      <p:ext uri="{BB962C8B-B14F-4D97-AF65-F5344CB8AC3E}">
        <p14:creationId xmlns:p14="http://schemas.microsoft.com/office/powerpoint/2010/main" val="780445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62A4-06F2-3BF0-3FE3-E708E4F8FBA3}"/>
              </a:ext>
            </a:extLst>
          </p:cNvPr>
          <p:cNvSpPr>
            <a:spLocks noGrp="1"/>
          </p:cNvSpPr>
          <p:nvPr>
            <p:ph type="title"/>
          </p:nvPr>
        </p:nvSpPr>
        <p:spPr/>
        <p:txBody>
          <a:bodyPr/>
          <a:lstStyle/>
          <a:p>
            <a:endParaRPr lang="en-US"/>
          </a:p>
        </p:txBody>
      </p:sp>
      <p:pic>
        <p:nvPicPr>
          <p:cNvPr id="4" name="Picture 9" descr="b&amp;G">
            <a:extLst>
              <a:ext uri="{FF2B5EF4-FFF2-40B4-BE49-F238E27FC236}">
                <a16:creationId xmlns:a16="http://schemas.microsoft.com/office/drawing/2014/main" id="{50B851F2-2006-3CAE-344A-46810415949B}"/>
              </a:ext>
            </a:extLst>
          </p:cNvPr>
          <p:cNvPicPr>
            <a:picLocks noGrp="1" noChangeAspect="1" noChangeArrowheads="1"/>
          </p:cNvPicPr>
          <p:nvPr>
            <p:ph idx="1"/>
          </p:nvPr>
        </p:nvPicPr>
        <p:blipFill>
          <a:blip r:embed="rId2" cstate="print"/>
          <a:srcRect/>
          <a:stretch>
            <a:fillRect/>
          </a:stretch>
        </p:blipFill>
        <p:spPr bwMode="auto">
          <a:xfrm>
            <a:off x="-65314" y="1"/>
            <a:ext cx="12257314" cy="6858000"/>
          </a:xfrm>
          <a:prstGeom prst="rect">
            <a:avLst/>
          </a:prstGeom>
          <a:noFill/>
          <a:ln w="9525">
            <a:noFill/>
            <a:miter lim="800000"/>
            <a:headEnd/>
            <a:tailEnd/>
          </a:ln>
        </p:spPr>
      </p:pic>
      <p:sp>
        <p:nvSpPr>
          <p:cNvPr id="7" name="TextBox 6">
            <a:extLst>
              <a:ext uri="{FF2B5EF4-FFF2-40B4-BE49-F238E27FC236}">
                <a16:creationId xmlns:a16="http://schemas.microsoft.com/office/drawing/2014/main" id="{4CD69159-6C93-6F26-4C1F-58EEED756385}"/>
              </a:ext>
            </a:extLst>
          </p:cNvPr>
          <p:cNvSpPr txBox="1"/>
          <p:nvPr/>
        </p:nvSpPr>
        <p:spPr>
          <a:xfrm>
            <a:off x="1791789" y="717937"/>
            <a:ext cx="9067800" cy="1138773"/>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2: View Forecast Balance Continued​​​ </a:t>
            </a:r>
          </a:p>
          <a:p>
            <a:r>
              <a:rPr lang="en-US" sz="24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Forecast Details </a:t>
            </a:r>
            <a:r>
              <a:rPr lang="en-US" sz="2000" dirty="0">
                <a:latin typeface="Arial" panose="020B0604020202020204" pitchFamily="34" charset="0"/>
                <a:cs typeface="Arial" panose="020B0604020202020204" pitchFamily="34" charset="0"/>
              </a:rPr>
              <a:t>will display. </a:t>
            </a:r>
          </a:p>
        </p:txBody>
      </p:sp>
      <p:pic>
        <p:nvPicPr>
          <p:cNvPr id="6" name="Picture 5">
            <a:extLst>
              <a:ext uri="{FF2B5EF4-FFF2-40B4-BE49-F238E27FC236}">
                <a16:creationId xmlns:a16="http://schemas.microsoft.com/office/drawing/2014/main" id="{E899EFC0-086D-CD0D-A823-058BB7731A85}"/>
              </a:ext>
            </a:extLst>
          </p:cNvPr>
          <p:cNvPicPr>
            <a:picLocks noChangeAspect="1"/>
          </p:cNvPicPr>
          <p:nvPr/>
        </p:nvPicPr>
        <p:blipFill>
          <a:blip r:embed="rId3"/>
          <a:stretch>
            <a:fillRect/>
          </a:stretch>
        </p:blipFill>
        <p:spPr>
          <a:xfrm>
            <a:off x="1679121" y="2055812"/>
            <a:ext cx="7962900" cy="3324225"/>
          </a:xfrm>
          <a:prstGeom prst="rect">
            <a:avLst/>
          </a:prstGeom>
        </p:spPr>
      </p:pic>
      <p:sp>
        <p:nvSpPr>
          <p:cNvPr id="5" name="Slide Number Placeholder 4">
            <a:extLst>
              <a:ext uri="{FF2B5EF4-FFF2-40B4-BE49-F238E27FC236}">
                <a16:creationId xmlns:a16="http://schemas.microsoft.com/office/drawing/2014/main" id="{417FEFB4-8235-D90E-9BB4-96E52178BACC}"/>
              </a:ext>
            </a:extLst>
          </p:cNvPr>
          <p:cNvSpPr>
            <a:spLocks noGrp="1"/>
          </p:cNvSpPr>
          <p:nvPr>
            <p:ph type="sldNum" sz="quarter" idx="12"/>
          </p:nvPr>
        </p:nvSpPr>
        <p:spPr>
          <a:xfrm>
            <a:off x="9448800" y="6492874"/>
            <a:ext cx="2743200" cy="365125"/>
          </a:xfrm>
        </p:spPr>
        <p:txBody>
          <a:bodyPr/>
          <a:lstStyle/>
          <a:p>
            <a:fld id="{79F5B04B-F5BA-4791-B0F6-A470FFE0B6C5}" type="slidenum">
              <a:rPr lang="en-US" smtClean="0">
                <a:solidFill>
                  <a:schemeClr val="tx1"/>
                </a:solidFill>
              </a:rPr>
              <a:t>31</a:t>
            </a:fld>
            <a:endParaRPr lang="en-US" dirty="0">
              <a:solidFill>
                <a:schemeClr val="tx1"/>
              </a:solidFill>
            </a:endParaRPr>
          </a:p>
        </p:txBody>
      </p:sp>
    </p:spTree>
    <p:extLst>
      <p:ext uri="{BB962C8B-B14F-4D97-AF65-F5344CB8AC3E}">
        <p14:creationId xmlns:p14="http://schemas.microsoft.com/office/powerpoint/2010/main" val="752526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62A4-06F2-3BF0-3FE3-E708E4F8FBA3}"/>
              </a:ext>
            </a:extLst>
          </p:cNvPr>
          <p:cNvSpPr>
            <a:spLocks noGrp="1"/>
          </p:cNvSpPr>
          <p:nvPr>
            <p:ph type="title"/>
          </p:nvPr>
        </p:nvSpPr>
        <p:spPr/>
        <p:txBody>
          <a:bodyPr/>
          <a:lstStyle/>
          <a:p>
            <a:endParaRPr lang="en-US"/>
          </a:p>
        </p:txBody>
      </p:sp>
      <p:pic>
        <p:nvPicPr>
          <p:cNvPr id="4" name="Picture 9" descr="b&amp;G">
            <a:extLst>
              <a:ext uri="{FF2B5EF4-FFF2-40B4-BE49-F238E27FC236}">
                <a16:creationId xmlns:a16="http://schemas.microsoft.com/office/drawing/2014/main" id="{50B851F2-2006-3CAE-344A-46810415949B}"/>
              </a:ext>
            </a:extLst>
          </p:cNvPr>
          <p:cNvPicPr>
            <a:picLocks noGrp="1" noChangeAspect="1" noChangeArrowheads="1"/>
          </p:cNvPicPr>
          <p:nvPr>
            <p:ph idx="1"/>
          </p:nvPr>
        </p:nvPicPr>
        <p:blipFill>
          <a:blip r:embed="rId2" cstate="print"/>
          <a:srcRect/>
          <a:stretch>
            <a:fillRect/>
          </a:stretch>
        </p:blipFill>
        <p:spPr bwMode="auto">
          <a:xfrm>
            <a:off x="-65314" y="1"/>
            <a:ext cx="12257314" cy="6858000"/>
          </a:xfrm>
          <a:prstGeom prst="rect">
            <a:avLst/>
          </a:prstGeom>
          <a:noFill/>
          <a:ln w="9525">
            <a:noFill/>
            <a:miter lim="800000"/>
            <a:headEnd/>
            <a:tailEnd/>
          </a:ln>
        </p:spPr>
      </p:pic>
      <p:sp>
        <p:nvSpPr>
          <p:cNvPr id="7" name="TextBox 6">
            <a:extLst>
              <a:ext uri="{FF2B5EF4-FFF2-40B4-BE49-F238E27FC236}">
                <a16:creationId xmlns:a16="http://schemas.microsoft.com/office/drawing/2014/main" id="{4CD69159-6C93-6F26-4C1F-58EEED756385}"/>
              </a:ext>
            </a:extLst>
          </p:cNvPr>
          <p:cNvSpPr txBox="1"/>
          <p:nvPr/>
        </p:nvSpPr>
        <p:spPr>
          <a:xfrm>
            <a:off x="1791789" y="717937"/>
            <a:ext cx="9067800" cy="1754326"/>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3:  Enter Time on behalf of Employee</a:t>
            </a:r>
          </a:p>
          <a:p>
            <a:r>
              <a:rPr lang="en-US" sz="24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Acknowledge the difference between reported and payable time.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Enter time on behalf of an employee using an elapsed timesheet.</a:t>
            </a:r>
          </a:p>
        </p:txBody>
      </p:sp>
      <p:sp>
        <p:nvSpPr>
          <p:cNvPr id="5" name="Slide Number Placeholder 4">
            <a:extLst>
              <a:ext uri="{FF2B5EF4-FFF2-40B4-BE49-F238E27FC236}">
                <a16:creationId xmlns:a16="http://schemas.microsoft.com/office/drawing/2014/main" id="{073892F0-8E11-8419-E2C9-12A3BA059DC0}"/>
              </a:ext>
            </a:extLst>
          </p:cNvPr>
          <p:cNvSpPr>
            <a:spLocks noGrp="1"/>
          </p:cNvSpPr>
          <p:nvPr>
            <p:ph type="sldNum" sz="quarter" idx="12"/>
          </p:nvPr>
        </p:nvSpPr>
        <p:spPr>
          <a:xfrm>
            <a:off x="9448800" y="6492874"/>
            <a:ext cx="2743200" cy="365125"/>
          </a:xfrm>
        </p:spPr>
        <p:txBody>
          <a:bodyPr/>
          <a:lstStyle/>
          <a:p>
            <a:fld id="{79F5B04B-F5BA-4791-B0F6-A470FFE0B6C5}" type="slidenum">
              <a:rPr lang="en-US" smtClean="0">
                <a:solidFill>
                  <a:schemeClr val="tx1"/>
                </a:solidFill>
              </a:rPr>
              <a:t>32</a:t>
            </a:fld>
            <a:endParaRPr lang="en-US" dirty="0">
              <a:solidFill>
                <a:schemeClr val="tx1"/>
              </a:solidFill>
            </a:endParaRPr>
          </a:p>
        </p:txBody>
      </p:sp>
    </p:spTree>
    <p:extLst>
      <p:ext uri="{BB962C8B-B14F-4D97-AF65-F5344CB8AC3E}">
        <p14:creationId xmlns:p14="http://schemas.microsoft.com/office/powerpoint/2010/main" val="2395493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D847-00E3-B4B0-4C92-221CC62436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DE732D-5CAD-791E-DBC5-2721C5FC66AC}"/>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EEBD3740-A196-D463-DE43-C13E0B6E1065}"/>
              </a:ext>
            </a:extLst>
          </p:cNvPr>
          <p:cNvPicPr>
            <a:picLocks noChangeAspect="1" noChangeArrowheads="1"/>
          </p:cNvPicPr>
          <p:nvPr/>
        </p:nvPicPr>
        <p:blipFill>
          <a:blip r:embed="rId2" cstate="print"/>
          <a:srcRect/>
          <a:stretch>
            <a:fillRect/>
          </a:stretch>
        </p:blipFill>
        <p:spPr bwMode="auto">
          <a:xfrm>
            <a:off x="-65314" y="0"/>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E394CCF0-7ED4-4C39-1F79-AC3CC06025BA}"/>
              </a:ext>
            </a:extLst>
          </p:cNvPr>
          <p:cNvSpPr txBox="1"/>
          <p:nvPr/>
        </p:nvSpPr>
        <p:spPr>
          <a:xfrm>
            <a:off x="2057399" y="1009839"/>
            <a:ext cx="7469777"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3:  Enter Time on behalf of Employee</a:t>
            </a:r>
          </a:p>
        </p:txBody>
      </p:sp>
      <p:sp>
        <p:nvSpPr>
          <p:cNvPr id="7" name="TextBox 6">
            <a:extLst>
              <a:ext uri="{FF2B5EF4-FFF2-40B4-BE49-F238E27FC236}">
                <a16:creationId xmlns:a16="http://schemas.microsoft.com/office/drawing/2014/main" id="{76C506AA-9A54-4384-7677-6C0C2CF7EE0F}"/>
              </a:ext>
            </a:extLst>
          </p:cNvPr>
          <p:cNvSpPr txBox="1"/>
          <p:nvPr/>
        </p:nvSpPr>
        <p:spPr>
          <a:xfrm>
            <a:off x="2057399" y="1825625"/>
            <a:ext cx="6326776" cy="313932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Timekeeping during the Current Period </a:t>
            </a:r>
          </a:p>
          <a:p>
            <a:r>
              <a:rPr lang="en-US" dirty="0">
                <a:latin typeface="Arial" panose="020B0604020202020204" pitchFamily="34" charset="0"/>
                <a:cs typeface="Arial" panose="020B0604020202020204" pitchFamily="34" charset="0"/>
              </a:rPr>
              <a:t>•After an employee submits time through the timesheet, it is sent to the Manager for approval. Once the timesheet is approved, the time is processed for Payroll. The time that was submitted by the employee is known as reported time. Once the reported time is processed, it generates payable time.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event that an employee is away and or unable to enter time or an absence, their Manager can enter the employee’s time on their behalf.</a:t>
            </a:r>
          </a:p>
        </p:txBody>
      </p:sp>
      <p:sp>
        <p:nvSpPr>
          <p:cNvPr id="8" name="Slide Number Placeholder 7">
            <a:extLst>
              <a:ext uri="{FF2B5EF4-FFF2-40B4-BE49-F238E27FC236}">
                <a16:creationId xmlns:a16="http://schemas.microsoft.com/office/drawing/2014/main" id="{83655FAC-93DB-F685-D4F5-0CC1A0974C6C}"/>
              </a:ext>
            </a:extLst>
          </p:cNvPr>
          <p:cNvSpPr>
            <a:spLocks noGrp="1"/>
          </p:cNvSpPr>
          <p:nvPr>
            <p:ph type="sldNum" sz="quarter" idx="12"/>
          </p:nvPr>
        </p:nvSpPr>
        <p:spPr>
          <a:xfrm>
            <a:off x="9448800" y="6492875"/>
            <a:ext cx="2743200" cy="365125"/>
          </a:xfrm>
        </p:spPr>
        <p:txBody>
          <a:bodyPr/>
          <a:lstStyle/>
          <a:p>
            <a:fld id="{79F5B04B-F5BA-4791-B0F6-A470FFE0B6C5}" type="slidenum">
              <a:rPr lang="en-US" smtClean="0">
                <a:solidFill>
                  <a:schemeClr val="tx1"/>
                </a:solidFill>
              </a:rPr>
              <a:t>33</a:t>
            </a:fld>
            <a:endParaRPr lang="en-US" dirty="0">
              <a:solidFill>
                <a:schemeClr val="tx1"/>
              </a:solidFill>
            </a:endParaRPr>
          </a:p>
        </p:txBody>
      </p:sp>
    </p:spTree>
    <p:extLst>
      <p:ext uri="{BB962C8B-B14F-4D97-AF65-F5344CB8AC3E}">
        <p14:creationId xmlns:p14="http://schemas.microsoft.com/office/powerpoint/2010/main" val="3355375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24A1-B6A7-63F1-69B7-7BEAFF04DB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C242EF-5AB0-F525-2AE5-1503CA6ACDB0}"/>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67045E77-FE3B-FC5B-2C4A-3B5F8767D546}"/>
              </a:ext>
            </a:extLst>
          </p:cNvPr>
          <p:cNvPicPr>
            <a:picLocks noChangeAspect="1" noChangeArrowheads="1"/>
          </p:cNvPicPr>
          <p:nvPr/>
        </p:nvPicPr>
        <p:blipFill>
          <a:blip r:embed="rId2" cstate="print"/>
          <a:srcRect/>
          <a:stretch>
            <a:fillRect/>
          </a:stretch>
        </p:blipFill>
        <p:spPr bwMode="auto">
          <a:xfrm>
            <a:off x="-32657" y="0"/>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92C90490-B355-5773-976C-C573A15832F3}"/>
              </a:ext>
            </a:extLst>
          </p:cNvPr>
          <p:cNvSpPr txBox="1"/>
          <p:nvPr/>
        </p:nvSpPr>
        <p:spPr>
          <a:xfrm>
            <a:off x="1752601" y="1086851"/>
            <a:ext cx="6326776"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3:  Enter Time on behalf of Employee</a:t>
            </a:r>
          </a:p>
        </p:txBody>
      </p:sp>
      <p:sp>
        <p:nvSpPr>
          <p:cNvPr id="8" name="TextBox 7">
            <a:extLst>
              <a:ext uri="{FF2B5EF4-FFF2-40B4-BE49-F238E27FC236}">
                <a16:creationId xmlns:a16="http://schemas.microsoft.com/office/drawing/2014/main" id="{29C68ECF-4FF9-9AE3-B9E4-4812C07B1585}"/>
              </a:ext>
            </a:extLst>
          </p:cNvPr>
          <p:cNvSpPr txBox="1"/>
          <p:nvPr/>
        </p:nvSpPr>
        <p:spPr>
          <a:xfrm>
            <a:off x="1637211" y="1825625"/>
            <a:ext cx="7391400" cy="2308324"/>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•Reported time is considered time worked after an employee submits time through the timesheet.</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•Payable time is the end product of the Time and Labor module.  Payable time represents: </a:t>
            </a:r>
          </a:p>
          <a:p>
            <a:r>
              <a:rPr lang="en-US" dirty="0">
                <a:latin typeface="Arial" panose="020B0604020202020204" pitchFamily="34" charset="0"/>
                <a:cs typeface="Arial" panose="020B0604020202020204" pitchFamily="34" charset="0"/>
              </a:rPr>
              <a:t>•The quantity of work performed, in hours or dollars. </a:t>
            </a:r>
          </a:p>
          <a:p>
            <a:r>
              <a:rPr lang="en-US" dirty="0">
                <a:latin typeface="Arial" panose="020B0604020202020204" pitchFamily="34" charset="0"/>
                <a:cs typeface="Arial" panose="020B0604020202020204" pitchFamily="34" charset="0"/>
              </a:rPr>
              <a:t>•The time reporting code that controls how the employee is paid. </a:t>
            </a:r>
          </a:p>
          <a:p>
            <a:r>
              <a:rPr lang="en-US" dirty="0">
                <a:latin typeface="Arial" panose="020B0604020202020204" pitchFamily="34" charset="0"/>
                <a:cs typeface="Arial" panose="020B0604020202020204" pitchFamily="34" charset="0"/>
              </a:rPr>
              <a:t>•The tasks to which time was reported by the employee.</a:t>
            </a:r>
          </a:p>
        </p:txBody>
      </p:sp>
      <p:sp>
        <p:nvSpPr>
          <p:cNvPr id="7" name="Slide Number Placeholder 6">
            <a:extLst>
              <a:ext uri="{FF2B5EF4-FFF2-40B4-BE49-F238E27FC236}">
                <a16:creationId xmlns:a16="http://schemas.microsoft.com/office/drawing/2014/main" id="{5B0BFF9B-12FC-57E1-3A09-702A10918EC8}"/>
              </a:ext>
            </a:extLst>
          </p:cNvPr>
          <p:cNvSpPr>
            <a:spLocks noGrp="1"/>
          </p:cNvSpPr>
          <p:nvPr>
            <p:ph type="sldNum" sz="quarter" idx="12"/>
          </p:nvPr>
        </p:nvSpPr>
        <p:spPr>
          <a:xfrm>
            <a:off x="9477462" y="6492671"/>
            <a:ext cx="2743200" cy="365125"/>
          </a:xfrm>
        </p:spPr>
        <p:txBody>
          <a:bodyPr/>
          <a:lstStyle/>
          <a:p>
            <a:fld id="{79F5B04B-F5BA-4791-B0F6-A470FFE0B6C5}" type="slidenum">
              <a:rPr lang="en-US" smtClean="0">
                <a:solidFill>
                  <a:schemeClr val="tx1"/>
                </a:solidFill>
              </a:rPr>
              <a:t>34</a:t>
            </a:fld>
            <a:endParaRPr lang="en-US" dirty="0">
              <a:solidFill>
                <a:schemeClr val="tx1"/>
              </a:solidFill>
            </a:endParaRPr>
          </a:p>
        </p:txBody>
      </p:sp>
    </p:spTree>
    <p:extLst>
      <p:ext uri="{BB962C8B-B14F-4D97-AF65-F5344CB8AC3E}">
        <p14:creationId xmlns:p14="http://schemas.microsoft.com/office/powerpoint/2010/main" val="1007382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24A1-B6A7-63F1-69B7-7BEAFF04DB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C242EF-5AB0-F525-2AE5-1503CA6ACDB0}"/>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67045E77-FE3B-FC5B-2C4A-3B5F8767D546}"/>
              </a:ext>
            </a:extLst>
          </p:cNvPr>
          <p:cNvPicPr>
            <a:picLocks noChangeAspect="1" noChangeArrowheads="1"/>
          </p:cNvPicPr>
          <p:nvPr/>
        </p:nvPicPr>
        <p:blipFill>
          <a:blip r:embed="rId2" cstate="print"/>
          <a:srcRect/>
          <a:stretch>
            <a:fillRect/>
          </a:stretch>
        </p:blipFill>
        <p:spPr bwMode="auto">
          <a:xfrm>
            <a:off x="-76499" y="12303"/>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92C90490-B355-5773-976C-C573A15832F3}"/>
              </a:ext>
            </a:extLst>
          </p:cNvPr>
          <p:cNvSpPr txBox="1"/>
          <p:nvPr/>
        </p:nvSpPr>
        <p:spPr>
          <a:xfrm>
            <a:off x="1116875" y="911875"/>
            <a:ext cx="6326776"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3:  Enter Time on behalf of Employee</a:t>
            </a:r>
          </a:p>
        </p:txBody>
      </p:sp>
      <p:sp>
        <p:nvSpPr>
          <p:cNvPr id="8" name="TextBox 7">
            <a:extLst>
              <a:ext uri="{FF2B5EF4-FFF2-40B4-BE49-F238E27FC236}">
                <a16:creationId xmlns:a16="http://schemas.microsoft.com/office/drawing/2014/main" id="{29C68ECF-4FF9-9AE3-B9E4-4812C07B1585}"/>
              </a:ext>
            </a:extLst>
          </p:cNvPr>
          <p:cNvSpPr txBox="1"/>
          <p:nvPr/>
        </p:nvSpPr>
        <p:spPr>
          <a:xfrm>
            <a:off x="1116875" y="1397675"/>
            <a:ext cx="9910354" cy="2031325"/>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Navigate to: </a:t>
            </a:r>
            <a:r>
              <a:rPr lang="en-US" b="1" dirty="0">
                <a:latin typeface="Arial" panose="020B0604020202020204" pitchFamily="34" charset="0"/>
                <a:cs typeface="Arial" panose="020B0604020202020204" pitchFamily="34" charset="0"/>
              </a:rPr>
              <a:t>Manager Self Service &gt; Team Time &gt; Enter Time </a:t>
            </a:r>
          </a:p>
          <a:p>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On the </a:t>
            </a:r>
            <a:r>
              <a:rPr lang="en-US" b="1" dirty="0">
                <a:latin typeface="Arial" panose="020B0604020202020204" pitchFamily="34" charset="0"/>
                <a:cs typeface="Arial" panose="020B0604020202020204" pitchFamily="34" charset="0"/>
              </a:rPr>
              <a:t>Enter Time: Timesheet Summary </a:t>
            </a:r>
            <a:r>
              <a:rPr lang="en-US" dirty="0">
                <a:latin typeface="Arial" panose="020B0604020202020204" pitchFamily="34" charset="0"/>
                <a:cs typeface="Arial" panose="020B0604020202020204" pitchFamily="34" charset="0"/>
              </a:rPr>
              <a:t>page, the Manager or Department Personnel Representative (DPR) can search for the employee that time must be submitted for. </a:t>
            </a:r>
          </a:p>
          <a:p>
            <a:pPr marL="342900" indent="-342900">
              <a:buAutoNum type="arabicPeriod"/>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Note: As a Manager or DPR, you may use the Report Time selection from the navigation to enter time for the current day.</a:t>
            </a:r>
          </a:p>
        </p:txBody>
      </p:sp>
      <p:pic>
        <p:nvPicPr>
          <p:cNvPr id="7" name="Picture 6">
            <a:extLst>
              <a:ext uri="{FF2B5EF4-FFF2-40B4-BE49-F238E27FC236}">
                <a16:creationId xmlns:a16="http://schemas.microsoft.com/office/drawing/2014/main" id="{82EEF667-80B4-F865-1DFD-D51B869AB462}"/>
              </a:ext>
            </a:extLst>
          </p:cNvPr>
          <p:cNvPicPr>
            <a:picLocks noChangeAspect="1"/>
          </p:cNvPicPr>
          <p:nvPr/>
        </p:nvPicPr>
        <p:blipFill>
          <a:blip r:embed="rId3"/>
          <a:stretch>
            <a:fillRect/>
          </a:stretch>
        </p:blipFill>
        <p:spPr>
          <a:xfrm>
            <a:off x="2551475" y="3608324"/>
            <a:ext cx="5155610" cy="2909157"/>
          </a:xfrm>
          <a:prstGeom prst="rect">
            <a:avLst/>
          </a:prstGeom>
        </p:spPr>
      </p:pic>
      <p:sp>
        <p:nvSpPr>
          <p:cNvPr id="9" name="Slide Number Placeholder 8">
            <a:extLst>
              <a:ext uri="{FF2B5EF4-FFF2-40B4-BE49-F238E27FC236}">
                <a16:creationId xmlns:a16="http://schemas.microsoft.com/office/drawing/2014/main" id="{EFD6B7EE-9209-5361-1F27-3FC1F2712911}"/>
              </a:ext>
            </a:extLst>
          </p:cNvPr>
          <p:cNvSpPr>
            <a:spLocks noGrp="1"/>
          </p:cNvSpPr>
          <p:nvPr>
            <p:ph type="sldNum" sz="quarter" idx="12"/>
          </p:nvPr>
        </p:nvSpPr>
        <p:spPr>
          <a:xfrm>
            <a:off x="9420360" y="6480572"/>
            <a:ext cx="2743200" cy="365125"/>
          </a:xfrm>
        </p:spPr>
        <p:txBody>
          <a:bodyPr/>
          <a:lstStyle/>
          <a:p>
            <a:fld id="{79F5B04B-F5BA-4791-B0F6-A470FFE0B6C5}" type="slidenum">
              <a:rPr lang="en-US" smtClean="0">
                <a:solidFill>
                  <a:schemeClr val="tx1"/>
                </a:solidFill>
              </a:rPr>
              <a:t>35</a:t>
            </a:fld>
            <a:endParaRPr lang="en-US" dirty="0">
              <a:solidFill>
                <a:schemeClr val="tx1"/>
              </a:solidFill>
            </a:endParaRPr>
          </a:p>
        </p:txBody>
      </p:sp>
    </p:spTree>
    <p:extLst>
      <p:ext uri="{BB962C8B-B14F-4D97-AF65-F5344CB8AC3E}">
        <p14:creationId xmlns:p14="http://schemas.microsoft.com/office/powerpoint/2010/main" val="2346068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24A1-B6A7-63F1-69B7-7BEAFF04DB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C242EF-5AB0-F525-2AE5-1503CA6ACDB0}"/>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67045E77-FE3B-FC5B-2C4A-3B5F8767D546}"/>
              </a:ext>
            </a:extLst>
          </p:cNvPr>
          <p:cNvPicPr>
            <a:picLocks noChangeAspect="1" noChangeArrowheads="1"/>
          </p:cNvPicPr>
          <p:nvPr/>
        </p:nvPicPr>
        <p:blipFill>
          <a:blip r:embed="rId2" cstate="print"/>
          <a:srcRect/>
          <a:stretch>
            <a:fillRect/>
          </a:stretch>
        </p:blipFill>
        <p:spPr bwMode="auto">
          <a:xfrm>
            <a:off x="-65314" y="0"/>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92C90490-B355-5773-976C-C573A15832F3}"/>
              </a:ext>
            </a:extLst>
          </p:cNvPr>
          <p:cNvSpPr txBox="1"/>
          <p:nvPr/>
        </p:nvSpPr>
        <p:spPr>
          <a:xfrm>
            <a:off x="1532709" y="913755"/>
            <a:ext cx="7974873"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3:  Enter Time on behalf of Employee Continued</a:t>
            </a:r>
          </a:p>
        </p:txBody>
      </p:sp>
      <p:sp>
        <p:nvSpPr>
          <p:cNvPr id="8" name="TextBox 7">
            <a:extLst>
              <a:ext uri="{FF2B5EF4-FFF2-40B4-BE49-F238E27FC236}">
                <a16:creationId xmlns:a16="http://schemas.microsoft.com/office/drawing/2014/main" id="{29C68ECF-4FF9-9AE3-B9E4-4812C07B1585}"/>
              </a:ext>
            </a:extLst>
          </p:cNvPr>
          <p:cNvSpPr txBox="1"/>
          <p:nvPr/>
        </p:nvSpPr>
        <p:spPr>
          <a:xfrm>
            <a:off x="1532709" y="1690154"/>
            <a:ext cx="8264433" cy="286232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2. Select </a:t>
            </a:r>
            <a:r>
              <a:rPr lang="en-US" b="1" dirty="0">
                <a:latin typeface="Arial" panose="020B0604020202020204" pitchFamily="34" charset="0"/>
                <a:cs typeface="Arial" panose="020B0604020202020204" pitchFamily="34" charset="0"/>
              </a:rPr>
              <a:t>Get Employees </a:t>
            </a:r>
            <a:r>
              <a:rPr lang="en-US" dirty="0">
                <a:latin typeface="Arial" panose="020B0604020202020204" pitchFamily="34" charset="0"/>
                <a:cs typeface="Arial" panose="020B0604020202020204" pitchFamily="34" charset="0"/>
              </a:rPr>
              <a:t>to see all employees or use the </a:t>
            </a:r>
            <a:r>
              <a:rPr lang="en-US" b="1" dirty="0">
                <a:latin typeface="Arial" panose="020B0604020202020204" pitchFamily="34" charset="0"/>
                <a:cs typeface="Arial" panose="020B0604020202020204" pitchFamily="34" charset="0"/>
              </a:rPr>
              <a:t>Filter</a:t>
            </a:r>
            <a:r>
              <a:rPr lang="en-US" dirty="0">
                <a:latin typeface="Arial" panose="020B0604020202020204" pitchFamily="34" charset="0"/>
                <a:cs typeface="Arial" panose="020B0604020202020204" pitchFamily="34" charset="0"/>
              </a:rPr>
              <a:t> and enter any of the search selection criteria indicated to filter and narrow down the search results. Then Select </a:t>
            </a:r>
            <a:r>
              <a:rPr lang="en-US" b="1" dirty="0">
                <a:latin typeface="Arial" panose="020B0604020202020204" pitchFamily="34" charset="0"/>
                <a:cs typeface="Arial" panose="020B0604020202020204" pitchFamily="34" charset="0"/>
              </a:rPr>
              <a:t>Done</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Note: If a Manager is using this functionality and Selects </a:t>
            </a:r>
            <a:r>
              <a:rPr lang="en-US" b="1" dirty="0">
                <a:latin typeface="Arial" panose="020B0604020202020204" pitchFamily="34" charset="0"/>
                <a:cs typeface="Arial" panose="020B0604020202020204" pitchFamily="34" charset="0"/>
              </a:rPr>
              <a:t>Get Employees</a:t>
            </a:r>
            <a:r>
              <a:rPr lang="en-US" dirty="0">
                <a:latin typeface="Arial" panose="020B0604020202020204" pitchFamily="34" charset="0"/>
                <a:cs typeface="Arial" panose="020B0604020202020204" pitchFamily="34" charset="0"/>
              </a:rPr>
              <a:t>, all employees the Manager manages, based on the </a:t>
            </a:r>
            <a:r>
              <a:rPr lang="en-US" b="1" dirty="0">
                <a:latin typeface="Arial" panose="020B0604020202020204" pitchFamily="34" charset="0"/>
                <a:cs typeface="Arial" panose="020B0604020202020204" pitchFamily="34" charset="0"/>
              </a:rPr>
              <a:t>Time Reporter Group</a:t>
            </a:r>
            <a:r>
              <a:rPr lang="en-US" dirty="0">
                <a:latin typeface="Arial" panose="020B0604020202020204" pitchFamily="34" charset="0"/>
                <a:cs typeface="Arial" panose="020B0604020202020204" pitchFamily="34" charset="0"/>
              </a:rPr>
              <a:t>, will be displayed. If a Department Personnel Representative (DPR) Selects Get Employees with no search criteria, all employees within their same security group will be listed. It is recommended that users enter at least a </a:t>
            </a:r>
            <a:r>
              <a:rPr lang="en-US" b="1" dirty="0">
                <a:latin typeface="Arial" panose="020B0604020202020204" pitchFamily="34" charset="0"/>
                <a:cs typeface="Arial" panose="020B0604020202020204" pitchFamily="34" charset="0"/>
              </a:rPr>
              <a:t>Department, </a:t>
            </a:r>
            <a:r>
              <a:rPr lang="en-US" b="1" dirty="0" err="1">
                <a:latin typeface="Arial" panose="020B0604020202020204" pitchFamily="34" charset="0"/>
                <a:cs typeface="Arial" panose="020B0604020202020204" pitchFamily="34" charset="0"/>
              </a:rPr>
              <a:t>Empl</a:t>
            </a:r>
            <a:r>
              <a:rPr lang="en-US" b="1" dirty="0">
                <a:latin typeface="Arial" panose="020B0604020202020204" pitchFamily="34" charset="0"/>
                <a:cs typeface="Arial" panose="020B0604020202020204" pitchFamily="34" charset="0"/>
              </a:rPr>
              <a:t> ID</a:t>
            </a:r>
            <a:r>
              <a:rPr lang="en-US" dirty="0">
                <a:latin typeface="Arial" panose="020B0604020202020204" pitchFamily="34" charset="0"/>
                <a:cs typeface="Arial" panose="020B0604020202020204" pitchFamily="34" charset="0"/>
              </a:rPr>
              <a:t>, or </a:t>
            </a:r>
            <a:r>
              <a:rPr lang="en-US" b="1" dirty="0">
                <a:latin typeface="Arial" panose="020B0604020202020204" pitchFamily="34" charset="0"/>
                <a:cs typeface="Arial" panose="020B0604020202020204" pitchFamily="34" charset="0"/>
              </a:rPr>
              <a:t>Business Unit, Taskgroup </a:t>
            </a:r>
            <a:r>
              <a:rPr lang="en-US" dirty="0">
                <a:latin typeface="Arial" panose="020B0604020202020204" pitchFamily="34" charset="0"/>
                <a:cs typeface="Arial" panose="020B0604020202020204" pitchFamily="34" charset="0"/>
              </a:rPr>
              <a:t>to narrow the search results.</a:t>
            </a:r>
          </a:p>
        </p:txBody>
      </p:sp>
      <p:sp>
        <p:nvSpPr>
          <p:cNvPr id="7" name="Slide Number Placeholder 6">
            <a:extLst>
              <a:ext uri="{FF2B5EF4-FFF2-40B4-BE49-F238E27FC236}">
                <a16:creationId xmlns:a16="http://schemas.microsoft.com/office/drawing/2014/main" id="{78E9FA45-E627-C8D6-B74F-87F60184B446}"/>
              </a:ext>
            </a:extLst>
          </p:cNvPr>
          <p:cNvSpPr>
            <a:spLocks noGrp="1"/>
          </p:cNvSpPr>
          <p:nvPr>
            <p:ph type="sldNum" sz="quarter" idx="12"/>
          </p:nvPr>
        </p:nvSpPr>
        <p:spPr>
          <a:xfrm>
            <a:off x="9448800" y="6467680"/>
            <a:ext cx="2743200" cy="365125"/>
          </a:xfrm>
        </p:spPr>
        <p:txBody>
          <a:bodyPr/>
          <a:lstStyle/>
          <a:p>
            <a:fld id="{79F5B04B-F5BA-4791-B0F6-A470FFE0B6C5}" type="slidenum">
              <a:rPr lang="en-US" smtClean="0">
                <a:solidFill>
                  <a:schemeClr val="tx1"/>
                </a:solidFill>
              </a:rPr>
              <a:t>36</a:t>
            </a:fld>
            <a:endParaRPr lang="en-US" dirty="0">
              <a:solidFill>
                <a:schemeClr val="tx1"/>
              </a:solidFill>
            </a:endParaRPr>
          </a:p>
        </p:txBody>
      </p:sp>
    </p:spTree>
    <p:extLst>
      <p:ext uri="{BB962C8B-B14F-4D97-AF65-F5344CB8AC3E}">
        <p14:creationId xmlns:p14="http://schemas.microsoft.com/office/powerpoint/2010/main" val="37284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0857-2E2D-718C-7B01-A107674CF9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50D1FA-28E4-E6DE-94CC-CC42E0B2100C}"/>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7B7D26AC-C9F8-6215-0AD5-3CA467007749}"/>
              </a:ext>
            </a:extLst>
          </p:cNvPr>
          <p:cNvPicPr>
            <a:picLocks noChangeAspect="1" noChangeArrowheads="1"/>
          </p:cNvPicPr>
          <p:nvPr/>
        </p:nvPicPr>
        <p:blipFill>
          <a:blip r:embed="rId2" cstate="print"/>
          <a:srcRect/>
          <a:stretch>
            <a:fillRect/>
          </a:stretch>
        </p:blipFill>
        <p:spPr bwMode="auto">
          <a:xfrm>
            <a:off x="-65314" y="0"/>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85F82086-D055-B8CA-C683-8E236F421202}"/>
              </a:ext>
            </a:extLst>
          </p:cNvPr>
          <p:cNvSpPr txBox="1"/>
          <p:nvPr/>
        </p:nvSpPr>
        <p:spPr>
          <a:xfrm>
            <a:off x="1608443" y="913755"/>
            <a:ext cx="8143447"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3:  Enter Time on behalf of Employee Continued</a:t>
            </a:r>
          </a:p>
        </p:txBody>
      </p:sp>
      <p:sp>
        <p:nvSpPr>
          <p:cNvPr id="8" name="TextBox 7">
            <a:extLst>
              <a:ext uri="{FF2B5EF4-FFF2-40B4-BE49-F238E27FC236}">
                <a16:creationId xmlns:a16="http://schemas.microsoft.com/office/drawing/2014/main" id="{BD14FF77-3209-AC1C-BA6C-0DC2F680A58E}"/>
              </a:ext>
            </a:extLst>
          </p:cNvPr>
          <p:cNvSpPr txBox="1"/>
          <p:nvPr/>
        </p:nvSpPr>
        <p:spPr>
          <a:xfrm>
            <a:off x="1608442" y="1467404"/>
            <a:ext cx="7683603"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3. Review the search results under Enter Time page. Select the employee to open the employee’s timesheet.</a:t>
            </a:r>
          </a:p>
        </p:txBody>
      </p:sp>
      <p:pic>
        <p:nvPicPr>
          <p:cNvPr id="10" name="Picture 9">
            <a:extLst>
              <a:ext uri="{FF2B5EF4-FFF2-40B4-BE49-F238E27FC236}">
                <a16:creationId xmlns:a16="http://schemas.microsoft.com/office/drawing/2014/main" id="{32A3DF4D-74E9-9AC9-E7B0-BF7C7BD413DD}"/>
              </a:ext>
            </a:extLst>
          </p:cNvPr>
          <p:cNvPicPr>
            <a:picLocks noChangeAspect="1"/>
          </p:cNvPicPr>
          <p:nvPr/>
        </p:nvPicPr>
        <p:blipFill>
          <a:blip r:embed="rId3"/>
          <a:stretch>
            <a:fillRect/>
          </a:stretch>
        </p:blipFill>
        <p:spPr>
          <a:xfrm>
            <a:off x="1608442" y="2252662"/>
            <a:ext cx="8562975" cy="2352675"/>
          </a:xfrm>
          <a:prstGeom prst="rect">
            <a:avLst/>
          </a:prstGeom>
        </p:spPr>
      </p:pic>
      <p:sp>
        <p:nvSpPr>
          <p:cNvPr id="7" name="Slide Number Placeholder 6">
            <a:extLst>
              <a:ext uri="{FF2B5EF4-FFF2-40B4-BE49-F238E27FC236}">
                <a16:creationId xmlns:a16="http://schemas.microsoft.com/office/drawing/2014/main" id="{7AB2F88E-F001-8CAE-B8E4-26A002138FE3}"/>
              </a:ext>
            </a:extLst>
          </p:cNvPr>
          <p:cNvSpPr>
            <a:spLocks noGrp="1"/>
          </p:cNvSpPr>
          <p:nvPr>
            <p:ph type="sldNum" sz="quarter" idx="12"/>
          </p:nvPr>
        </p:nvSpPr>
        <p:spPr>
          <a:xfrm>
            <a:off x="9448800" y="6467947"/>
            <a:ext cx="2743200" cy="365125"/>
          </a:xfrm>
        </p:spPr>
        <p:txBody>
          <a:bodyPr/>
          <a:lstStyle/>
          <a:p>
            <a:fld id="{79F5B04B-F5BA-4791-B0F6-A470FFE0B6C5}" type="slidenum">
              <a:rPr lang="en-US" smtClean="0">
                <a:solidFill>
                  <a:schemeClr val="tx1"/>
                </a:solidFill>
              </a:rPr>
              <a:t>37</a:t>
            </a:fld>
            <a:endParaRPr lang="en-US" dirty="0">
              <a:solidFill>
                <a:schemeClr val="tx1"/>
              </a:solidFill>
            </a:endParaRPr>
          </a:p>
        </p:txBody>
      </p:sp>
    </p:spTree>
    <p:extLst>
      <p:ext uri="{BB962C8B-B14F-4D97-AF65-F5344CB8AC3E}">
        <p14:creationId xmlns:p14="http://schemas.microsoft.com/office/powerpoint/2010/main" val="3894315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0857-2E2D-718C-7B01-A107674CF9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50D1FA-28E4-E6DE-94CC-CC42E0B2100C}"/>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7B7D26AC-C9F8-6215-0AD5-3CA467007749}"/>
              </a:ext>
            </a:extLst>
          </p:cNvPr>
          <p:cNvPicPr>
            <a:picLocks noChangeAspect="1" noChangeArrowheads="1"/>
          </p:cNvPicPr>
          <p:nvPr/>
        </p:nvPicPr>
        <p:blipFill>
          <a:blip r:embed="rId2" cstate="print"/>
          <a:srcRect/>
          <a:stretch>
            <a:fillRect/>
          </a:stretch>
        </p:blipFill>
        <p:spPr bwMode="auto">
          <a:xfrm>
            <a:off x="-65314" y="0"/>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85F82086-D055-B8CA-C683-8E236F421202}"/>
              </a:ext>
            </a:extLst>
          </p:cNvPr>
          <p:cNvSpPr txBox="1"/>
          <p:nvPr/>
        </p:nvSpPr>
        <p:spPr>
          <a:xfrm>
            <a:off x="1216558" y="913755"/>
            <a:ext cx="8143447"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3:  Enter Time on behalf of Employee Continued</a:t>
            </a:r>
          </a:p>
        </p:txBody>
      </p:sp>
      <p:sp>
        <p:nvSpPr>
          <p:cNvPr id="8" name="TextBox 7">
            <a:extLst>
              <a:ext uri="{FF2B5EF4-FFF2-40B4-BE49-F238E27FC236}">
                <a16:creationId xmlns:a16="http://schemas.microsoft.com/office/drawing/2014/main" id="{BD14FF77-3209-AC1C-BA6C-0DC2F680A58E}"/>
              </a:ext>
            </a:extLst>
          </p:cNvPr>
          <p:cNvSpPr txBox="1"/>
          <p:nvPr/>
        </p:nvSpPr>
        <p:spPr>
          <a:xfrm>
            <a:off x="1216558" y="1467404"/>
            <a:ext cx="9808493" cy="1477328"/>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4. Review the employee’s timesheet for this period. Ensure you are in the correct Pay Period. </a:t>
            </a:r>
          </a:p>
          <a:p>
            <a:r>
              <a:rPr lang="en-US" dirty="0">
                <a:latin typeface="Arial" panose="020B0604020202020204" pitchFamily="34" charset="0"/>
                <a:cs typeface="Arial" panose="020B0604020202020204" pitchFamily="34" charset="0"/>
              </a:rPr>
              <a:t>5. Select the ‘+’ button to add an additional line for a unique </a:t>
            </a:r>
            <a:r>
              <a:rPr lang="en-US" b="1" dirty="0">
                <a:latin typeface="Arial" panose="020B0604020202020204" pitchFamily="34" charset="0"/>
                <a:cs typeface="Arial" panose="020B0604020202020204" pitchFamily="34" charset="0"/>
              </a:rPr>
              <a:t>Time Reporting Code</a:t>
            </a:r>
            <a:r>
              <a:rPr lang="en-US" dirty="0">
                <a:latin typeface="Arial" panose="020B0604020202020204" pitchFamily="34" charset="0"/>
                <a:cs typeface="Arial" panose="020B0604020202020204" pitchFamily="34" charset="0"/>
              </a:rPr>
              <a:t>. Use the slider to view additional dates in the Pay Period. </a:t>
            </a:r>
          </a:p>
          <a:p>
            <a:r>
              <a:rPr lang="en-US" b="1" dirty="0">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Although the </a:t>
            </a:r>
            <a:r>
              <a:rPr lang="en-US" b="1" dirty="0">
                <a:latin typeface="Arial" panose="020B0604020202020204" pitchFamily="34" charset="0"/>
                <a:cs typeface="Arial" panose="020B0604020202020204" pitchFamily="34" charset="0"/>
              </a:rPr>
              <a:t>Next Time Period </a:t>
            </a:r>
            <a:r>
              <a:rPr lang="en-US" dirty="0">
                <a:latin typeface="Arial" panose="020B0604020202020204" pitchFamily="34" charset="0"/>
                <a:cs typeface="Arial" panose="020B0604020202020204" pitchFamily="34" charset="0"/>
              </a:rPr>
              <a:t>link is available, the Department Personnel Representative (DPR) cannot enter future time on behalf of the employee.</a:t>
            </a:r>
          </a:p>
        </p:txBody>
      </p:sp>
      <p:pic>
        <p:nvPicPr>
          <p:cNvPr id="7" name="Picture 6">
            <a:extLst>
              <a:ext uri="{FF2B5EF4-FFF2-40B4-BE49-F238E27FC236}">
                <a16:creationId xmlns:a16="http://schemas.microsoft.com/office/drawing/2014/main" id="{F9DEAB3E-5861-0177-58ED-B7C6165EF443}"/>
              </a:ext>
            </a:extLst>
          </p:cNvPr>
          <p:cNvPicPr>
            <a:picLocks noChangeAspect="1"/>
          </p:cNvPicPr>
          <p:nvPr/>
        </p:nvPicPr>
        <p:blipFill>
          <a:blip r:embed="rId3"/>
          <a:stretch>
            <a:fillRect/>
          </a:stretch>
        </p:blipFill>
        <p:spPr>
          <a:xfrm>
            <a:off x="1216557" y="3182143"/>
            <a:ext cx="7849065" cy="2794097"/>
          </a:xfrm>
          <a:prstGeom prst="rect">
            <a:avLst/>
          </a:prstGeom>
        </p:spPr>
      </p:pic>
      <p:sp>
        <p:nvSpPr>
          <p:cNvPr id="9" name="Slide Number Placeholder 8">
            <a:extLst>
              <a:ext uri="{FF2B5EF4-FFF2-40B4-BE49-F238E27FC236}">
                <a16:creationId xmlns:a16="http://schemas.microsoft.com/office/drawing/2014/main" id="{996D1496-6C8D-2150-A462-955225B29CC7}"/>
              </a:ext>
            </a:extLst>
          </p:cNvPr>
          <p:cNvSpPr>
            <a:spLocks noGrp="1"/>
          </p:cNvSpPr>
          <p:nvPr>
            <p:ph type="sldNum" sz="quarter" idx="12"/>
          </p:nvPr>
        </p:nvSpPr>
        <p:spPr>
          <a:xfrm>
            <a:off x="9448800" y="6477328"/>
            <a:ext cx="2743200" cy="365125"/>
          </a:xfrm>
        </p:spPr>
        <p:txBody>
          <a:bodyPr/>
          <a:lstStyle/>
          <a:p>
            <a:fld id="{79F5B04B-F5BA-4791-B0F6-A470FFE0B6C5}" type="slidenum">
              <a:rPr lang="en-US" smtClean="0">
                <a:solidFill>
                  <a:schemeClr val="tx1"/>
                </a:solidFill>
              </a:rPr>
              <a:t>38</a:t>
            </a:fld>
            <a:endParaRPr lang="en-US" dirty="0">
              <a:solidFill>
                <a:schemeClr val="tx1"/>
              </a:solidFill>
            </a:endParaRPr>
          </a:p>
        </p:txBody>
      </p:sp>
    </p:spTree>
    <p:extLst>
      <p:ext uri="{BB962C8B-B14F-4D97-AF65-F5344CB8AC3E}">
        <p14:creationId xmlns:p14="http://schemas.microsoft.com/office/powerpoint/2010/main" val="1113515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0857-2E2D-718C-7B01-A107674CF9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50D1FA-28E4-E6DE-94CC-CC42E0B2100C}"/>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7B7D26AC-C9F8-6215-0AD5-3CA467007749}"/>
              </a:ext>
            </a:extLst>
          </p:cNvPr>
          <p:cNvPicPr>
            <a:picLocks noChangeAspect="1" noChangeArrowheads="1"/>
          </p:cNvPicPr>
          <p:nvPr/>
        </p:nvPicPr>
        <p:blipFill>
          <a:blip r:embed="rId2" cstate="print"/>
          <a:srcRect/>
          <a:stretch>
            <a:fillRect/>
          </a:stretch>
        </p:blipFill>
        <p:spPr bwMode="auto">
          <a:xfrm>
            <a:off x="-70208" y="0"/>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85F82086-D055-B8CA-C683-8E236F421202}"/>
              </a:ext>
            </a:extLst>
          </p:cNvPr>
          <p:cNvSpPr txBox="1"/>
          <p:nvPr/>
        </p:nvSpPr>
        <p:spPr>
          <a:xfrm>
            <a:off x="1216558" y="913755"/>
            <a:ext cx="8143447"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3:  Enter Time on behalf of Employee Continued</a:t>
            </a:r>
          </a:p>
        </p:txBody>
      </p:sp>
      <p:sp>
        <p:nvSpPr>
          <p:cNvPr id="8" name="TextBox 7">
            <a:extLst>
              <a:ext uri="{FF2B5EF4-FFF2-40B4-BE49-F238E27FC236}">
                <a16:creationId xmlns:a16="http://schemas.microsoft.com/office/drawing/2014/main" id="{BD14FF77-3209-AC1C-BA6C-0DC2F680A58E}"/>
              </a:ext>
            </a:extLst>
          </p:cNvPr>
          <p:cNvSpPr txBox="1"/>
          <p:nvPr/>
        </p:nvSpPr>
        <p:spPr>
          <a:xfrm>
            <a:off x="1216558" y="1467404"/>
            <a:ext cx="9808493"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6. Enter desired hours and select submit. </a:t>
            </a:r>
          </a:p>
        </p:txBody>
      </p:sp>
      <p:pic>
        <p:nvPicPr>
          <p:cNvPr id="9" name="Picture 8">
            <a:extLst>
              <a:ext uri="{FF2B5EF4-FFF2-40B4-BE49-F238E27FC236}">
                <a16:creationId xmlns:a16="http://schemas.microsoft.com/office/drawing/2014/main" id="{81000B65-DDC9-1719-DD94-190035E77199}"/>
              </a:ext>
            </a:extLst>
          </p:cNvPr>
          <p:cNvPicPr>
            <a:picLocks noChangeAspect="1"/>
          </p:cNvPicPr>
          <p:nvPr/>
        </p:nvPicPr>
        <p:blipFill>
          <a:blip r:embed="rId3"/>
          <a:stretch>
            <a:fillRect/>
          </a:stretch>
        </p:blipFill>
        <p:spPr>
          <a:xfrm>
            <a:off x="1279751" y="2135190"/>
            <a:ext cx="8239125" cy="2886075"/>
          </a:xfrm>
          <a:prstGeom prst="rect">
            <a:avLst/>
          </a:prstGeom>
        </p:spPr>
      </p:pic>
      <p:sp>
        <p:nvSpPr>
          <p:cNvPr id="7" name="Slide Number Placeholder 6">
            <a:extLst>
              <a:ext uri="{FF2B5EF4-FFF2-40B4-BE49-F238E27FC236}">
                <a16:creationId xmlns:a16="http://schemas.microsoft.com/office/drawing/2014/main" id="{16B636FC-0CB6-3FAE-E5E6-307B69F06EEC}"/>
              </a:ext>
            </a:extLst>
          </p:cNvPr>
          <p:cNvSpPr>
            <a:spLocks noGrp="1"/>
          </p:cNvSpPr>
          <p:nvPr>
            <p:ph type="sldNum" sz="quarter" idx="12"/>
          </p:nvPr>
        </p:nvSpPr>
        <p:spPr>
          <a:xfrm>
            <a:off x="9448800" y="6475417"/>
            <a:ext cx="2743200" cy="365125"/>
          </a:xfrm>
        </p:spPr>
        <p:txBody>
          <a:bodyPr/>
          <a:lstStyle/>
          <a:p>
            <a:fld id="{79F5B04B-F5BA-4791-B0F6-A470FFE0B6C5}" type="slidenum">
              <a:rPr lang="en-US" smtClean="0">
                <a:solidFill>
                  <a:schemeClr val="tx1"/>
                </a:solidFill>
              </a:rPr>
              <a:t>39</a:t>
            </a:fld>
            <a:endParaRPr lang="en-US" dirty="0">
              <a:solidFill>
                <a:schemeClr val="tx1"/>
              </a:solidFill>
            </a:endParaRPr>
          </a:p>
        </p:txBody>
      </p:sp>
    </p:spTree>
    <p:extLst>
      <p:ext uri="{BB962C8B-B14F-4D97-AF65-F5344CB8AC3E}">
        <p14:creationId xmlns:p14="http://schemas.microsoft.com/office/powerpoint/2010/main" val="298398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5C3C-A785-CDA2-56DF-9CE04B013B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A2EB71-FA01-1AC1-6B80-A2DE0402FE0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8558D64-20E0-7F8C-1DB4-1A6D14A9D954}"/>
              </a:ext>
            </a:extLst>
          </p:cNvPr>
          <p:cNvPicPr>
            <a:picLocks noChangeAspect="1"/>
          </p:cNvPicPr>
          <p:nvPr/>
        </p:nvPicPr>
        <p:blipFill>
          <a:blip r:embed="rId2"/>
          <a:stretch>
            <a:fillRect/>
          </a:stretch>
        </p:blipFill>
        <p:spPr>
          <a:xfrm>
            <a:off x="0" y="3048"/>
            <a:ext cx="12192000" cy="6851904"/>
          </a:xfrm>
          <a:prstGeom prst="rect">
            <a:avLst/>
          </a:prstGeom>
        </p:spPr>
      </p:pic>
      <p:sp>
        <p:nvSpPr>
          <p:cNvPr id="6" name="TextBox 5">
            <a:extLst>
              <a:ext uri="{FF2B5EF4-FFF2-40B4-BE49-F238E27FC236}">
                <a16:creationId xmlns:a16="http://schemas.microsoft.com/office/drawing/2014/main" id="{6D0363DB-27BC-8A20-A052-0C60B47C4A8A}"/>
              </a:ext>
            </a:extLst>
          </p:cNvPr>
          <p:cNvSpPr txBox="1"/>
          <p:nvPr/>
        </p:nvSpPr>
        <p:spPr>
          <a:xfrm>
            <a:off x="3125177" y="365125"/>
            <a:ext cx="6162868" cy="584775"/>
          </a:xfrm>
          <a:prstGeom prst="rect">
            <a:avLst/>
          </a:prstGeom>
          <a:noFill/>
        </p:spPr>
        <p:txBody>
          <a:bodyPr wrap="square">
            <a:spAutoFit/>
          </a:bodyPr>
          <a:lstStyle/>
          <a:p>
            <a:pPr algn="ctr"/>
            <a:r>
              <a:rPr lang="en-US" sz="3200" dirty="0">
                <a:latin typeface="Arial" panose="020B0604020202020204" pitchFamily="34" charset="0"/>
                <a:cs typeface="Arial" panose="020B0604020202020204" pitchFamily="34" charset="0"/>
              </a:rPr>
              <a:t>Deadlines</a:t>
            </a:r>
            <a:endParaRPr lang="en-US" sz="3200" dirty="0"/>
          </a:p>
        </p:txBody>
      </p:sp>
      <p:sp>
        <p:nvSpPr>
          <p:cNvPr id="8" name="TextBox 7">
            <a:extLst>
              <a:ext uri="{FF2B5EF4-FFF2-40B4-BE49-F238E27FC236}">
                <a16:creationId xmlns:a16="http://schemas.microsoft.com/office/drawing/2014/main" id="{D445CCA3-C6DA-D123-4A70-1010A0A658FF}"/>
              </a:ext>
            </a:extLst>
          </p:cNvPr>
          <p:cNvSpPr txBox="1"/>
          <p:nvPr/>
        </p:nvSpPr>
        <p:spPr>
          <a:xfrm>
            <a:off x="1261845" y="1137563"/>
            <a:ext cx="10091955" cy="4796185"/>
          </a:xfrm>
          <a:prstGeom prst="rect">
            <a:avLst/>
          </a:prstGeom>
          <a:noFill/>
        </p:spPr>
        <p:txBody>
          <a:bodyPr wrap="square">
            <a:spAutoFit/>
          </a:bodyPr>
          <a:lstStyle/>
          <a:p>
            <a:pPr marL="0" indent="0">
              <a:spcBef>
                <a:spcPts val="1000"/>
              </a:spcBef>
              <a:buNone/>
            </a:pPr>
            <a:r>
              <a:rPr lang="en-US" sz="2400" dirty="0">
                <a:latin typeface="Arial" panose="020B0604020202020204" pitchFamily="34" charset="0"/>
                <a:cs typeface="Arial" panose="020B0604020202020204" pitchFamily="34" charset="0"/>
              </a:rPr>
              <a:t>Payroll</a:t>
            </a:r>
          </a:p>
          <a:p>
            <a:pPr marL="342900" indent="-342900">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Employees and Timekeepers should have all entries completed by noon Non-Pay Week Friday.</a:t>
            </a:r>
          </a:p>
          <a:p>
            <a:pPr marL="342900" indent="-342900">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Part-Time employees should not project hours worked to prevent a possible overpayment.</a:t>
            </a:r>
          </a:p>
          <a:p>
            <a:pPr marL="342900" indent="-342900">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Full-Time employees should only project their regular scheduled hours.</a:t>
            </a:r>
          </a:p>
          <a:p>
            <a:pPr marL="342900" indent="-342900">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DPR’s and Supervisors are required to complete all approvals by Pay Week Monday at 11:00am. </a:t>
            </a:r>
          </a:p>
          <a:p>
            <a:pPr marL="342900" indent="-342900">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Late Changes for Prior Pay Periods should be entered and approved </a:t>
            </a:r>
            <a:r>
              <a:rPr lang="en-US" sz="2400" dirty="0"/>
              <a:t>by close of business Non-Pay Week Wednesday.</a:t>
            </a:r>
          </a:p>
        </p:txBody>
      </p:sp>
      <p:sp>
        <p:nvSpPr>
          <p:cNvPr id="7" name="Slide Number Placeholder 6">
            <a:extLst>
              <a:ext uri="{FF2B5EF4-FFF2-40B4-BE49-F238E27FC236}">
                <a16:creationId xmlns:a16="http://schemas.microsoft.com/office/drawing/2014/main" id="{24088BCD-758E-F11F-A417-DC5F9F7048D4}"/>
              </a:ext>
            </a:extLst>
          </p:cNvPr>
          <p:cNvSpPr>
            <a:spLocks noGrp="1"/>
          </p:cNvSpPr>
          <p:nvPr>
            <p:ph type="sldNum" sz="quarter" idx="12"/>
          </p:nvPr>
        </p:nvSpPr>
        <p:spPr>
          <a:xfrm>
            <a:off x="9448800" y="6428872"/>
            <a:ext cx="2743200" cy="365125"/>
          </a:xfrm>
        </p:spPr>
        <p:txBody>
          <a:bodyPr/>
          <a:lstStyle/>
          <a:p>
            <a:fld id="{79F5B04B-F5BA-4791-B0F6-A470FFE0B6C5}"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4187620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0857-2E2D-718C-7B01-A107674CF9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50D1FA-28E4-E6DE-94CC-CC42E0B2100C}"/>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7B7D26AC-C9F8-6215-0AD5-3CA467007749}"/>
              </a:ext>
            </a:extLst>
          </p:cNvPr>
          <p:cNvPicPr>
            <a:picLocks noChangeAspect="1" noChangeArrowheads="1"/>
          </p:cNvPicPr>
          <p:nvPr/>
        </p:nvPicPr>
        <p:blipFill>
          <a:blip r:embed="rId2" cstate="print"/>
          <a:srcRect/>
          <a:stretch>
            <a:fillRect/>
          </a:stretch>
        </p:blipFill>
        <p:spPr bwMode="auto">
          <a:xfrm>
            <a:off x="-65314" y="0"/>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85F82086-D055-B8CA-C683-8E236F421202}"/>
              </a:ext>
            </a:extLst>
          </p:cNvPr>
          <p:cNvSpPr txBox="1"/>
          <p:nvPr/>
        </p:nvSpPr>
        <p:spPr>
          <a:xfrm>
            <a:off x="1216558" y="913755"/>
            <a:ext cx="8143447"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3:  Enter Time on behalf of Employee Continued</a:t>
            </a:r>
          </a:p>
        </p:txBody>
      </p:sp>
      <p:sp>
        <p:nvSpPr>
          <p:cNvPr id="8" name="TextBox 7">
            <a:extLst>
              <a:ext uri="{FF2B5EF4-FFF2-40B4-BE49-F238E27FC236}">
                <a16:creationId xmlns:a16="http://schemas.microsoft.com/office/drawing/2014/main" id="{BD14FF77-3209-AC1C-BA6C-0DC2F680A58E}"/>
              </a:ext>
            </a:extLst>
          </p:cNvPr>
          <p:cNvSpPr txBox="1"/>
          <p:nvPr/>
        </p:nvSpPr>
        <p:spPr>
          <a:xfrm>
            <a:off x="1191753" y="1690688"/>
            <a:ext cx="9808493" cy="258532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7. For each line select the appropriate </a:t>
            </a:r>
            <a:r>
              <a:rPr lang="en-US" b="1" dirty="0">
                <a:latin typeface="Arial" panose="020B0604020202020204" pitchFamily="34" charset="0"/>
                <a:cs typeface="Arial" panose="020B0604020202020204" pitchFamily="34" charset="0"/>
              </a:rPr>
              <a:t>Time Reporting Code</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The options will vary based on the employee’s job and tasks.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following are some common time reporting codes used: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REG</a:t>
            </a:r>
            <a:r>
              <a:rPr lang="en-US" dirty="0">
                <a:latin typeface="Arial" panose="020B0604020202020204" pitchFamily="34" charset="0"/>
                <a:cs typeface="Arial" panose="020B0604020202020204" pitchFamily="34" charset="0"/>
              </a:rPr>
              <a:t> – Regular Hours Worked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OVT</a:t>
            </a:r>
            <a:r>
              <a:rPr lang="en-US" dirty="0">
                <a:latin typeface="Arial" panose="020B0604020202020204" pitchFamily="34" charset="0"/>
                <a:cs typeface="Arial" panose="020B0604020202020204" pitchFamily="34" charset="0"/>
              </a:rPr>
              <a:t> – Overtime</a:t>
            </a:r>
          </a:p>
        </p:txBody>
      </p:sp>
      <p:sp>
        <p:nvSpPr>
          <p:cNvPr id="7" name="Slide Number Placeholder 6">
            <a:extLst>
              <a:ext uri="{FF2B5EF4-FFF2-40B4-BE49-F238E27FC236}">
                <a16:creationId xmlns:a16="http://schemas.microsoft.com/office/drawing/2014/main" id="{D8547F72-6FD0-677C-CEC7-CA269D62AD48}"/>
              </a:ext>
            </a:extLst>
          </p:cNvPr>
          <p:cNvSpPr>
            <a:spLocks noGrp="1"/>
          </p:cNvSpPr>
          <p:nvPr>
            <p:ph type="sldNum" sz="quarter" idx="12"/>
          </p:nvPr>
        </p:nvSpPr>
        <p:spPr>
          <a:xfrm>
            <a:off x="9448800" y="6485717"/>
            <a:ext cx="2743200" cy="365125"/>
          </a:xfrm>
        </p:spPr>
        <p:txBody>
          <a:bodyPr/>
          <a:lstStyle/>
          <a:p>
            <a:fld id="{79F5B04B-F5BA-4791-B0F6-A470FFE0B6C5}" type="slidenum">
              <a:rPr lang="en-US" smtClean="0">
                <a:solidFill>
                  <a:schemeClr val="tx1"/>
                </a:solidFill>
              </a:rPr>
              <a:t>40</a:t>
            </a:fld>
            <a:endParaRPr lang="en-US" dirty="0">
              <a:solidFill>
                <a:schemeClr val="tx1"/>
              </a:solidFill>
            </a:endParaRPr>
          </a:p>
        </p:txBody>
      </p:sp>
    </p:spTree>
    <p:extLst>
      <p:ext uri="{BB962C8B-B14F-4D97-AF65-F5344CB8AC3E}">
        <p14:creationId xmlns:p14="http://schemas.microsoft.com/office/powerpoint/2010/main" val="896231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0857-2E2D-718C-7B01-A107674CF9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50D1FA-28E4-E6DE-94CC-CC42E0B2100C}"/>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7B7D26AC-C9F8-6215-0AD5-3CA467007749}"/>
              </a:ext>
            </a:extLst>
          </p:cNvPr>
          <p:cNvPicPr>
            <a:picLocks noChangeAspect="1" noChangeArrowheads="1"/>
          </p:cNvPicPr>
          <p:nvPr/>
        </p:nvPicPr>
        <p:blipFill>
          <a:blip r:embed="rId2" cstate="print"/>
          <a:srcRect/>
          <a:stretch>
            <a:fillRect/>
          </a:stretch>
        </p:blipFill>
        <p:spPr bwMode="auto">
          <a:xfrm>
            <a:off x="-32657" y="0"/>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85F82086-D055-B8CA-C683-8E236F421202}"/>
              </a:ext>
            </a:extLst>
          </p:cNvPr>
          <p:cNvSpPr txBox="1"/>
          <p:nvPr/>
        </p:nvSpPr>
        <p:spPr>
          <a:xfrm>
            <a:off x="1216558" y="913755"/>
            <a:ext cx="8143447"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3:  Enter Time on behalf of Employee Continued</a:t>
            </a:r>
          </a:p>
        </p:txBody>
      </p:sp>
      <p:sp>
        <p:nvSpPr>
          <p:cNvPr id="8" name="TextBox 7">
            <a:extLst>
              <a:ext uri="{FF2B5EF4-FFF2-40B4-BE49-F238E27FC236}">
                <a16:creationId xmlns:a16="http://schemas.microsoft.com/office/drawing/2014/main" id="{BD14FF77-3209-AC1C-BA6C-0DC2F680A58E}"/>
              </a:ext>
            </a:extLst>
          </p:cNvPr>
          <p:cNvSpPr txBox="1"/>
          <p:nvPr/>
        </p:nvSpPr>
        <p:spPr>
          <a:xfrm>
            <a:off x="1191753" y="1690688"/>
            <a:ext cx="9476247"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8. When all time and time reporting codes are entered, Select Submit. The following message will appear: </a:t>
            </a:r>
          </a:p>
        </p:txBody>
      </p:sp>
      <p:pic>
        <p:nvPicPr>
          <p:cNvPr id="7" name="Picture 6">
            <a:extLst>
              <a:ext uri="{FF2B5EF4-FFF2-40B4-BE49-F238E27FC236}">
                <a16:creationId xmlns:a16="http://schemas.microsoft.com/office/drawing/2014/main" id="{B8ABEF4D-BE16-45FD-D543-2B56E62AC5D6}"/>
              </a:ext>
            </a:extLst>
          </p:cNvPr>
          <p:cNvPicPr>
            <a:picLocks noChangeAspect="1"/>
          </p:cNvPicPr>
          <p:nvPr/>
        </p:nvPicPr>
        <p:blipFill>
          <a:blip r:embed="rId3"/>
          <a:stretch>
            <a:fillRect/>
          </a:stretch>
        </p:blipFill>
        <p:spPr>
          <a:xfrm>
            <a:off x="1878489" y="2334310"/>
            <a:ext cx="6378560" cy="2552700"/>
          </a:xfrm>
          <a:prstGeom prst="rect">
            <a:avLst/>
          </a:prstGeom>
        </p:spPr>
      </p:pic>
      <p:sp>
        <p:nvSpPr>
          <p:cNvPr id="10" name="TextBox 9">
            <a:extLst>
              <a:ext uri="{FF2B5EF4-FFF2-40B4-BE49-F238E27FC236}">
                <a16:creationId xmlns:a16="http://schemas.microsoft.com/office/drawing/2014/main" id="{80153855-5404-DD1D-EFD2-018B2E200FD4}"/>
              </a:ext>
            </a:extLst>
          </p:cNvPr>
          <p:cNvSpPr txBox="1"/>
          <p:nvPr/>
        </p:nvSpPr>
        <p:spPr>
          <a:xfrm>
            <a:off x="1332411" y="4834572"/>
            <a:ext cx="8473440" cy="1200329"/>
          </a:xfrm>
          <a:prstGeom prst="rect">
            <a:avLst/>
          </a:prstGeom>
          <a:noFill/>
        </p:spPr>
        <p:txBody>
          <a:bodyPr wrap="square">
            <a:spAutoFit/>
          </a:bodyPr>
          <a:lstStyle/>
          <a:p>
            <a:r>
              <a:rPr lang="en-US" b="1" dirty="0"/>
              <a:t>Note:</a:t>
            </a:r>
            <a:r>
              <a:rPr lang="en-US" dirty="0"/>
              <a:t> Additional fields may be required on the timesheet based on the timesheet the department or employee uses. If additional fields are required, enter the applicable information before Selecting </a:t>
            </a:r>
            <a:r>
              <a:rPr lang="en-US" b="1" dirty="0"/>
              <a:t>Submit</a:t>
            </a:r>
            <a:r>
              <a:rPr lang="en-US" dirty="0"/>
              <a:t>. Once the Manager submits the time on behalf of the employee, the reported time is automatically approved.</a:t>
            </a:r>
          </a:p>
        </p:txBody>
      </p:sp>
      <p:sp>
        <p:nvSpPr>
          <p:cNvPr id="9" name="Slide Number Placeholder 8">
            <a:extLst>
              <a:ext uri="{FF2B5EF4-FFF2-40B4-BE49-F238E27FC236}">
                <a16:creationId xmlns:a16="http://schemas.microsoft.com/office/drawing/2014/main" id="{C40D586B-E326-D1CB-4DDD-C03355FA670C}"/>
              </a:ext>
            </a:extLst>
          </p:cNvPr>
          <p:cNvSpPr>
            <a:spLocks noGrp="1"/>
          </p:cNvSpPr>
          <p:nvPr>
            <p:ph type="sldNum" sz="quarter" idx="12"/>
          </p:nvPr>
        </p:nvSpPr>
        <p:spPr>
          <a:xfrm>
            <a:off x="9448800" y="6492875"/>
            <a:ext cx="2743200" cy="365125"/>
          </a:xfrm>
        </p:spPr>
        <p:txBody>
          <a:bodyPr/>
          <a:lstStyle/>
          <a:p>
            <a:fld id="{79F5B04B-F5BA-4791-B0F6-A470FFE0B6C5}" type="slidenum">
              <a:rPr lang="en-US" smtClean="0">
                <a:solidFill>
                  <a:schemeClr val="tx1"/>
                </a:solidFill>
              </a:rPr>
              <a:t>41</a:t>
            </a:fld>
            <a:endParaRPr lang="en-US" dirty="0">
              <a:solidFill>
                <a:schemeClr val="tx1"/>
              </a:solidFill>
            </a:endParaRPr>
          </a:p>
        </p:txBody>
      </p:sp>
    </p:spTree>
    <p:extLst>
      <p:ext uri="{BB962C8B-B14F-4D97-AF65-F5344CB8AC3E}">
        <p14:creationId xmlns:p14="http://schemas.microsoft.com/office/powerpoint/2010/main" val="1279995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0857-2E2D-718C-7B01-A107674CF9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50D1FA-28E4-E6DE-94CC-CC42E0B2100C}"/>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7B7D26AC-C9F8-6215-0AD5-3CA467007749}"/>
              </a:ext>
            </a:extLst>
          </p:cNvPr>
          <p:cNvPicPr>
            <a:picLocks noChangeAspect="1" noChangeArrowheads="1"/>
          </p:cNvPicPr>
          <p:nvPr/>
        </p:nvPicPr>
        <p:blipFill>
          <a:blip r:embed="rId2" cstate="print"/>
          <a:srcRect/>
          <a:stretch>
            <a:fillRect/>
          </a:stretch>
        </p:blipFill>
        <p:spPr bwMode="auto">
          <a:xfrm>
            <a:off x="-32657" y="0"/>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85F82086-D055-B8CA-C683-8E236F421202}"/>
              </a:ext>
            </a:extLst>
          </p:cNvPr>
          <p:cNvSpPr txBox="1"/>
          <p:nvPr/>
        </p:nvSpPr>
        <p:spPr>
          <a:xfrm>
            <a:off x="1216558" y="913755"/>
            <a:ext cx="8143447"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3:  Enter Time on behalf of Employee Continued</a:t>
            </a:r>
          </a:p>
        </p:txBody>
      </p:sp>
      <p:sp>
        <p:nvSpPr>
          <p:cNvPr id="8" name="TextBox 7">
            <a:extLst>
              <a:ext uri="{FF2B5EF4-FFF2-40B4-BE49-F238E27FC236}">
                <a16:creationId xmlns:a16="http://schemas.microsoft.com/office/drawing/2014/main" id="{BD14FF77-3209-AC1C-BA6C-0DC2F680A58E}"/>
              </a:ext>
            </a:extLst>
          </p:cNvPr>
          <p:cNvSpPr txBox="1"/>
          <p:nvPr/>
        </p:nvSpPr>
        <p:spPr>
          <a:xfrm>
            <a:off x="1216558" y="1448810"/>
            <a:ext cx="9476247"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9. In the </a:t>
            </a:r>
            <a:r>
              <a:rPr lang="en-US" b="1" dirty="0">
                <a:latin typeface="Arial" panose="020B0604020202020204" pitchFamily="34" charset="0"/>
                <a:cs typeface="Arial" panose="020B0604020202020204" pitchFamily="34" charset="0"/>
              </a:rPr>
              <a:t>Manager Approvals </a:t>
            </a:r>
            <a:r>
              <a:rPr lang="en-US" dirty="0">
                <a:latin typeface="Arial" panose="020B0604020202020204" pitchFamily="34" charset="0"/>
                <a:cs typeface="Arial" panose="020B0604020202020204" pitchFamily="34" charset="0"/>
              </a:rPr>
              <a:t>section, the </a:t>
            </a:r>
            <a:r>
              <a:rPr lang="en-US" b="1" dirty="0">
                <a:latin typeface="Arial" panose="020B0604020202020204" pitchFamily="34" charset="0"/>
                <a:cs typeface="Arial" panose="020B0604020202020204" pitchFamily="34" charset="0"/>
              </a:rPr>
              <a:t>Reported Time Status </a:t>
            </a:r>
            <a:r>
              <a:rPr lang="en-US" dirty="0">
                <a:latin typeface="Arial" panose="020B0604020202020204" pitchFamily="34" charset="0"/>
                <a:cs typeface="Arial" panose="020B0604020202020204" pitchFamily="34" charset="0"/>
              </a:rPr>
              <a:t>will display:</a:t>
            </a:r>
          </a:p>
        </p:txBody>
      </p:sp>
      <p:sp>
        <p:nvSpPr>
          <p:cNvPr id="10" name="TextBox 9">
            <a:extLst>
              <a:ext uri="{FF2B5EF4-FFF2-40B4-BE49-F238E27FC236}">
                <a16:creationId xmlns:a16="http://schemas.microsoft.com/office/drawing/2014/main" id="{80153855-5404-DD1D-EFD2-018B2E200FD4}"/>
              </a:ext>
            </a:extLst>
          </p:cNvPr>
          <p:cNvSpPr txBox="1"/>
          <p:nvPr/>
        </p:nvSpPr>
        <p:spPr>
          <a:xfrm>
            <a:off x="1367246" y="1924050"/>
            <a:ext cx="8473440" cy="1754326"/>
          </a:xfrm>
          <a:prstGeom prst="rect">
            <a:avLst/>
          </a:prstGeom>
          <a:noFill/>
        </p:spPr>
        <p:txBody>
          <a:bodyPr wrap="square">
            <a:spAutoFit/>
          </a:bodyPr>
          <a:lstStyle/>
          <a:p>
            <a:r>
              <a:rPr lang="en-US" b="1" dirty="0"/>
              <a:t>• Date: </a:t>
            </a:r>
            <a:r>
              <a:rPr lang="en-US" dirty="0"/>
              <a:t>The date for which the time was submitted. </a:t>
            </a:r>
          </a:p>
          <a:p>
            <a:r>
              <a:rPr lang="en-US" dirty="0"/>
              <a:t>• </a:t>
            </a:r>
            <a:r>
              <a:rPr lang="en-US" b="1" dirty="0"/>
              <a:t>Reported Status: </a:t>
            </a:r>
            <a:r>
              <a:rPr lang="en-US" dirty="0"/>
              <a:t>The status of the time that was submitted. </a:t>
            </a:r>
          </a:p>
          <a:p>
            <a:r>
              <a:rPr lang="en-US" dirty="0"/>
              <a:t>• </a:t>
            </a:r>
            <a:r>
              <a:rPr lang="en-US" b="1" dirty="0"/>
              <a:t>Total:</a:t>
            </a:r>
            <a:r>
              <a:rPr lang="en-US" dirty="0"/>
              <a:t> The total number of hours submitted for each TRC for the day. </a:t>
            </a:r>
          </a:p>
          <a:p>
            <a:r>
              <a:rPr lang="en-US" dirty="0"/>
              <a:t>• </a:t>
            </a:r>
            <a:r>
              <a:rPr lang="en-US" b="1" dirty="0"/>
              <a:t>TRC </a:t>
            </a:r>
            <a:r>
              <a:rPr lang="en-US" dirty="0"/>
              <a:t>(Time Reporting Code): The time reporting code associated with the status. </a:t>
            </a:r>
          </a:p>
          <a:p>
            <a:r>
              <a:rPr lang="en-US" dirty="0"/>
              <a:t>• </a:t>
            </a:r>
            <a:r>
              <a:rPr lang="en-US" b="1" dirty="0"/>
              <a:t>Description: </a:t>
            </a:r>
            <a:r>
              <a:rPr lang="en-US" dirty="0"/>
              <a:t>The description of the time reporting code. </a:t>
            </a:r>
          </a:p>
          <a:p>
            <a:r>
              <a:rPr lang="en-US" b="1" dirty="0"/>
              <a:t>Note: </a:t>
            </a:r>
            <a:r>
              <a:rPr lang="en-US" dirty="0"/>
              <a:t>you can also approve time / absence in this section.</a:t>
            </a:r>
          </a:p>
        </p:txBody>
      </p:sp>
      <p:pic>
        <p:nvPicPr>
          <p:cNvPr id="9" name="Picture 8">
            <a:extLst>
              <a:ext uri="{FF2B5EF4-FFF2-40B4-BE49-F238E27FC236}">
                <a16:creationId xmlns:a16="http://schemas.microsoft.com/office/drawing/2014/main" id="{97E94FFA-E0B3-5AEE-CD50-4A1EDA65B794}"/>
              </a:ext>
            </a:extLst>
          </p:cNvPr>
          <p:cNvPicPr>
            <a:picLocks noChangeAspect="1"/>
          </p:cNvPicPr>
          <p:nvPr/>
        </p:nvPicPr>
        <p:blipFill>
          <a:blip r:embed="rId3"/>
          <a:stretch>
            <a:fillRect/>
          </a:stretch>
        </p:blipFill>
        <p:spPr>
          <a:xfrm>
            <a:off x="1564957" y="3717608"/>
            <a:ext cx="5648325" cy="2819400"/>
          </a:xfrm>
          <a:prstGeom prst="rect">
            <a:avLst/>
          </a:prstGeom>
        </p:spPr>
      </p:pic>
      <p:sp>
        <p:nvSpPr>
          <p:cNvPr id="7" name="Slide Number Placeholder 6">
            <a:extLst>
              <a:ext uri="{FF2B5EF4-FFF2-40B4-BE49-F238E27FC236}">
                <a16:creationId xmlns:a16="http://schemas.microsoft.com/office/drawing/2014/main" id="{9F790F6E-CB11-1679-B7D3-C6C6B812FD62}"/>
              </a:ext>
            </a:extLst>
          </p:cNvPr>
          <p:cNvSpPr>
            <a:spLocks noGrp="1"/>
          </p:cNvSpPr>
          <p:nvPr>
            <p:ph type="sldNum" sz="quarter" idx="12"/>
          </p:nvPr>
        </p:nvSpPr>
        <p:spPr>
          <a:xfrm>
            <a:off x="9448800" y="6490335"/>
            <a:ext cx="2743200" cy="365125"/>
          </a:xfrm>
        </p:spPr>
        <p:txBody>
          <a:bodyPr/>
          <a:lstStyle/>
          <a:p>
            <a:fld id="{79F5B04B-F5BA-4791-B0F6-A470FFE0B6C5}" type="slidenum">
              <a:rPr lang="en-US" smtClean="0">
                <a:solidFill>
                  <a:schemeClr val="tx1"/>
                </a:solidFill>
              </a:rPr>
              <a:t>42</a:t>
            </a:fld>
            <a:endParaRPr lang="en-US" dirty="0">
              <a:solidFill>
                <a:schemeClr val="tx1"/>
              </a:solidFill>
            </a:endParaRPr>
          </a:p>
        </p:txBody>
      </p:sp>
    </p:spTree>
    <p:extLst>
      <p:ext uri="{BB962C8B-B14F-4D97-AF65-F5344CB8AC3E}">
        <p14:creationId xmlns:p14="http://schemas.microsoft.com/office/powerpoint/2010/main" val="1991602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0857-2E2D-718C-7B01-A107674CF9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50D1FA-28E4-E6DE-94CC-CC42E0B2100C}"/>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7B7D26AC-C9F8-6215-0AD5-3CA467007749}"/>
              </a:ext>
            </a:extLst>
          </p:cNvPr>
          <p:cNvPicPr>
            <a:picLocks noChangeAspect="1" noChangeArrowheads="1"/>
          </p:cNvPicPr>
          <p:nvPr/>
        </p:nvPicPr>
        <p:blipFill>
          <a:blip r:embed="rId2" cstate="print"/>
          <a:srcRect/>
          <a:stretch>
            <a:fillRect/>
          </a:stretch>
        </p:blipFill>
        <p:spPr bwMode="auto">
          <a:xfrm>
            <a:off x="-32657" y="0"/>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85F82086-D055-B8CA-C683-8E236F421202}"/>
              </a:ext>
            </a:extLst>
          </p:cNvPr>
          <p:cNvSpPr txBox="1"/>
          <p:nvPr/>
        </p:nvSpPr>
        <p:spPr>
          <a:xfrm>
            <a:off x="1634569" y="967413"/>
            <a:ext cx="8143447" cy="144655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4:  Submit Absence on behalf of an Employee</a:t>
            </a:r>
          </a:p>
          <a:p>
            <a:endParaRPr lang="en-US" sz="24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•Enter an Absence on Behalf of an Employee using Absence Management</a:t>
            </a:r>
          </a:p>
        </p:txBody>
      </p:sp>
      <p:sp>
        <p:nvSpPr>
          <p:cNvPr id="7" name="Slide Number Placeholder 6">
            <a:extLst>
              <a:ext uri="{FF2B5EF4-FFF2-40B4-BE49-F238E27FC236}">
                <a16:creationId xmlns:a16="http://schemas.microsoft.com/office/drawing/2014/main" id="{94F1FA3B-7EFB-3887-46C2-8AB99DCCBD7F}"/>
              </a:ext>
            </a:extLst>
          </p:cNvPr>
          <p:cNvSpPr>
            <a:spLocks noGrp="1"/>
          </p:cNvSpPr>
          <p:nvPr>
            <p:ph type="sldNum" sz="quarter" idx="12"/>
          </p:nvPr>
        </p:nvSpPr>
        <p:spPr>
          <a:xfrm>
            <a:off x="9448800" y="6492875"/>
            <a:ext cx="2743200" cy="365125"/>
          </a:xfrm>
        </p:spPr>
        <p:txBody>
          <a:bodyPr/>
          <a:lstStyle/>
          <a:p>
            <a:fld id="{79F5B04B-F5BA-4791-B0F6-A470FFE0B6C5}" type="slidenum">
              <a:rPr lang="en-US" smtClean="0">
                <a:solidFill>
                  <a:schemeClr val="tx1"/>
                </a:solidFill>
              </a:rPr>
              <a:t>43</a:t>
            </a:fld>
            <a:endParaRPr lang="en-US" dirty="0">
              <a:solidFill>
                <a:schemeClr val="tx1"/>
              </a:solidFill>
            </a:endParaRPr>
          </a:p>
        </p:txBody>
      </p:sp>
    </p:spTree>
    <p:extLst>
      <p:ext uri="{BB962C8B-B14F-4D97-AF65-F5344CB8AC3E}">
        <p14:creationId xmlns:p14="http://schemas.microsoft.com/office/powerpoint/2010/main" val="3297494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0857-2E2D-718C-7B01-A107674CF9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50D1FA-28E4-E6DE-94CC-CC42E0B2100C}"/>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7B7D26AC-C9F8-6215-0AD5-3CA467007749}"/>
              </a:ext>
            </a:extLst>
          </p:cNvPr>
          <p:cNvPicPr>
            <a:picLocks noChangeAspect="1" noChangeArrowheads="1"/>
          </p:cNvPicPr>
          <p:nvPr/>
        </p:nvPicPr>
        <p:blipFill>
          <a:blip r:embed="rId2" cstate="print"/>
          <a:srcRect/>
          <a:stretch>
            <a:fillRect/>
          </a:stretch>
        </p:blipFill>
        <p:spPr bwMode="auto">
          <a:xfrm>
            <a:off x="-32657" y="0"/>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85F82086-D055-B8CA-C683-8E236F421202}"/>
              </a:ext>
            </a:extLst>
          </p:cNvPr>
          <p:cNvSpPr txBox="1"/>
          <p:nvPr/>
        </p:nvSpPr>
        <p:spPr>
          <a:xfrm>
            <a:off x="1288868" y="1015861"/>
            <a:ext cx="10354491" cy="2308324"/>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4:  Submit Absence on behalf of an Employee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following steps outline how the Manager can submit an absence request on behalf of the employee if the employee is unable to report it.</a:t>
            </a:r>
          </a:p>
          <a:p>
            <a:pPr marL="457200" indent="-457200">
              <a:buAutoNum type="arabicPeriod"/>
            </a:pPr>
            <a:r>
              <a:rPr lang="en-US" sz="2000" dirty="0">
                <a:latin typeface="Arial" panose="020B0604020202020204" pitchFamily="34" charset="0"/>
                <a:cs typeface="Arial" panose="020B0604020202020204" pitchFamily="34" charset="0"/>
              </a:rPr>
              <a:t>Navigation: </a:t>
            </a:r>
            <a:r>
              <a:rPr lang="en-US" sz="2000" b="1" dirty="0">
                <a:latin typeface="Arial" panose="020B0604020202020204" pitchFamily="34" charset="0"/>
                <a:cs typeface="Arial" panose="020B0604020202020204" pitchFamily="34" charset="0"/>
              </a:rPr>
              <a:t>Homepage &gt; Manager Self-Service &gt; Team Time &gt; Request Absence </a:t>
            </a:r>
          </a:p>
          <a:p>
            <a:pPr marL="457200" indent="-457200">
              <a:buAutoNum type="arabicPeriod"/>
            </a:pPr>
            <a:r>
              <a:rPr lang="en-US" sz="2000" dirty="0">
                <a:latin typeface="Arial" panose="020B0604020202020204" pitchFamily="34" charset="0"/>
                <a:cs typeface="Arial" panose="020B0604020202020204" pitchFamily="34" charset="0"/>
              </a:rPr>
              <a:t>Select </a:t>
            </a:r>
            <a:r>
              <a:rPr lang="en-US" sz="2000" b="1" dirty="0">
                <a:latin typeface="Arial" panose="020B0604020202020204" pitchFamily="34" charset="0"/>
                <a:cs typeface="Arial" panose="020B0604020202020204" pitchFamily="34" charset="0"/>
              </a:rPr>
              <a:t>Request Absence </a:t>
            </a:r>
            <a:r>
              <a:rPr lang="en-US" sz="2000" dirty="0">
                <a:latin typeface="Arial" panose="020B0604020202020204" pitchFamily="34" charset="0"/>
                <a:cs typeface="Arial" panose="020B0604020202020204" pitchFamily="34" charset="0"/>
              </a:rPr>
              <a:t>and then select an employee to submit absence on behalf of. </a:t>
            </a:r>
          </a:p>
        </p:txBody>
      </p:sp>
      <p:pic>
        <p:nvPicPr>
          <p:cNvPr id="7" name="Picture 6">
            <a:extLst>
              <a:ext uri="{FF2B5EF4-FFF2-40B4-BE49-F238E27FC236}">
                <a16:creationId xmlns:a16="http://schemas.microsoft.com/office/drawing/2014/main" id="{5E360FFB-AFBD-EA0E-C966-55A729D09624}"/>
              </a:ext>
            </a:extLst>
          </p:cNvPr>
          <p:cNvPicPr>
            <a:picLocks noChangeAspect="1"/>
          </p:cNvPicPr>
          <p:nvPr/>
        </p:nvPicPr>
        <p:blipFill>
          <a:blip r:embed="rId3"/>
          <a:stretch>
            <a:fillRect/>
          </a:stretch>
        </p:blipFill>
        <p:spPr>
          <a:xfrm>
            <a:off x="1288868" y="3450677"/>
            <a:ext cx="7724775" cy="2305050"/>
          </a:xfrm>
          <a:prstGeom prst="rect">
            <a:avLst/>
          </a:prstGeom>
        </p:spPr>
      </p:pic>
      <p:sp>
        <p:nvSpPr>
          <p:cNvPr id="8" name="Slide Number Placeholder 7">
            <a:extLst>
              <a:ext uri="{FF2B5EF4-FFF2-40B4-BE49-F238E27FC236}">
                <a16:creationId xmlns:a16="http://schemas.microsoft.com/office/drawing/2014/main" id="{DB612C02-5D08-00F8-2367-952D9F55DD01}"/>
              </a:ext>
            </a:extLst>
          </p:cNvPr>
          <p:cNvSpPr>
            <a:spLocks noGrp="1"/>
          </p:cNvSpPr>
          <p:nvPr>
            <p:ph type="sldNum" sz="quarter" idx="12"/>
          </p:nvPr>
        </p:nvSpPr>
        <p:spPr>
          <a:xfrm>
            <a:off x="9448800" y="6492875"/>
            <a:ext cx="2743200" cy="365125"/>
          </a:xfrm>
        </p:spPr>
        <p:txBody>
          <a:bodyPr/>
          <a:lstStyle/>
          <a:p>
            <a:fld id="{79F5B04B-F5BA-4791-B0F6-A470FFE0B6C5}" type="slidenum">
              <a:rPr lang="en-US" smtClean="0">
                <a:solidFill>
                  <a:schemeClr val="tx1"/>
                </a:solidFill>
              </a:rPr>
              <a:t>44</a:t>
            </a:fld>
            <a:endParaRPr lang="en-US" dirty="0">
              <a:solidFill>
                <a:schemeClr val="tx1"/>
              </a:solidFill>
            </a:endParaRPr>
          </a:p>
        </p:txBody>
      </p:sp>
    </p:spTree>
    <p:extLst>
      <p:ext uri="{BB962C8B-B14F-4D97-AF65-F5344CB8AC3E}">
        <p14:creationId xmlns:p14="http://schemas.microsoft.com/office/powerpoint/2010/main" val="820315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0857-2E2D-718C-7B01-A107674CF9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50D1FA-28E4-E6DE-94CC-CC42E0B2100C}"/>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7B7D26AC-C9F8-6215-0AD5-3CA467007749}"/>
              </a:ext>
            </a:extLst>
          </p:cNvPr>
          <p:cNvPicPr>
            <a:picLocks noChangeAspect="1" noChangeArrowheads="1"/>
          </p:cNvPicPr>
          <p:nvPr/>
        </p:nvPicPr>
        <p:blipFill>
          <a:blip r:embed="rId2" cstate="print"/>
          <a:srcRect/>
          <a:stretch>
            <a:fillRect/>
          </a:stretch>
        </p:blipFill>
        <p:spPr bwMode="auto">
          <a:xfrm>
            <a:off x="-32657" y="0"/>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85F82086-D055-B8CA-C683-8E236F421202}"/>
              </a:ext>
            </a:extLst>
          </p:cNvPr>
          <p:cNvSpPr txBox="1"/>
          <p:nvPr/>
        </p:nvSpPr>
        <p:spPr>
          <a:xfrm>
            <a:off x="1288868" y="1015861"/>
            <a:ext cx="10354491" cy="2308324"/>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4:  Submit Absence on behalf of an Employee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3. Populate the absence request form. </a:t>
            </a:r>
          </a:p>
          <a:p>
            <a:r>
              <a:rPr lang="en-US" sz="2000" dirty="0">
                <a:latin typeface="Arial" panose="020B0604020202020204" pitchFamily="34" charset="0"/>
                <a:cs typeface="Arial" panose="020B0604020202020204" pitchFamily="34" charset="0"/>
              </a:rPr>
              <a:t>    • Absence Name </a:t>
            </a:r>
          </a:p>
          <a:p>
            <a:r>
              <a:rPr lang="en-US" sz="2000" dirty="0">
                <a:latin typeface="Arial" panose="020B0604020202020204" pitchFamily="34" charset="0"/>
                <a:cs typeface="Arial" panose="020B0604020202020204" pitchFamily="34" charset="0"/>
              </a:rPr>
              <a:t>    • Start Date </a:t>
            </a:r>
          </a:p>
          <a:p>
            <a:r>
              <a:rPr lang="en-US" sz="2000" dirty="0">
                <a:latin typeface="Arial" panose="020B0604020202020204" pitchFamily="34" charset="0"/>
                <a:cs typeface="Arial" panose="020B0604020202020204" pitchFamily="34" charset="0"/>
              </a:rPr>
              <a:t>    • End Data </a:t>
            </a:r>
          </a:p>
          <a:p>
            <a:r>
              <a:rPr lang="en-US" sz="2000" dirty="0">
                <a:latin typeface="Arial" panose="020B0604020202020204" pitchFamily="34" charset="0"/>
                <a:cs typeface="Arial" panose="020B0604020202020204" pitchFamily="34" charset="0"/>
              </a:rPr>
              <a:t>    • Duration</a:t>
            </a:r>
          </a:p>
        </p:txBody>
      </p:sp>
      <p:pic>
        <p:nvPicPr>
          <p:cNvPr id="8" name="Picture 7">
            <a:extLst>
              <a:ext uri="{FF2B5EF4-FFF2-40B4-BE49-F238E27FC236}">
                <a16:creationId xmlns:a16="http://schemas.microsoft.com/office/drawing/2014/main" id="{5ADF6575-0E20-4C5F-D3CD-8C21B508BC28}"/>
              </a:ext>
            </a:extLst>
          </p:cNvPr>
          <p:cNvPicPr>
            <a:picLocks noChangeAspect="1"/>
          </p:cNvPicPr>
          <p:nvPr/>
        </p:nvPicPr>
        <p:blipFill>
          <a:blip r:embed="rId3"/>
          <a:stretch>
            <a:fillRect/>
          </a:stretch>
        </p:blipFill>
        <p:spPr>
          <a:xfrm>
            <a:off x="1288868" y="3324185"/>
            <a:ext cx="6715125" cy="2076450"/>
          </a:xfrm>
          <a:prstGeom prst="rect">
            <a:avLst/>
          </a:prstGeom>
        </p:spPr>
      </p:pic>
      <p:sp>
        <p:nvSpPr>
          <p:cNvPr id="10" name="TextBox 9">
            <a:extLst>
              <a:ext uri="{FF2B5EF4-FFF2-40B4-BE49-F238E27FC236}">
                <a16:creationId xmlns:a16="http://schemas.microsoft.com/office/drawing/2014/main" id="{955BBF31-06F5-1CBC-9641-DAEFA6D1489D}"/>
              </a:ext>
            </a:extLst>
          </p:cNvPr>
          <p:cNvSpPr txBox="1"/>
          <p:nvPr/>
        </p:nvSpPr>
        <p:spPr>
          <a:xfrm>
            <a:off x="1284920" y="5408944"/>
            <a:ext cx="7005639" cy="646331"/>
          </a:xfrm>
          <a:prstGeom prst="rect">
            <a:avLst/>
          </a:prstGeom>
          <a:noFill/>
        </p:spPr>
        <p:txBody>
          <a:bodyPr wrap="square">
            <a:spAutoFit/>
          </a:bodyPr>
          <a:lstStyle/>
          <a:p>
            <a:r>
              <a:rPr lang="en-US" b="1" dirty="0"/>
              <a:t>Note: </a:t>
            </a:r>
            <a:r>
              <a:rPr lang="en-US" dirty="0"/>
              <a:t>Different absence type in the Absence Name field will require additional information. Partial leave can also be requested.</a:t>
            </a:r>
          </a:p>
        </p:txBody>
      </p:sp>
      <p:sp>
        <p:nvSpPr>
          <p:cNvPr id="7" name="Slide Number Placeholder 6">
            <a:extLst>
              <a:ext uri="{FF2B5EF4-FFF2-40B4-BE49-F238E27FC236}">
                <a16:creationId xmlns:a16="http://schemas.microsoft.com/office/drawing/2014/main" id="{63625528-5C26-D6CF-4FF3-C3A3577DB320}"/>
              </a:ext>
            </a:extLst>
          </p:cNvPr>
          <p:cNvSpPr>
            <a:spLocks noGrp="1"/>
          </p:cNvSpPr>
          <p:nvPr>
            <p:ph type="sldNum" sz="quarter" idx="12"/>
          </p:nvPr>
        </p:nvSpPr>
        <p:spPr>
          <a:xfrm>
            <a:off x="9448800" y="6492875"/>
            <a:ext cx="2743200" cy="365125"/>
          </a:xfrm>
        </p:spPr>
        <p:txBody>
          <a:bodyPr/>
          <a:lstStyle/>
          <a:p>
            <a:fld id="{79F5B04B-F5BA-4791-B0F6-A470FFE0B6C5}" type="slidenum">
              <a:rPr lang="en-US" smtClean="0">
                <a:solidFill>
                  <a:schemeClr val="tx1"/>
                </a:solidFill>
              </a:rPr>
              <a:t>45</a:t>
            </a:fld>
            <a:endParaRPr lang="en-US" dirty="0">
              <a:solidFill>
                <a:schemeClr val="tx1"/>
              </a:solidFill>
            </a:endParaRPr>
          </a:p>
        </p:txBody>
      </p:sp>
    </p:spTree>
    <p:extLst>
      <p:ext uri="{BB962C8B-B14F-4D97-AF65-F5344CB8AC3E}">
        <p14:creationId xmlns:p14="http://schemas.microsoft.com/office/powerpoint/2010/main" val="2387299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0857-2E2D-718C-7B01-A107674CF9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50D1FA-28E4-E6DE-94CC-CC42E0B2100C}"/>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7B7D26AC-C9F8-6215-0AD5-3CA467007749}"/>
              </a:ext>
            </a:extLst>
          </p:cNvPr>
          <p:cNvPicPr>
            <a:picLocks noChangeAspect="1" noChangeArrowheads="1"/>
          </p:cNvPicPr>
          <p:nvPr/>
        </p:nvPicPr>
        <p:blipFill>
          <a:blip r:embed="rId2" cstate="print"/>
          <a:srcRect/>
          <a:stretch>
            <a:fillRect/>
          </a:stretch>
        </p:blipFill>
        <p:spPr bwMode="auto">
          <a:xfrm>
            <a:off x="-32657" y="0"/>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85F82086-D055-B8CA-C683-8E236F421202}"/>
              </a:ext>
            </a:extLst>
          </p:cNvPr>
          <p:cNvSpPr txBox="1"/>
          <p:nvPr/>
        </p:nvSpPr>
        <p:spPr>
          <a:xfrm>
            <a:off x="1288868" y="1015861"/>
            <a:ext cx="10354491" cy="138499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4:  Submit Absence on behalf of an Employee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4. Select </a:t>
            </a:r>
            <a:r>
              <a:rPr lang="en-US" sz="2000" b="1" dirty="0">
                <a:latin typeface="Arial" panose="020B0604020202020204" pitchFamily="34" charset="0"/>
                <a:cs typeface="Arial" panose="020B0604020202020204" pitchFamily="34" charset="0"/>
              </a:rPr>
              <a:t>Check Eligibility </a:t>
            </a:r>
            <a:r>
              <a:rPr lang="en-US" sz="2000" dirty="0">
                <a:latin typeface="Arial" panose="020B0604020202020204" pitchFamily="34" charset="0"/>
                <a:cs typeface="Arial" panose="020B0604020202020204" pitchFamily="34" charset="0"/>
              </a:rPr>
              <a:t>to check employee’s available balance and eligibility of the selected absence, then select </a:t>
            </a:r>
            <a:r>
              <a:rPr lang="en-US" sz="2000" b="1" dirty="0">
                <a:latin typeface="Arial" panose="020B0604020202020204" pitchFamily="34" charset="0"/>
                <a:cs typeface="Arial" panose="020B0604020202020204" pitchFamily="34" charset="0"/>
              </a:rPr>
              <a:t>OK</a:t>
            </a:r>
            <a:r>
              <a:rPr lang="en-US" sz="2000" dirty="0">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AED0B057-40AD-BDA3-DBC7-7D85373BFA60}"/>
              </a:ext>
            </a:extLst>
          </p:cNvPr>
          <p:cNvPicPr>
            <a:picLocks noChangeAspect="1"/>
          </p:cNvPicPr>
          <p:nvPr/>
        </p:nvPicPr>
        <p:blipFill>
          <a:blip r:embed="rId3"/>
          <a:stretch>
            <a:fillRect/>
          </a:stretch>
        </p:blipFill>
        <p:spPr>
          <a:xfrm>
            <a:off x="2113461" y="2819724"/>
            <a:ext cx="5753100" cy="2200275"/>
          </a:xfrm>
          <a:prstGeom prst="rect">
            <a:avLst/>
          </a:prstGeom>
        </p:spPr>
      </p:pic>
      <p:sp>
        <p:nvSpPr>
          <p:cNvPr id="8" name="Slide Number Placeholder 7">
            <a:extLst>
              <a:ext uri="{FF2B5EF4-FFF2-40B4-BE49-F238E27FC236}">
                <a16:creationId xmlns:a16="http://schemas.microsoft.com/office/drawing/2014/main" id="{2CE880E4-37F1-3625-50BD-A40B0AF0044E}"/>
              </a:ext>
            </a:extLst>
          </p:cNvPr>
          <p:cNvSpPr>
            <a:spLocks noGrp="1"/>
          </p:cNvSpPr>
          <p:nvPr>
            <p:ph type="sldNum" sz="quarter" idx="12"/>
          </p:nvPr>
        </p:nvSpPr>
        <p:spPr>
          <a:xfrm>
            <a:off x="9448800" y="6492875"/>
            <a:ext cx="2743200" cy="365125"/>
          </a:xfrm>
        </p:spPr>
        <p:txBody>
          <a:bodyPr/>
          <a:lstStyle/>
          <a:p>
            <a:fld id="{79F5B04B-F5BA-4791-B0F6-A470FFE0B6C5}" type="slidenum">
              <a:rPr lang="en-US" smtClean="0">
                <a:solidFill>
                  <a:schemeClr val="tx1"/>
                </a:solidFill>
              </a:rPr>
              <a:t>46</a:t>
            </a:fld>
            <a:endParaRPr lang="en-US" dirty="0">
              <a:solidFill>
                <a:schemeClr val="tx1"/>
              </a:solidFill>
            </a:endParaRPr>
          </a:p>
        </p:txBody>
      </p:sp>
    </p:spTree>
    <p:extLst>
      <p:ext uri="{BB962C8B-B14F-4D97-AF65-F5344CB8AC3E}">
        <p14:creationId xmlns:p14="http://schemas.microsoft.com/office/powerpoint/2010/main" val="4051196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0857-2E2D-718C-7B01-A107674CF9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50D1FA-28E4-E6DE-94CC-CC42E0B2100C}"/>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7B7D26AC-C9F8-6215-0AD5-3CA467007749}"/>
              </a:ext>
            </a:extLst>
          </p:cNvPr>
          <p:cNvPicPr>
            <a:picLocks noChangeAspect="1" noChangeArrowheads="1"/>
          </p:cNvPicPr>
          <p:nvPr/>
        </p:nvPicPr>
        <p:blipFill>
          <a:blip r:embed="rId2" cstate="print"/>
          <a:srcRect/>
          <a:stretch>
            <a:fillRect/>
          </a:stretch>
        </p:blipFill>
        <p:spPr bwMode="auto">
          <a:xfrm>
            <a:off x="-32657" y="0"/>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85F82086-D055-B8CA-C683-8E236F421202}"/>
              </a:ext>
            </a:extLst>
          </p:cNvPr>
          <p:cNvSpPr txBox="1"/>
          <p:nvPr/>
        </p:nvSpPr>
        <p:spPr>
          <a:xfrm>
            <a:off x="1715588" y="1018941"/>
            <a:ext cx="10354491" cy="1077218"/>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4:  Submit Absence on behalf of an Employee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5. Review the absence details and Select </a:t>
            </a:r>
            <a:r>
              <a:rPr lang="en-US" sz="2000" b="1" dirty="0">
                <a:latin typeface="Arial" panose="020B0604020202020204" pitchFamily="34" charset="0"/>
                <a:cs typeface="Arial" panose="020B0604020202020204" pitchFamily="34" charset="0"/>
              </a:rPr>
              <a:t>Submit</a:t>
            </a:r>
            <a:r>
              <a:rPr lang="en-US" sz="2000" dirty="0">
                <a:latin typeface="Arial" panose="020B0604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68132F4C-DBF5-6092-365E-704DAE149D79}"/>
              </a:ext>
            </a:extLst>
          </p:cNvPr>
          <p:cNvPicPr>
            <a:picLocks noChangeAspect="1"/>
          </p:cNvPicPr>
          <p:nvPr/>
        </p:nvPicPr>
        <p:blipFill>
          <a:blip r:embed="rId3"/>
          <a:stretch>
            <a:fillRect/>
          </a:stretch>
        </p:blipFill>
        <p:spPr>
          <a:xfrm>
            <a:off x="1491284" y="2483315"/>
            <a:ext cx="8296275" cy="2495550"/>
          </a:xfrm>
          <a:prstGeom prst="rect">
            <a:avLst/>
          </a:prstGeom>
        </p:spPr>
      </p:pic>
      <p:sp>
        <p:nvSpPr>
          <p:cNvPr id="7" name="Slide Number Placeholder 6">
            <a:extLst>
              <a:ext uri="{FF2B5EF4-FFF2-40B4-BE49-F238E27FC236}">
                <a16:creationId xmlns:a16="http://schemas.microsoft.com/office/drawing/2014/main" id="{7FBF97E0-E800-A1C6-779D-3F4C6B2CFF7B}"/>
              </a:ext>
            </a:extLst>
          </p:cNvPr>
          <p:cNvSpPr>
            <a:spLocks noGrp="1"/>
          </p:cNvSpPr>
          <p:nvPr>
            <p:ph type="sldNum" sz="quarter" idx="12"/>
          </p:nvPr>
        </p:nvSpPr>
        <p:spPr>
          <a:xfrm>
            <a:off x="9448800" y="6469528"/>
            <a:ext cx="2743200" cy="365125"/>
          </a:xfrm>
        </p:spPr>
        <p:txBody>
          <a:bodyPr/>
          <a:lstStyle/>
          <a:p>
            <a:fld id="{79F5B04B-F5BA-4791-B0F6-A470FFE0B6C5}" type="slidenum">
              <a:rPr lang="en-US" smtClean="0">
                <a:solidFill>
                  <a:schemeClr val="tx1"/>
                </a:solidFill>
              </a:rPr>
              <a:t>47</a:t>
            </a:fld>
            <a:endParaRPr lang="en-US" dirty="0">
              <a:solidFill>
                <a:schemeClr val="tx1"/>
              </a:solidFill>
            </a:endParaRPr>
          </a:p>
        </p:txBody>
      </p:sp>
    </p:spTree>
    <p:extLst>
      <p:ext uri="{BB962C8B-B14F-4D97-AF65-F5344CB8AC3E}">
        <p14:creationId xmlns:p14="http://schemas.microsoft.com/office/powerpoint/2010/main" val="1070998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0857-2E2D-718C-7B01-A107674CF9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50D1FA-28E4-E6DE-94CC-CC42E0B2100C}"/>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7B7D26AC-C9F8-6215-0AD5-3CA467007749}"/>
              </a:ext>
            </a:extLst>
          </p:cNvPr>
          <p:cNvPicPr>
            <a:picLocks noChangeAspect="1" noChangeArrowheads="1"/>
          </p:cNvPicPr>
          <p:nvPr/>
        </p:nvPicPr>
        <p:blipFill>
          <a:blip r:embed="rId2" cstate="print"/>
          <a:srcRect/>
          <a:stretch>
            <a:fillRect/>
          </a:stretch>
        </p:blipFill>
        <p:spPr bwMode="auto">
          <a:xfrm>
            <a:off x="-32657" y="0"/>
            <a:ext cx="12257314" cy="6858000"/>
          </a:xfrm>
          <a:prstGeom prst="rect">
            <a:avLst/>
          </a:prstGeom>
          <a:noFill/>
          <a:ln w="9525">
            <a:noFill/>
            <a:miter lim="800000"/>
            <a:headEnd/>
            <a:tailEnd/>
          </a:ln>
        </p:spPr>
      </p:pic>
      <p:sp>
        <p:nvSpPr>
          <p:cNvPr id="6" name="TextBox 5">
            <a:extLst>
              <a:ext uri="{FF2B5EF4-FFF2-40B4-BE49-F238E27FC236}">
                <a16:creationId xmlns:a16="http://schemas.microsoft.com/office/drawing/2014/main" id="{85F82086-D055-B8CA-C683-8E236F421202}"/>
              </a:ext>
            </a:extLst>
          </p:cNvPr>
          <p:cNvSpPr txBox="1"/>
          <p:nvPr/>
        </p:nvSpPr>
        <p:spPr>
          <a:xfrm>
            <a:off x="1715588" y="1018941"/>
            <a:ext cx="10354491" cy="1077218"/>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Lesson 4:  Submit Absence on behalf of an Employee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6. Select </a:t>
            </a:r>
            <a:r>
              <a:rPr lang="en-US" sz="2000" b="1" dirty="0">
                <a:latin typeface="Arial" panose="020B0604020202020204" pitchFamily="34" charset="0"/>
                <a:cs typeface="Arial" panose="020B0604020202020204" pitchFamily="34" charset="0"/>
              </a:rPr>
              <a:t>Yes</a:t>
            </a:r>
            <a:r>
              <a:rPr lang="en-US" sz="2000" dirty="0">
                <a:latin typeface="Arial" panose="020B0604020202020204" pitchFamily="34" charset="0"/>
                <a:cs typeface="Arial" panose="020B0604020202020204" pitchFamily="34" charset="0"/>
              </a:rPr>
              <a:t> once prompted. </a:t>
            </a:r>
          </a:p>
        </p:txBody>
      </p:sp>
      <p:pic>
        <p:nvPicPr>
          <p:cNvPr id="7" name="Picture 6">
            <a:extLst>
              <a:ext uri="{FF2B5EF4-FFF2-40B4-BE49-F238E27FC236}">
                <a16:creationId xmlns:a16="http://schemas.microsoft.com/office/drawing/2014/main" id="{C948DD09-1C2F-AB52-F588-3A4396E6CBB5}"/>
              </a:ext>
            </a:extLst>
          </p:cNvPr>
          <p:cNvPicPr>
            <a:picLocks noChangeAspect="1"/>
          </p:cNvPicPr>
          <p:nvPr/>
        </p:nvPicPr>
        <p:blipFill>
          <a:blip r:embed="rId3"/>
          <a:stretch>
            <a:fillRect/>
          </a:stretch>
        </p:blipFill>
        <p:spPr>
          <a:xfrm>
            <a:off x="3315380" y="2576512"/>
            <a:ext cx="4429125" cy="1704975"/>
          </a:xfrm>
          <a:prstGeom prst="rect">
            <a:avLst/>
          </a:prstGeom>
        </p:spPr>
      </p:pic>
      <p:sp>
        <p:nvSpPr>
          <p:cNvPr id="8" name="Slide Number Placeholder 7">
            <a:extLst>
              <a:ext uri="{FF2B5EF4-FFF2-40B4-BE49-F238E27FC236}">
                <a16:creationId xmlns:a16="http://schemas.microsoft.com/office/drawing/2014/main" id="{D548E508-A2B1-9DC2-4A7D-6F7C4C569B85}"/>
              </a:ext>
            </a:extLst>
          </p:cNvPr>
          <p:cNvSpPr>
            <a:spLocks noGrp="1"/>
          </p:cNvSpPr>
          <p:nvPr>
            <p:ph type="sldNum" sz="quarter" idx="12"/>
          </p:nvPr>
        </p:nvSpPr>
        <p:spPr>
          <a:xfrm>
            <a:off x="9448800" y="6492875"/>
            <a:ext cx="2743200" cy="365125"/>
          </a:xfrm>
        </p:spPr>
        <p:txBody>
          <a:bodyPr/>
          <a:lstStyle/>
          <a:p>
            <a:fld id="{79F5B04B-F5BA-4791-B0F6-A470FFE0B6C5}" type="slidenum">
              <a:rPr lang="en-US" smtClean="0">
                <a:solidFill>
                  <a:schemeClr val="tx1"/>
                </a:solidFill>
              </a:rPr>
              <a:t>48</a:t>
            </a:fld>
            <a:endParaRPr lang="en-US" dirty="0">
              <a:solidFill>
                <a:schemeClr val="tx1"/>
              </a:solidFill>
            </a:endParaRPr>
          </a:p>
        </p:txBody>
      </p:sp>
    </p:spTree>
    <p:extLst>
      <p:ext uri="{BB962C8B-B14F-4D97-AF65-F5344CB8AC3E}">
        <p14:creationId xmlns:p14="http://schemas.microsoft.com/office/powerpoint/2010/main" val="3932788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4923F7-8E4D-4EE2-AD90-79AA8E1031C3}"/>
              </a:ext>
            </a:extLst>
          </p:cNvPr>
          <p:cNvSpPr txBox="1">
            <a:spLocks/>
          </p:cNvSpPr>
          <p:nvPr/>
        </p:nvSpPr>
        <p:spPr>
          <a:xfrm>
            <a:off x="838333" y="5004428"/>
            <a:ext cx="10515600" cy="109180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C5007B"/>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A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7BB1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87E2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dirty="0">
                <a:ea typeface="+mn-lt"/>
                <a:cs typeface="+mn-lt"/>
              </a:rPr>
              <a:t>Congratulations on successfully completing the </a:t>
            </a:r>
          </a:p>
          <a:p>
            <a:pPr algn="ctr">
              <a:buNone/>
            </a:pPr>
            <a:r>
              <a:rPr lang="en-US" b="1" dirty="0"/>
              <a:t>Personnel Time &amp; Attendance Training! </a:t>
            </a:r>
            <a:endParaRPr lang="en-US" dirty="0">
              <a:ea typeface="+mn-lt"/>
              <a:cs typeface="+mn-lt"/>
            </a:endParaRPr>
          </a:p>
        </p:txBody>
      </p:sp>
      <p:pic>
        <p:nvPicPr>
          <p:cNvPr id="6" name="Picture 6" descr="Congratulations 2.jpg">
            <a:extLst>
              <a:ext uri="{FF2B5EF4-FFF2-40B4-BE49-F238E27FC236}">
                <a16:creationId xmlns:a16="http://schemas.microsoft.com/office/drawing/2014/main" id="{A3E2179C-3295-464E-A5AB-82F7CAE3568E}"/>
              </a:ext>
            </a:extLst>
          </p:cNvPr>
          <p:cNvPicPr>
            <a:picLocks noChangeAspect="1"/>
          </p:cNvPicPr>
          <p:nvPr/>
        </p:nvPicPr>
        <p:blipFill>
          <a:blip r:embed="rId2"/>
          <a:stretch>
            <a:fillRect/>
          </a:stretch>
        </p:blipFill>
        <p:spPr>
          <a:xfrm>
            <a:off x="1235243" y="317217"/>
            <a:ext cx="9715367" cy="4431662"/>
          </a:xfrm>
          <a:prstGeom prst="rect">
            <a:avLst/>
          </a:prstGeom>
        </p:spPr>
      </p:pic>
      <p:sp>
        <p:nvSpPr>
          <p:cNvPr id="2" name="Slide Number Placeholder 1">
            <a:extLst>
              <a:ext uri="{FF2B5EF4-FFF2-40B4-BE49-F238E27FC236}">
                <a16:creationId xmlns:a16="http://schemas.microsoft.com/office/drawing/2014/main" id="{59B8FFFE-4D3F-45EB-A440-6B2A38A0F2EF}"/>
              </a:ext>
            </a:extLst>
          </p:cNvPr>
          <p:cNvSpPr>
            <a:spLocks noGrp="1"/>
          </p:cNvSpPr>
          <p:nvPr>
            <p:ph type="sldNum" sz="quarter" idx="12"/>
          </p:nvPr>
        </p:nvSpPr>
        <p:spPr>
          <a:xfrm>
            <a:off x="9448800" y="6492875"/>
            <a:ext cx="2743200" cy="365125"/>
          </a:xfrm>
        </p:spPr>
        <p:txBody>
          <a:bodyPr/>
          <a:lstStyle/>
          <a:p>
            <a:fld id="{AA4966D7-4EC9-4D82-9C47-8B8BB4EFD6C0}" type="slidenum">
              <a:rPr lang="en-US" smtClean="0">
                <a:solidFill>
                  <a:schemeClr val="tx1"/>
                </a:solidFill>
              </a:rPr>
              <a:t>49</a:t>
            </a:fld>
            <a:endParaRPr lang="en-US" dirty="0">
              <a:solidFill>
                <a:schemeClr val="tx1"/>
              </a:solidFill>
            </a:endParaRPr>
          </a:p>
        </p:txBody>
      </p:sp>
    </p:spTree>
    <p:extLst>
      <p:ext uri="{BB962C8B-B14F-4D97-AF65-F5344CB8AC3E}">
        <p14:creationId xmlns:p14="http://schemas.microsoft.com/office/powerpoint/2010/main" val="401027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74E3-8F7C-5E2B-3681-96DBB4F642F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2718D6F-2701-C85F-CC2D-774FC0B23591}"/>
              </a:ext>
            </a:extLst>
          </p:cNvPr>
          <p:cNvSpPr>
            <a:spLocks noGrp="1"/>
          </p:cNvSpPr>
          <p:nvPr>
            <p:ph type="subTitle" idx="1"/>
          </p:nvPr>
        </p:nvSpPr>
        <p:spPr/>
        <p:txBody>
          <a:bodyPr/>
          <a:lstStyle/>
          <a:p>
            <a:endParaRPr lang="en-US"/>
          </a:p>
        </p:txBody>
      </p:sp>
      <p:pic>
        <p:nvPicPr>
          <p:cNvPr id="4" name="Picture 9" descr="b&amp;G">
            <a:extLst>
              <a:ext uri="{FF2B5EF4-FFF2-40B4-BE49-F238E27FC236}">
                <a16:creationId xmlns:a16="http://schemas.microsoft.com/office/drawing/2014/main" id="{B82D0371-263D-2A39-1DE0-19BBD035E565}"/>
              </a:ext>
            </a:extLst>
          </p:cNvPr>
          <p:cNvPicPr>
            <a:picLocks noChangeAspect="1" noChangeArrowheads="1"/>
          </p:cNvPicPr>
          <p:nvPr/>
        </p:nvPicPr>
        <p:blipFill>
          <a:blip r:embed="rId2" cstate="print"/>
          <a:srcRect/>
          <a:stretch>
            <a:fillRect/>
          </a:stretch>
        </p:blipFill>
        <p:spPr bwMode="auto">
          <a:xfrm>
            <a:off x="0" y="3176"/>
            <a:ext cx="12192000" cy="6854825"/>
          </a:xfrm>
          <a:prstGeom prst="rect">
            <a:avLst/>
          </a:prstGeom>
          <a:noFill/>
          <a:ln w="9525">
            <a:noFill/>
            <a:miter lim="800000"/>
            <a:headEnd/>
            <a:tailEnd/>
          </a:ln>
        </p:spPr>
      </p:pic>
      <p:sp>
        <p:nvSpPr>
          <p:cNvPr id="6" name="TextBox 5">
            <a:extLst>
              <a:ext uri="{FF2B5EF4-FFF2-40B4-BE49-F238E27FC236}">
                <a16:creationId xmlns:a16="http://schemas.microsoft.com/office/drawing/2014/main" id="{00D3EFD1-9F45-BEA9-C5EA-662B6A0171B0}"/>
              </a:ext>
            </a:extLst>
          </p:cNvPr>
          <p:cNvSpPr txBox="1"/>
          <p:nvPr/>
        </p:nvSpPr>
        <p:spPr>
          <a:xfrm>
            <a:off x="3014566" y="625855"/>
            <a:ext cx="6162868" cy="584775"/>
          </a:xfrm>
          <a:prstGeom prst="rect">
            <a:avLst/>
          </a:prstGeom>
          <a:noFill/>
        </p:spPr>
        <p:txBody>
          <a:bodyPr wrap="square">
            <a:spAutoFit/>
          </a:bodyPr>
          <a:lstStyle/>
          <a:p>
            <a:pPr algn="ctr"/>
            <a:r>
              <a:rPr lang="en-US" sz="3200" dirty="0">
                <a:solidFill>
                  <a:prstClr val="black"/>
                </a:solidFill>
                <a:latin typeface="Arial" panose="020B0604020202020204" pitchFamily="34" charset="0"/>
                <a:cs typeface="Arial" panose="020B0604020202020204" pitchFamily="34" charset="0"/>
              </a:rPr>
              <a:t>Payroll Lockout</a:t>
            </a:r>
            <a:endParaRPr lang="en-US" sz="3200" dirty="0"/>
          </a:p>
        </p:txBody>
      </p:sp>
      <p:sp>
        <p:nvSpPr>
          <p:cNvPr id="8" name="TextBox 7">
            <a:extLst>
              <a:ext uri="{FF2B5EF4-FFF2-40B4-BE49-F238E27FC236}">
                <a16:creationId xmlns:a16="http://schemas.microsoft.com/office/drawing/2014/main" id="{1AD0BF41-571C-8468-20A8-039F61F3C912}"/>
              </a:ext>
            </a:extLst>
          </p:cNvPr>
          <p:cNvSpPr txBox="1"/>
          <p:nvPr/>
        </p:nvSpPr>
        <p:spPr>
          <a:xfrm>
            <a:off x="1230962" y="1524804"/>
            <a:ext cx="8475099" cy="2246769"/>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There is a timesheet lockout for Employees and Timekeepers starting on Non-Pay Week Friday at 9:00pm and continues until Wednesday morning of Pay Week.</a:t>
            </a:r>
          </a:p>
          <a:p>
            <a:pPr marL="0" indent="0">
              <a:buNone/>
            </a:pPr>
            <a:endParaRPr lang="en-US" sz="28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EE89F78-DF41-5840-AD87-F9304217DC14}"/>
              </a:ext>
            </a:extLst>
          </p:cNvPr>
          <p:cNvSpPr>
            <a:spLocks noGrp="1"/>
          </p:cNvSpPr>
          <p:nvPr>
            <p:ph type="sldNum" sz="quarter" idx="12"/>
          </p:nvPr>
        </p:nvSpPr>
        <p:spPr>
          <a:xfrm>
            <a:off x="9448800" y="6489699"/>
            <a:ext cx="2743200" cy="365125"/>
          </a:xfrm>
        </p:spPr>
        <p:txBody>
          <a:bodyPr/>
          <a:lstStyle/>
          <a:p>
            <a:fld id="{79F5B04B-F5BA-4791-B0F6-A470FFE0B6C5}"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1056955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4B7C-DA33-5BCA-7BA7-A09858F5D72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19187E8-453D-002B-B6E5-3EAD2EB61AC5}"/>
              </a:ext>
            </a:extLst>
          </p:cNvPr>
          <p:cNvSpPr>
            <a:spLocks noGrp="1"/>
          </p:cNvSpPr>
          <p:nvPr>
            <p:ph type="subTitle" idx="1"/>
          </p:nvPr>
        </p:nvSpPr>
        <p:spPr/>
        <p:txBody>
          <a:bodyPr/>
          <a:lstStyle/>
          <a:p>
            <a:endParaRPr lang="en-US"/>
          </a:p>
        </p:txBody>
      </p:sp>
      <p:pic>
        <p:nvPicPr>
          <p:cNvPr id="4" name="Picture 9" descr="b&amp;G">
            <a:extLst>
              <a:ext uri="{FF2B5EF4-FFF2-40B4-BE49-F238E27FC236}">
                <a16:creationId xmlns:a16="http://schemas.microsoft.com/office/drawing/2014/main" id="{3B4A4AF0-7C9E-E614-5EF9-EA3C6BB9A971}"/>
              </a:ext>
            </a:extLst>
          </p:cNvPr>
          <p:cNvPicPr>
            <a:picLocks noChangeAspect="1" noChangeArrowheads="1"/>
          </p:cNvPicPr>
          <p:nvPr/>
        </p:nvPicPr>
        <p:blipFill>
          <a:blip r:embed="rId2" cstate="print"/>
          <a:srcRect/>
          <a:stretch>
            <a:fillRect/>
          </a:stretch>
        </p:blipFill>
        <p:spPr bwMode="auto">
          <a:xfrm>
            <a:off x="0" y="3175"/>
            <a:ext cx="12191999" cy="6854825"/>
          </a:xfrm>
          <a:prstGeom prst="rect">
            <a:avLst/>
          </a:prstGeom>
          <a:noFill/>
          <a:ln w="9525">
            <a:noFill/>
            <a:miter lim="800000"/>
            <a:headEnd/>
            <a:tailEnd/>
          </a:ln>
        </p:spPr>
      </p:pic>
      <p:sp>
        <p:nvSpPr>
          <p:cNvPr id="6" name="TextBox 5">
            <a:extLst>
              <a:ext uri="{FF2B5EF4-FFF2-40B4-BE49-F238E27FC236}">
                <a16:creationId xmlns:a16="http://schemas.microsoft.com/office/drawing/2014/main" id="{963DEE12-2BD8-1BCE-C558-EAB7378A588D}"/>
              </a:ext>
            </a:extLst>
          </p:cNvPr>
          <p:cNvSpPr txBox="1"/>
          <p:nvPr/>
        </p:nvSpPr>
        <p:spPr>
          <a:xfrm>
            <a:off x="740229" y="1232894"/>
            <a:ext cx="10624457" cy="3908762"/>
          </a:xfrm>
          <a:prstGeom prst="rect">
            <a:avLst/>
          </a:prstGeom>
          <a:noFill/>
        </p:spPr>
        <p:txBody>
          <a:bodyPr wrap="square">
            <a:spAutoFit/>
          </a:bodyPr>
          <a:lstStyle/>
          <a:p>
            <a:pPr algn="ctr"/>
            <a:r>
              <a:rPr lang="en-US" sz="3200" dirty="0">
                <a:latin typeface="Arial" panose="020B0604020202020204" pitchFamily="34" charset="0"/>
                <a:cs typeface="Arial" panose="020B0604020202020204" pitchFamily="34" charset="0"/>
              </a:rPr>
              <a:t>Learning Objectives </a:t>
            </a:r>
          </a:p>
          <a:p>
            <a:pPr algn="ct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•Approve Time.</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•View Forecast Balance.</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•Enter Time on Behalf of Employee.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•Submit Absence on Behalf of Employee. </a:t>
            </a:r>
          </a:p>
          <a:p>
            <a:endParaRPr lang="en-US" sz="24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F83324F5-375A-497D-4368-80BEF3B05387}"/>
              </a:ext>
            </a:extLst>
          </p:cNvPr>
          <p:cNvSpPr>
            <a:spLocks noGrp="1"/>
          </p:cNvSpPr>
          <p:nvPr>
            <p:ph type="sldNum" sz="quarter" idx="12"/>
          </p:nvPr>
        </p:nvSpPr>
        <p:spPr>
          <a:xfrm>
            <a:off x="9448799" y="6489700"/>
            <a:ext cx="2743200" cy="365125"/>
          </a:xfrm>
        </p:spPr>
        <p:txBody>
          <a:bodyPr/>
          <a:lstStyle/>
          <a:p>
            <a:fld id="{79F5B04B-F5BA-4791-B0F6-A470FFE0B6C5}"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286808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7EAD-F8B0-16AF-6822-A061E07E65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408BE8-F5A2-3F42-64A0-190E6067B8CF}"/>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B10D894B-38EC-C915-7634-580B652BCC42}"/>
              </a:ext>
            </a:extLst>
          </p:cNvPr>
          <p:cNvPicPr>
            <a:picLocks noChangeAspect="1" noChangeArrowheads="1"/>
          </p:cNvPicPr>
          <p:nvPr/>
        </p:nvPicPr>
        <p:blipFill>
          <a:blip r:embed="rId2" cstate="print"/>
          <a:srcRect/>
          <a:stretch>
            <a:fillRect/>
          </a:stretch>
        </p:blipFill>
        <p:spPr bwMode="auto">
          <a:xfrm>
            <a:off x="0" y="3175"/>
            <a:ext cx="12191999" cy="6854825"/>
          </a:xfrm>
          <a:prstGeom prst="rect">
            <a:avLst/>
          </a:prstGeom>
          <a:noFill/>
          <a:ln w="9525">
            <a:noFill/>
            <a:miter lim="800000"/>
            <a:headEnd/>
            <a:tailEnd/>
          </a:ln>
        </p:spPr>
      </p:pic>
      <p:pic>
        <p:nvPicPr>
          <p:cNvPr id="7" name="Picture 6">
            <a:extLst>
              <a:ext uri="{FF2B5EF4-FFF2-40B4-BE49-F238E27FC236}">
                <a16:creationId xmlns:a16="http://schemas.microsoft.com/office/drawing/2014/main" id="{AE4F9E0D-618F-6770-F5AA-7697A28400EF}"/>
              </a:ext>
            </a:extLst>
          </p:cNvPr>
          <p:cNvPicPr>
            <a:picLocks noChangeAspect="1"/>
          </p:cNvPicPr>
          <p:nvPr/>
        </p:nvPicPr>
        <p:blipFill>
          <a:blip r:embed="rId3"/>
          <a:stretch>
            <a:fillRect/>
          </a:stretch>
        </p:blipFill>
        <p:spPr>
          <a:xfrm>
            <a:off x="2000250" y="1209675"/>
            <a:ext cx="8191500" cy="4438650"/>
          </a:xfrm>
          <a:prstGeom prst="rect">
            <a:avLst/>
          </a:prstGeom>
        </p:spPr>
      </p:pic>
      <p:sp>
        <p:nvSpPr>
          <p:cNvPr id="6" name="Slide Number Placeholder 5">
            <a:extLst>
              <a:ext uri="{FF2B5EF4-FFF2-40B4-BE49-F238E27FC236}">
                <a16:creationId xmlns:a16="http://schemas.microsoft.com/office/drawing/2014/main" id="{8AB7D2DA-4A32-8F54-859E-5BAB4FB60B50}"/>
              </a:ext>
            </a:extLst>
          </p:cNvPr>
          <p:cNvSpPr>
            <a:spLocks noGrp="1"/>
          </p:cNvSpPr>
          <p:nvPr>
            <p:ph type="sldNum" sz="quarter" idx="12"/>
          </p:nvPr>
        </p:nvSpPr>
        <p:spPr>
          <a:xfrm>
            <a:off x="9448799" y="6489700"/>
            <a:ext cx="2743200" cy="365125"/>
          </a:xfrm>
        </p:spPr>
        <p:txBody>
          <a:bodyPr/>
          <a:lstStyle/>
          <a:p>
            <a:fld id="{79F5B04B-F5BA-4791-B0F6-A470FFE0B6C5}"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2351202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7EAD-F8B0-16AF-6822-A061E07E65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408BE8-F5A2-3F42-64A0-190E6067B8CF}"/>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B10D894B-38EC-C915-7634-580B652BCC42}"/>
              </a:ext>
            </a:extLst>
          </p:cNvPr>
          <p:cNvPicPr>
            <a:picLocks noChangeAspect="1" noChangeArrowheads="1"/>
          </p:cNvPicPr>
          <p:nvPr/>
        </p:nvPicPr>
        <p:blipFill>
          <a:blip r:embed="rId2" cstate="print"/>
          <a:srcRect/>
          <a:stretch>
            <a:fillRect/>
          </a:stretch>
        </p:blipFill>
        <p:spPr bwMode="auto">
          <a:xfrm>
            <a:off x="0" y="3175"/>
            <a:ext cx="12191999" cy="6854825"/>
          </a:xfrm>
          <a:prstGeom prst="rect">
            <a:avLst/>
          </a:prstGeom>
          <a:noFill/>
          <a:ln w="9525">
            <a:noFill/>
            <a:miter lim="800000"/>
            <a:headEnd/>
            <a:tailEnd/>
          </a:ln>
        </p:spPr>
      </p:pic>
      <p:pic>
        <p:nvPicPr>
          <p:cNvPr id="6" name="Picture 5">
            <a:extLst>
              <a:ext uri="{FF2B5EF4-FFF2-40B4-BE49-F238E27FC236}">
                <a16:creationId xmlns:a16="http://schemas.microsoft.com/office/drawing/2014/main" id="{74C744CD-2877-1377-1374-FBE584E4F9DA}"/>
              </a:ext>
            </a:extLst>
          </p:cNvPr>
          <p:cNvPicPr>
            <a:picLocks noChangeAspect="1"/>
          </p:cNvPicPr>
          <p:nvPr/>
        </p:nvPicPr>
        <p:blipFill>
          <a:blip r:embed="rId3"/>
          <a:stretch>
            <a:fillRect/>
          </a:stretch>
        </p:blipFill>
        <p:spPr>
          <a:xfrm>
            <a:off x="1976437" y="1238250"/>
            <a:ext cx="8239125" cy="4381500"/>
          </a:xfrm>
          <a:prstGeom prst="rect">
            <a:avLst/>
          </a:prstGeom>
        </p:spPr>
      </p:pic>
      <p:sp>
        <p:nvSpPr>
          <p:cNvPr id="7" name="Slide Number Placeholder 6">
            <a:extLst>
              <a:ext uri="{FF2B5EF4-FFF2-40B4-BE49-F238E27FC236}">
                <a16:creationId xmlns:a16="http://schemas.microsoft.com/office/drawing/2014/main" id="{49FE8733-FE36-9D5E-1616-F466BC7761ED}"/>
              </a:ext>
            </a:extLst>
          </p:cNvPr>
          <p:cNvSpPr>
            <a:spLocks noGrp="1"/>
          </p:cNvSpPr>
          <p:nvPr>
            <p:ph type="sldNum" sz="quarter" idx="12"/>
          </p:nvPr>
        </p:nvSpPr>
        <p:spPr>
          <a:xfrm>
            <a:off x="9448799" y="6489700"/>
            <a:ext cx="2743200" cy="365125"/>
          </a:xfrm>
        </p:spPr>
        <p:txBody>
          <a:bodyPr/>
          <a:lstStyle/>
          <a:p>
            <a:fld id="{79F5B04B-F5BA-4791-B0F6-A470FFE0B6C5}"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2699509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7EAD-F8B0-16AF-6822-A061E07E65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408BE8-F5A2-3F42-64A0-190E6067B8CF}"/>
              </a:ext>
            </a:extLst>
          </p:cNvPr>
          <p:cNvSpPr>
            <a:spLocks noGrp="1"/>
          </p:cNvSpPr>
          <p:nvPr>
            <p:ph idx="1"/>
          </p:nvPr>
        </p:nvSpPr>
        <p:spPr/>
        <p:txBody>
          <a:bodyPr/>
          <a:lstStyle/>
          <a:p>
            <a:endParaRPr lang="en-US"/>
          </a:p>
        </p:txBody>
      </p:sp>
      <p:pic>
        <p:nvPicPr>
          <p:cNvPr id="4" name="Picture 9" descr="b&amp;G">
            <a:extLst>
              <a:ext uri="{FF2B5EF4-FFF2-40B4-BE49-F238E27FC236}">
                <a16:creationId xmlns:a16="http://schemas.microsoft.com/office/drawing/2014/main" id="{B10D894B-38EC-C915-7634-580B652BCC42}"/>
              </a:ext>
            </a:extLst>
          </p:cNvPr>
          <p:cNvPicPr>
            <a:picLocks noChangeAspect="1" noChangeArrowheads="1"/>
          </p:cNvPicPr>
          <p:nvPr/>
        </p:nvPicPr>
        <p:blipFill>
          <a:blip r:embed="rId2" cstate="print"/>
          <a:srcRect/>
          <a:stretch>
            <a:fillRect/>
          </a:stretch>
        </p:blipFill>
        <p:spPr bwMode="auto">
          <a:xfrm>
            <a:off x="0" y="3175"/>
            <a:ext cx="12191999" cy="6854825"/>
          </a:xfrm>
          <a:prstGeom prst="rect">
            <a:avLst/>
          </a:prstGeom>
          <a:noFill/>
          <a:ln w="9525">
            <a:noFill/>
            <a:miter lim="800000"/>
            <a:headEnd/>
            <a:tailEnd/>
          </a:ln>
        </p:spPr>
      </p:pic>
      <p:pic>
        <p:nvPicPr>
          <p:cNvPr id="7" name="Picture 6">
            <a:extLst>
              <a:ext uri="{FF2B5EF4-FFF2-40B4-BE49-F238E27FC236}">
                <a16:creationId xmlns:a16="http://schemas.microsoft.com/office/drawing/2014/main" id="{1B64EFC9-EB47-F02D-2A6C-BFD4A11EA9A2}"/>
              </a:ext>
            </a:extLst>
          </p:cNvPr>
          <p:cNvPicPr>
            <a:picLocks noChangeAspect="1"/>
          </p:cNvPicPr>
          <p:nvPr/>
        </p:nvPicPr>
        <p:blipFill>
          <a:blip r:embed="rId3"/>
          <a:stretch>
            <a:fillRect/>
          </a:stretch>
        </p:blipFill>
        <p:spPr>
          <a:xfrm>
            <a:off x="1985962" y="1909762"/>
            <a:ext cx="8220075" cy="3038475"/>
          </a:xfrm>
          <a:prstGeom prst="rect">
            <a:avLst/>
          </a:prstGeom>
        </p:spPr>
      </p:pic>
      <p:sp>
        <p:nvSpPr>
          <p:cNvPr id="6" name="Slide Number Placeholder 5">
            <a:extLst>
              <a:ext uri="{FF2B5EF4-FFF2-40B4-BE49-F238E27FC236}">
                <a16:creationId xmlns:a16="http://schemas.microsoft.com/office/drawing/2014/main" id="{5DE6FFB7-7B10-1570-EC5B-11752E95CBC4}"/>
              </a:ext>
            </a:extLst>
          </p:cNvPr>
          <p:cNvSpPr>
            <a:spLocks noGrp="1"/>
          </p:cNvSpPr>
          <p:nvPr>
            <p:ph type="sldNum" sz="quarter" idx="12"/>
          </p:nvPr>
        </p:nvSpPr>
        <p:spPr>
          <a:xfrm>
            <a:off x="9448799" y="6489700"/>
            <a:ext cx="2743200" cy="365125"/>
          </a:xfrm>
        </p:spPr>
        <p:txBody>
          <a:bodyPr/>
          <a:lstStyle/>
          <a:p>
            <a:fld id="{79F5B04B-F5BA-4791-B0F6-A470FFE0B6C5}"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2504111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TotalTime>
  <Words>2178</Words>
  <Application>Microsoft Office PowerPoint</Application>
  <PresentationFormat>Widescreen</PresentationFormat>
  <Paragraphs>256</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Clodfelter, Joy (HR)</dc:creator>
  <cp:lastModifiedBy>Abreu, Angelica (HR)</cp:lastModifiedBy>
  <cp:revision>5</cp:revision>
  <dcterms:created xsi:type="dcterms:W3CDTF">2023-12-12T20:53:21Z</dcterms:created>
  <dcterms:modified xsi:type="dcterms:W3CDTF">2024-02-21T21:21:23Z</dcterms:modified>
</cp:coreProperties>
</file>