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101"/>
  </p:notesMasterIdLst>
  <p:sldIdLst>
    <p:sldId id="360" r:id="rId2"/>
    <p:sldId id="314" r:id="rId3"/>
    <p:sldId id="319" r:id="rId4"/>
    <p:sldId id="355" r:id="rId5"/>
    <p:sldId id="354" r:id="rId6"/>
    <p:sldId id="326" r:id="rId7"/>
    <p:sldId id="327" r:id="rId8"/>
    <p:sldId id="361" r:id="rId9"/>
    <p:sldId id="408" r:id="rId10"/>
    <p:sldId id="359" r:id="rId11"/>
    <p:sldId id="407" r:id="rId12"/>
    <p:sldId id="409" r:id="rId13"/>
    <p:sldId id="410" r:id="rId14"/>
    <p:sldId id="411" r:id="rId15"/>
    <p:sldId id="412" r:id="rId16"/>
    <p:sldId id="413" r:id="rId17"/>
    <p:sldId id="321" r:id="rId18"/>
    <p:sldId id="322" r:id="rId19"/>
    <p:sldId id="396" r:id="rId20"/>
    <p:sldId id="397" r:id="rId21"/>
    <p:sldId id="405"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30" r:id="rId38"/>
    <p:sldId id="431" r:id="rId39"/>
    <p:sldId id="432" r:id="rId40"/>
    <p:sldId id="433" r:id="rId41"/>
    <p:sldId id="434" r:id="rId42"/>
    <p:sldId id="435" r:id="rId43"/>
    <p:sldId id="436" r:id="rId44"/>
    <p:sldId id="437" r:id="rId45"/>
    <p:sldId id="439" r:id="rId46"/>
    <p:sldId id="440" r:id="rId47"/>
    <p:sldId id="442" r:id="rId48"/>
    <p:sldId id="443" r:id="rId49"/>
    <p:sldId id="444" r:id="rId50"/>
    <p:sldId id="448" r:id="rId51"/>
    <p:sldId id="453" r:id="rId52"/>
    <p:sldId id="454" r:id="rId53"/>
    <p:sldId id="455" r:id="rId54"/>
    <p:sldId id="456" r:id="rId55"/>
    <p:sldId id="457" r:id="rId56"/>
    <p:sldId id="458" r:id="rId57"/>
    <p:sldId id="459" r:id="rId58"/>
    <p:sldId id="460" r:id="rId59"/>
    <p:sldId id="461" r:id="rId60"/>
    <p:sldId id="462" r:id="rId61"/>
    <p:sldId id="463" r:id="rId62"/>
    <p:sldId id="466" r:id="rId63"/>
    <p:sldId id="467" r:id="rId64"/>
    <p:sldId id="468" r:id="rId65"/>
    <p:sldId id="469" r:id="rId66"/>
    <p:sldId id="470" r:id="rId67"/>
    <p:sldId id="471" r:id="rId68"/>
    <p:sldId id="472" r:id="rId69"/>
    <p:sldId id="474" r:id="rId70"/>
    <p:sldId id="473" r:id="rId71"/>
    <p:sldId id="475" r:id="rId72"/>
    <p:sldId id="476" r:id="rId73"/>
    <p:sldId id="477" r:id="rId74"/>
    <p:sldId id="480" r:id="rId75"/>
    <p:sldId id="481" r:id="rId76"/>
    <p:sldId id="482" r:id="rId77"/>
    <p:sldId id="485" r:id="rId78"/>
    <p:sldId id="487" r:id="rId79"/>
    <p:sldId id="486" r:id="rId80"/>
    <p:sldId id="488" r:id="rId81"/>
    <p:sldId id="491" r:id="rId82"/>
    <p:sldId id="490" r:id="rId83"/>
    <p:sldId id="493" r:id="rId84"/>
    <p:sldId id="492" r:id="rId85"/>
    <p:sldId id="494" r:id="rId86"/>
    <p:sldId id="495" r:id="rId87"/>
    <p:sldId id="496" r:id="rId88"/>
    <p:sldId id="497" r:id="rId89"/>
    <p:sldId id="498" r:id="rId90"/>
    <p:sldId id="366" r:id="rId91"/>
    <p:sldId id="391" r:id="rId92"/>
    <p:sldId id="504" r:id="rId93"/>
    <p:sldId id="519" r:id="rId94"/>
    <p:sldId id="522" r:id="rId95"/>
    <p:sldId id="524" r:id="rId96"/>
    <p:sldId id="529" r:id="rId97"/>
    <p:sldId id="499" r:id="rId98"/>
    <p:sldId id="500" r:id="rId99"/>
    <p:sldId id="531" r:id="rId10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5BE74F1-0BAC-495D-8462-06EEBDAD04FE}">
          <p14:sldIdLst>
            <p14:sldId id="360"/>
            <p14:sldId id="314"/>
            <p14:sldId id="319"/>
            <p14:sldId id="355"/>
            <p14:sldId id="354"/>
            <p14:sldId id="326"/>
            <p14:sldId id="327"/>
            <p14:sldId id="361"/>
            <p14:sldId id="408"/>
            <p14:sldId id="359"/>
            <p14:sldId id="407"/>
            <p14:sldId id="409"/>
            <p14:sldId id="410"/>
            <p14:sldId id="411"/>
            <p14:sldId id="412"/>
            <p14:sldId id="413"/>
            <p14:sldId id="321"/>
            <p14:sldId id="322"/>
            <p14:sldId id="396"/>
            <p14:sldId id="397"/>
            <p14:sldId id="405"/>
            <p14:sldId id="414"/>
            <p14:sldId id="415"/>
            <p14:sldId id="416"/>
            <p14:sldId id="417"/>
            <p14:sldId id="418"/>
            <p14:sldId id="419"/>
            <p14:sldId id="420"/>
            <p14:sldId id="421"/>
            <p14:sldId id="422"/>
            <p14:sldId id="423"/>
            <p14:sldId id="424"/>
            <p14:sldId id="425"/>
            <p14:sldId id="426"/>
            <p14:sldId id="427"/>
            <p14:sldId id="428"/>
            <p14:sldId id="430"/>
            <p14:sldId id="431"/>
            <p14:sldId id="432"/>
            <p14:sldId id="433"/>
            <p14:sldId id="434"/>
            <p14:sldId id="435"/>
            <p14:sldId id="436"/>
            <p14:sldId id="437"/>
            <p14:sldId id="439"/>
            <p14:sldId id="440"/>
            <p14:sldId id="442"/>
            <p14:sldId id="443"/>
            <p14:sldId id="444"/>
            <p14:sldId id="448"/>
            <p14:sldId id="453"/>
            <p14:sldId id="454"/>
            <p14:sldId id="455"/>
            <p14:sldId id="456"/>
            <p14:sldId id="457"/>
            <p14:sldId id="458"/>
            <p14:sldId id="459"/>
            <p14:sldId id="460"/>
            <p14:sldId id="461"/>
            <p14:sldId id="462"/>
            <p14:sldId id="463"/>
            <p14:sldId id="466"/>
            <p14:sldId id="467"/>
            <p14:sldId id="468"/>
            <p14:sldId id="469"/>
            <p14:sldId id="470"/>
            <p14:sldId id="471"/>
            <p14:sldId id="472"/>
            <p14:sldId id="474"/>
            <p14:sldId id="473"/>
            <p14:sldId id="475"/>
            <p14:sldId id="476"/>
            <p14:sldId id="477"/>
            <p14:sldId id="480"/>
            <p14:sldId id="481"/>
            <p14:sldId id="482"/>
            <p14:sldId id="485"/>
            <p14:sldId id="487"/>
            <p14:sldId id="486"/>
            <p14:sldId id="488"/>
            <p14:sldId id="491"/>
            <p14:sldId id="490"/>
            <p14:sldId id="493"/>
            <p14:sldId id="492"/>
            <p14:sldId id="494"/>
            <p14:sldId id="495"/>
            <p14:sldId id="496"/>
            <p14:sldId id="497"/>
            <p14:sldId id="498"/>
            <p14:sldId id="366"/>
            <p14:sldId id="391"/>
            <p14:sldId id="504"/>
            <p14:sldId id="519"/>
            <p14:sldId id="522"/>
            <p14:sldId id="524"/>
            <p14:sldId id="529"/>
            <p14:sldId id="499"/>
            <p14:sldId id="500"/>
            <p14:sldId id="5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99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62515" autoAdjust="0"/>
  </p:normalViewPr>
  <p:slideViewPr>
    <p:cSldViewPr>
      <p:cViewPr varScale="1">
        <p:scale>
          <a:sx n="70" d="100"/>
          <a:sy n="70" d="100"/>
        </p:scale>
        <p:origin x="2778" y="54"/>
      </p:cViewPr>
      <p:guideLst>
        <p:guide orient="horz" pos="2160"/>
        <p:guide pos="2880"/>
      </p:guideLst>
    </p:cSldViewPr>
  </p:slideViewPr>
  <p:outlineViewPr>
    <p:cViewPr>
      <p:scale>
        <a:sx n="33" d="100"/>
        <a:sy n="33" d="100"/>
      </p:scale>
      <p:origin x="48" y="7776"/>
    </p:cViewPr>
  </p:outlineViewPr>
  <p:notesTextViewPr>
    <p:cViewPr>
      <p:scale>
        <a:sx n="100" d="100"/>
        <a:sy n="100" d="100"/>
      </p:scale>
      <p:origin x="0" y="0"/>
    </p:cViewPr>
  </p:notesTextViewPr>
  <p:sorterViewPr>
    <p:cViewPr>
      <p:scale>
        <a:sx n="100" d="100"/>
        <a:sy n="100" d="100"/>
      </p:scale>
      <p:origin x="0" y="-5592"/>
    </p:cViewPr>
  </p:sorterViewPr>
  <p:notesViewPr>
    <p:cSldViewPr>
      <p:cViewPr varScale="1">
        <p:scale>
          <a:sx n="87" d="100"/>
          <a:sy n="87" d="100"/>
        </p:scale>
        <p:origin x="379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43343"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2771" name="Rectangle 3"/>
          <p:cNvSpPr>
            <a:spLocks noGrp="1" noChangeArrowheads="1"/>
          </p:cNvSpPr>
          <p:nvPr>
            <p:ph type="dt" idx="1"/>
          </p:nvPr>
        </p:nvSpPr>
        <p:spPr bwMode="auto">
          <a:xfrm>
            <a:off x="3978132" y="0"/>
            <a:ext cx="3043343"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atin typeface="Calibri" pitchFamily="34" charset="0"/>
              </a:defRPr>
            </a:lvl1pPr>
          </a:lstStyle>
          <a:p>
            <a:pPr>
              <a:defRPr/>
            </a:pPr>
            <a:fld id="{6F4748CD-C070-4112-8AF2-B530BC27178C}" type="datetimeFigureOut">
              <a:rPr lang="en-US"/>
              <a:pPr>
                <a:defRPr/>
              </a:pPr>
              <a:t>10/7/2025</a:t>
            </a:fld>
            <a:endParaRPr lang="en-US" dirty="0"/>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702310" y="4422460"/>
            <a:ext cx="5618480" cy="4188778"/>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841738"/>
            <a:ext cx="3043343"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32775" name="Rectangle 7"/>
          <p:cNvSpPr>
            <a:spLocks noGrp="1" noChangeArrowheads="1"/>
          </p:cNvSpPr>
          <p:nvPr>
            <p:ph type="sldNum" sz="quarter" idx="5"/>
          </p:nvPr>
        </p:nvSpPr>
        <p:spPr bwMode="auto">
          <a:xfrm>
            <a:off x="3978132" y="8841738"/>
            <a:ext cx="3043343"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atin typeface="Calibri" pitchFamily="34" charset="0"/>
              </a:defRPr>
            </a:lvl1pPr>
          </a:lstStyle>
          <a:p>
            <a:pPr>
              <a:defRPr/>
            </a:pPr>
            <a:fld id="{72B88023-8443-4D57-A4F5-104C548E49AE}" type="slidenum">
              <a:rPr lang="en-US"/>
              <a:pPr>
                <a:defRPr/>
              </a:pPr>
              <a:t>‹#›</a:t>
            </a:fld>
            <a:endParaRPr lang="en-US" dirty="0"/>
          </a:p>
        </p:txBody>
      </p:sp>
    </p:spTree>
    <p:extLst>
      <p:ext uri="{BB962C8B-B14F-4D97-AF65-F5344CB8AC3E}">
        <p14:creationId xmlns:p14="http://schemas.microsoft.com/office/powerpoint/2010/main" val="3519880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1</a:t>
            </a:fld>
            <a:endParaRPr lang="en-US" dirty="0"/>
          </a:p>
        </p:txBody>
      </p:sp>
    </p:spTree>
    <p:extLst>
      <p:ext uri="{BB962C8B-B14F-4D97-AF65-F5344CB8AC3E}">
        <p14:creationId xmlns:p14="http://schemas.microsoft.com/office/powerpoint/2010/main" val="3576579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21</a:t>
            </a:fld>
            <a:endParaRPr lang="en-US" dirty="0"/>
          </a:p>
        </p:txBody>
      </p:sp>
    </p:spTree>
    <p:extLst>
      <p:ext uri="{BB962C8B-B14F-4D97-AF65-F5344CB8AC3E}">
        <p14:creationId xmlns:p14="http://schemas.microsoft.com/office/powerpoint/2010/main" val="389638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22</a:t>
            </a:fld>
            <a:endParaRPr lang="en-US" dirty="0"/>
          </a:p>
        </p:txBody>
      </p:sp>
    </p:spTree>
    <p:extLst>
      <p:ext uri="{BB962C8B-B14F-4D97-AF65-F5344CB8AC3E}">
        <p14:creationId xmlns:p14="http://schemas.microsoft.com/office/powerpoint/2010/main" val="52662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23</a:t>
            </a:fld>
            <a:endParaRPr lang="en-US" dirty="0"/>
          </a:p>
        </p:txBody>
      </p:sp>
    </p:spTree>
    <p:extLst>
      <p:ext uri="{BB962C8B-B14F-4D97-AF65-F5344CB8AC3E}">
        <p14:creationId xmlns:p14="http://schemas.microsoft.com/office/powerpoint/2010/main" val="141111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24</a:t>
            </a:fld>
            <a:endParaRPr lang="en-US" dirty="0"/>
          </a:p>
        </p:txBody>
      </p:sp>
    </p:spTree>
    <p:extLst>
      <p:ext uri="{BB962C8B-B14F-4D97-AF65-F5344CB8AC3E}">
        <p14:creationId xmlns:p14="http://schemas.microsoft.com/office/powerpoint/2010/main" val="3514738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27</a:t>
            </a:fld>
            <a:endParaRPr lang="en-US" dirty="0"/>
          </a:p>
        </p:txBody>
      </p:sp>
    </p:spTree>
    <p:extLst>
      <p:ext uri="{BB962C8B-B14F-4D97-AF65-F5344CB8AC3E}">
        <p14:creationId xmlns:p14="http://schemas.microsoft.com/office/powerpoint/2010/main" val="1165046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30</a:t>
            </a:fld>
            <a:endParaRPr lang="en-US" dirty="0"/>
          </a:p>
        </p:txBody>
      </p:sp>
    </p:spTree>
    <p:extLst>
      <p:ext uri="{BB962C8B-B14F-4D97-AF65-F5344CB8AC3E}">
        <p14:creationId xmlns:p14="http://schemas.microsoft.com/office/powerpoint/2010/main" val="3712239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31</a:t>
            </a:fld>
            <a:endParaRPr lang="en-US" dirty="0"/>
          </a:p>
        </p:txBody>
      </p:sp>
    </p:spTree>
    <p:extLst>
      <p:ext uri="{BB962C8B-B14F-4D97-AF65-F5344CB8AC3E}">
        <p14:creationId xmlns:p14="http://schemas.microsoft.com/office/powerpoint/2010/main" val="2255716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32</a:t>
            </a:fld>
            <a:endParaRPr lang="en-US" dirty="0"/>
          </a:p>
        </p:txBody>
      </p:sp>
    </p:spTree>
    <p:extLst>
      <p:ext uri="{BB962C8B-B14F-4D97-AF65-F5344CB8AC3E}">
        <p14:creationId xmlns:p14="http://schemas.microsoft.com/office/powerpoint/2010/main" val="919097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33</a:t>
            </a:fld>
            <a:endParaRPr lang="en-US" dirty="0"/>
          </a:p>
        </p:txBody>
      </p:sp>
    </p:spTree>
    <p:extLst>
      <p:ext uri="{BB962C8B-B14F-4D97-AF65-F5344CB8AC3E}">
        <p14:creationId xmlns:p14="http://schemas.microsoft.com/office/powerpoint/2010/main" val="2815165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34</a:t>
            </a:fld>
            <a:endParaRPr lang="en-US" dirty="0"/>
          </a:p>
        </p:txBody>
      </p:sp>
    </p:spTree>
    <p:extLst>
      <p:ext uri="{BB962C8B-B14F-4D97-AF65-F5344CB8AC3E}">
        <p14:creationId xmlns:p14="http://schemas.microsoft.com/office/powerpoint/2010/main" val="179299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2</a:t>
            </a:fld>
            <a:endParaRPr lang="en-US" dirty="0"/>
          </a:p>
        </p:txBody>
      </p:sp>
    </p:spTree>
    <p:extLst>
      <p:ext uri="{BB962C8B-B14F-4D97-AF65-F5344CB8AC3E}">
        <p14:creationId xmlns:p14="http://schemas.microsoft.com/office/powerpoint/2010/main" val="2642652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35</a:t>
            </a:fld>
            <a:endParaRPr lang="en-US" dirty="0"/>
          </a:p>
        </p:txBody>
      </p:sp>
    </p:spTree>
    <p:extLst>
      <p:ext uri="{BB962C8B-B14F-4D97-AF65-F5344CB8AC3E}">
        <p14:creationId xmlns:p14="http://schemas.microsoft.com/office/powerpoint/2010/main" val="1533582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36</a:t>
            </a:fld>
            <a:endParaRPr lang="en-US" dirty="0"/>
          </a:p>
        </p:txBody>
      </p:sp>
    </p:spTree>
    <p:extLst>
      <p:ext uri="{BB962C8B-B14F-4D97-AF65-F5344CB8AC3E}">
        <p14:creationId xmlns:p14="http://schemas.microsoft.com/office/powerpoint/2010/main" val="1162999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37</a:t>
            </a:fld>
            <a:endParaRPr lang="en-US" dirty="0"/>
          </a:p>
        </p:txBody>
      </p:sp>
    </p:spTree>
    <p:extLst>
      <p:ext uri="{BB962C8B-B14F-4D97-AF65-F5344CB8AC3E}">
        <p14:creationId xmlns:p14="http://schemas.microsoft.com/office/powerpoint/2010/main" val="2084995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39</a:t>
            </a:fld>
            <a:endParaRPr lang="en-US" dirty="0"/>
          </a:p>
        </p:txBody>
      </p:sp>
    </p:spTree>
    <p:extLst>
      <p:ext uri="{BB962C8B-B14F-4D97-AF65-F5344CB8AC3E}">
        <p14:creationId xmlns:p14="http://schemas.microsoft.com/office/powerpoint/2010/main" val="1993535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40</a:t>
            </a:fld>
            <a:endParaRPr lang="en-US" dirty="0"/>
          </a:p>
        </p:txBody>
      </p:sp>
    </p:spTree>
    <p:extLst>
      <p:ext uri="{BB962C8B-B14F-4D97-AF65-F5344CB8AC3E}">
        <p14:creationId xmlns:p14="http://schemas.microsoft.com/office/powerpoint/2010/main" val="1045995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41</a:t>
            </a:fld>
            <a:endParaRPr lang="en-US" dirty="0"/>
          </a:p>
        </p:txBody>
      </p:sp>
    </p:spTree>
    <p:extLst>
      <p:ext uri="{BB962C8B-B14F-4D97-AF65-F5344CB8AC3E}">
        <p14:creationId xmlns:p14="http://schemas.microsoft.com/office/powerpoint/2010/main" val="1767536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42</a:t>
            </a:fld>
            <a:endParaRPr lang="en-US" dirty="0"/>
          </a:p>
        </p:txBody>
      </p:sp>
    </p:spTree>
    <p:extLst>
      <p:ext uri="{BB962C8B-B14F-4D97-AF65-F5344CB8AC3E}">
        <p14:creationId xmlns:p14="http://schemas.microsoft.com/office/powerpoint/2010/main" val="985038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43</a:t>
            </a:fld>
            <a:endParaRPr lang="en-US" dirty="0"/>
          </a:p>
        </p:txBody>
      </p:sp>
    </p:spTree>
    <p:extLst>
      <p:ext uri="{BB962C8B-B14F-4D97-AF65-F5344CB8AC3E}">
        <p14:creationId xmlns:p14="http://schemas.microsoft.com/office/powerpoint/2010/main" val="1238800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44</a:t>
            </a:fld>
            <a:endParaRPr lang="en-US" dirty="0"/>
          </a:p>
        </p:txBody>
      </p:sp>
    </p:spTree>
    <p:extLst>
      <p:ext uri="{BB962C8B-B14F-4D97-AF65-F5344CB8AC3E}">
        <p14:creationId xmlns:p14="http://schemas.microsoft.com/office/powerpoint/2010/main" val="646969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45</a:t>
            </a:fld>
            <a:endParaRPr lang="en-US" dirty="0"/>
          </a:p>
        </p:txBody>
      </p:sp>
    </p:spTree>
    <p:extLst>
      <p:ext uri="{BB962C8B-B14F-4D97-AF65-F5344CB8AC3E}">
        <p14:creationId xmlns:p14="http://schemas.microsoft.com/office/powerpoint/2010/main" val="296717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3</a:t>
            </a:fld>
            <a:endParaRPr lang="en-US" dirty="0"/>
          </a:p>
        </p:txBody>
      </p:sp>
    </p:spTree>
    <p:extLst>
      <p:ext uri="{BB962C8B-B14F-4D97-AF65-F5344CB8AC3E}">
        <p14:creationId xmlns:p14="http://schemas.microsoft.com/office/powerpoint/2010/main" val="3289864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46</a:t>
            </a:fld>
            <a:endParaRPr lang="en-US" dirty="0"/>
          </a:p>
        </p:txBody>
      </p:sp>
    </p:spTree>
    <p:extLst>
      <p:ext uri="{BB962C8B-B14F-4D97-AF65-F5344CB8AC3E}">
        <p14:creationId xmlns:p14="http://schemas.microsoft.com/office/powerpoint/2010/main" val="2009318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47</a:t>
            </a:fld>
            <a:endParaRPr lang="en-US" dirty="0"/>
          </a:p>
        </p:txBody>
      </p:sp>
    </p:spTree>
    <p:extLst>
      <p:ext uri="{BB962C8B-B14F-4D97-AF65-F5344CB8AC3E}">
        <p14:creationId xmlns:p14="http://schemas.microsoft.com/office/powerpoint/2010/main" val="3302762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48</a:t>
            </a:fld>
            <a:endParaRPr lang="en-US" dirty="0"/>
          </a:p>
        </p:txBody>
      </p:sp>
    </p:spTree>
    <p:extLst>
      <p:ext uri="{BB962C8B-B14F-4D97-AF65-F5344CB8AC3E}">
        <p14:creationId xmlns:p14="http://schemas.microsoft.com/office/powerpoint/2010/main" val="766517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49</a:t>
            </a:fld>
            <a:endParaRPr lang="en-US" dirty="0"/>
          </a:p>
        </p:txBody>
      </p:sp>
    </p:spTree>
    <p:extLst>
      <p:ext uri="{BB962C8B-B14F-4D97-AF65-F5344CB8AC3E}">
        <p14:creationId xmlns:p14="http://schemas.microsoft.com/office/powerpoint/2010/main" val="1945125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50</a:t>
            </a:fld>
            <a:endParaRPr lang="en-US" dirty="0"/>
          </a:p>
        </p:txBody>
      </p:sp>
    </p:spTree>
    <p:extLst>
      <p:ext uri="{BB962C8B-B14F-4D97-AF65-F5344CB8AC3E}">
        <p14:creationId xmlns:p14="http://schemas.microsoft.com/office/powerpoint/2010/main" val="852092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51</a:t>
            </a:fld>
            <a:endParaRPr lang="en-US" dirty="0"/>
          </a:p>
        </p:txBody>
      </p:sp>
    </p:spTree>
    <p:extLst>
      <p:ext uri="{BB962C8B-B14F-4D97-AF65-F5344CB8AC3E}">
        <p14:creationId xmlns:p14="http://schemas.microsoft.com/office/powerpoint/2010/main" val="3684070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52</a:t>
            </a:fld>
            <a:endParaRPr lang="en-US" dirty="0"/>
          </a:p>
        </p:txBody>
      </p:sp>
    </p:spTree>
    <p:extLst>
      <p:ext uri="{BB962C8B-B14F-4D97-AF65-F5344CB8AC3E}">
        <p14:creationId xmlns:p14="http://schemas.microsoft.com/office/powerpoint/2010/main" val="2421747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53</a:t>
            </a:fld>
            <a:endParaRPr lang="en-US" dirty="0"/>
          </a:p>
        </p:txBody>
      </p:sp>
    </p:spTree>
    <p:extLst>
      <p:ext uri="{BB962C8B-B14F-4D97-AF65-F5344CB8AC3E}">
        <p14:creationId xmlns:p14="http://schemas.microsoft.com/office/powerpoint/2010/main" val="37099946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54</a:t>
            </a:fld>
            <a:endParaRPr lang="en-US" dirty="0"/>
          </a:p>
        </p:txBody>
      </p:sp>
    </p:spTree>
    <p:extLst>
      <p:ext uri="{BB962C8B-B14F-4D97-AF65-F5344CB8AC3E}">
        <p14:creationId xmlns:p14="http://schemas.microsoft.com/office/powerpoint/2010/main" val="2961461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55</a:t>
            </a:fld>
            <a:endParaRPr lang="en-US" dirty="0"/>
          </a:p>
        </p:txBody>
      </p:sp>
    </p:spTree>
    <p:extLst>
      <p:ext uri="{BB962C8B-B14F-4D97-AF65-F5344CB8AC3E}">
        <p14:creationId xmlns:p14="http://schemas.microsoft.com/office/powerpoint/2010/main" val="104626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5</a:t>
            </a:fld>
            <a:endParaRPr lang="en-US" dirty="0"/>
          </a:p>
        </p:txBody>
      </p:sp>
    </p:spTree>
    <p:extLst>
      <p:ext uri="{BB962C8B-B14F-4D97-AF65-F5344CB8AC3E}">
        <p14:creationId xmlns:p14="http://schemas.microsoft.com/office/powerpoint/2010/main" val="2352200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56</a:t>
            </a:fld>
            <a:endParaRPr lang="en-US" dirty="0"/>
          </a:p>
        </p:txBody>
      </p:sp>
    </p:spTree>
    <p:extLst>
      <p:ext uri="{BB962C8B-B14F-4D97-AF65-F5344CB8AC3E}">
        <p14:creationId xmlns:p14="http://schemas.microsoft.com/office/powerpoint/2010/main" val="3102590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57</a:t>
            </a:fld>
            <a:endParaRPr lang="en-US" dirty="0"/>
          </a:p>
        </p:txBody>
      </p:sp>
    </p:spTree>
    <p:extLst>
      <p:ext uri="{BB962C8B-B14F-4D97-AF65-F5344CB8AC3E}">
        <p14:creationId xmlns:p14="http://schemas.microsoft.com/office/powerpoint/2010/main" val="39964123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58</a:t>
            </a:fld>
            <a:endParaRPr lang="en-US" dirty="0"/>
          </a:p>
        </p:txBody>
      </p:sp>
    </p:spTree>
    <p:extLst>
      <p:ext uri="{BB962C8B-B14F-4D97-AF65-F5344CB8AC3E}">
        <p14:creationId xmlns:p14="http://schemas.microsoft.com/office/powerpoint/2010/main" val="1433962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59</a:t>
            </a:fld>
            <a:endParaRPr lang="en-US" dirty="0"/>
          </a:p>
        </p:txBody>
      </p:sp>
    </p:spTree>
    <p:extLst>
      <p:ext uri="{BB962C8B-B14F-4D97-AF65-F5344CB8AC3E}">
        <p14:creationId xmlns:p14="http://schemas.microsoft.com/office/powerpoint/2010/main" val="40889605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60</a:t>
            </a:fld>
            <a:endParaRPr lang="en-US" dirty="0"/>
          </a:p>
        </p:txBody>
      </p:sp>
    </p:spTree>
    <p:extLst>
      <p:ext uri="{BB962C8B-B14F-4D97-AF65-F5344CB8AC3E}">
        <p14:creationId xmlns:p14="http://schemas.microsoft.com/office/powerpoint/2010/main" val="2413199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61</a:t>
            </a:fld>
            <a:endParaRPr lang="en-US" dirty="0"/>
          </a:p>
        </p:txBody>
      </p:sp>
    </p:spTree>
    <p:extLst>
      <p:ext uri="{BB962C8B-B14F-4D97-AF65-F5344CB8AC3E}">
        <p14:creationId xmlns:p14="http://schemas.microsoft.com/office/powerpoint/2010/main" val="2944972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62</a:t>
            </a:fld>
            <a:endParaRPr lang="en-US" dirty="0"/>
          </a:p>
        </p:txBody>
      </p:sp>
    </p:spTree>
    <p:extLst>
      <p:ext uri="{BB962C8B-B14F-4D97-AF65-F5344CB8AC3E}">
        <p14:creationId xmlns:p14="http://schemas.microsoft.com/office/powerpoint/2010/main" val="3649313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63</a:t>
            </a:fld>
            <a:endParaRPr lang="en-US" dirty="0"/>
          </a:p>
        </p:txBody>
      </p:sp>
    </p:spTree>
    <p:extLst>
      <p:ext uri="{BB962C8B-B14F-4D97-AF65-F5344CB8AC3E}">
        <p14:creationId xmlns:p14="http://schemas.microsoft.com/office/powerpoint/2010/main" val="835125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64</a:t>
            </a:fld>
            <a:endParaRPr lang="en-US" dirty="0"/>
          </a:p>
        </p:txBody>
      </p:sp>
    </p:spTree>
    <p:extLst>
      <p:ext uri="{BB962C8B-B14F-4D97-AF65-F5344CB8AC3E}">
        <p14:creationId xmlns:p14="http://schemas.microsoft.com/office/powerpoint/2010/main" val="48656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65</a:t>
            </a:fld>
            <a:endParaRPr lang="en-US" dirty="0"/>
          </a:p>
        </p:txBody>
      </p:sp>
    </p:spTree>
    <p:extLst>
      <p:ext uri="{BB962C8B-B14F-4D97-AF65-F5344CB8AC3E}">
        <p14:creationId xmlns:p14="http://schemas.microsoft.com/office/powerpoint/2010/main" val="253083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6</a:t>
            </a:fld>
            <a:endParaRPr lang="en-US" dirty="0"/>
          </a:p>
        </p:txBody>
      </p:sp>
    </p:spTree>
    <p:extLst>
      <p:ext uri="{BB962C8B-B14F-4D97-AF65-F5344CB8AC3E}">
        <p14:creationId xmlns:p14="http://schemas.microsoft.com/office/powerpoint/2010/main" val="15071093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66</a:t>
            </a:fld>
            <a:endParaRPr lang="en-US" dirty="0"/>
          </a:p>
        </p:txBody>
      </p:sp>
    </p:spTree>
    <p:extLst>
      <p:ext uri="{BB962C8B-B14F-4D97-AF65-F5344CB8AC3E}">
        <p14:creationId xmlns:p14="http://schemas.microsoft.com/office/powerpoint/2010/main" val="3644298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68</a:t>
            </a:fld>
            <a:endParaRPr lang="en-US" dirty="0"/>
          </a:p>
        </p:txBody>
      </p:sp>
    </p:spTree>
    <p:extLst>
      <p:ext uri="{BB962C8B-B14F-4D97-AF65-F5344CB8AC3E}">
        <p14:creationId xmlns:p14="http://schemas.microsoft.com/office/powerpoint/2010/main" val="2961491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69</a:t>
            </a:fld>
            <a:endParaRPr lang="en-US" dirty="0"/>
          </a:p>
        </p:txBody>
      </p:sp>
    </p:spTree>
    <p:extLst>
      <p:ext uri="{BB962C8B-B14F-4D97-AF65-F5344CB8AC3E}">
        <p14:creationId xmlns:p14="http://schemas.microsoft.com/office/powerpoint/2010/main" val="31128443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70</a:t>
            </a:fld>
            <a:endParaRPr lang="en-US" dirty="0"/>
          </a:p>
        </p:txBody>
      </p:sp>
    </p:spTree>
    <p:extLst>
      <p:ext uri="{BB962C8B-B14F-4D97-AF65-F5344CB8AC3E}">
        <p14:creationId xmlns:p14="http://schemas.microsoft.com/office/powerpoint/2010/main" val="39473299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71</a:t>
            </a:fld>
            <a:endParaRPr lang="en-US" dirty="0"/>
          </a:p>
        </p:txBody>
      </p:sp>
    </p:spTree>
    <p:extLst>
      <p:ext uri="{BB962C8B-B14F-4D97-AF65-F5344CB8AC3E}">
        <p14:creationId xmlns:p14="http://schemas.microsoft.com/office/powerpoint/2010/main" val="38831221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72</a:t>
            </a:fld>
            <a:endParaRPr lang="en-US" dirty="0"/>
          </a:p>
        </p:txBody>
      </p:sp>
    </p:spTree>
    <p:extLst>
      <p:ext uri="{BB962C8B-B14F-4D97-AF65-F5344CB8AC3E}">
        <p14:creationId xmlns:p14="http://schemas.microsoft.com/office/powerpoint/2010/main" val="24504281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73</a:t>
            </a:fld>
            <a:endParaRPr lang="en-US" dirty="0"/>
          </a:p>
        </p:txBody>
      </p:sp>
    </p:spTree>
    <p:extLst>
      <p:ext uri="{BB962C8B-B14F-4D97-AF65-F5344CB8AC3E}">
        <p14:creationId xmlns:p14="http://schemas.microsoft.com/office/powerpoint/2010/main" val="2007969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74</a:t>
            </a:fld>
            <a:endParaRPr lang="en-US" dirty="0"/>
          </a:p>
        </p:txBody>
      </p:sp>
    </p:spTree>
    <p:extLst>
      <p:ext uri="{BB962C8B-B14F-4D97-AF65-F5344CB8AC3E}">
        <p14:creationId xmlns:p14="http://schemas.microsoft.com/office/powerpoint/2010/main" val="253261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75</a:t>
            </a:fld>
            <a:endParaRPr lang="en-US" dirty="0"/>
          </a:p>
        </p:txBody>
      </p:sp>
    </p:spTree>
    <p:extLst>
      <p:ext uri="{BB962C8B-B14F-4D97-AF65-F5344CB8AC3E}">
        <p14:creationId xmlns:p14="http://schemas.microsoft.com/office/powerpoint/2010/main" val="16671061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76</a:t>
            </a:fld>
            <a:endParaRPr lang="en-US" dirty="0"/>
          </a:p>
        </p:txBody>
      </p:sp>
    </p:spTree>
    <p:extLst>
      <p:ext uri="{BB962C8B-B14F-4D97-AF65-F5344CB8AC3E}">
        <p14:creationId xmlns:p14="http://schemas.microsoft.com/office/powerpoint/2010/main" val="101673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10</a:t>
            </a:fld>
            <a:endParaRPr lang="en-US" dirty="0"/>
          </a:p>
        </p:txBody>
      </p:sp>
    </p:spTree>
    <p:extLst>
      <p:ext uri="{BB962C8B-B14F-4D97-AF65-F5344CB8AC3E}">
        <p14:creationId xmlns:p14="http://schemas.microsoft.com/office/powerpoint/2010/main" val="225819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78</a:t>
            </a:fld>
            <a:endParaRPr lang="en-US" dirty="0"/>
          </a:p>
        </p:txBody>
      </p:sp>
    </p:spTree>
    <p:extLst>
      <p:ext uri="{BB962C8B-B14F-4D97-AF65-F5344CB8AC3E}">
        <p14:creationId xmlns:p14="http://schemas.microsoft.com/office/powerpoint/2010/main" val="41584016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79</a:t>
            </a:fld>
            <a:endParaRPr lang="en-US" dirty="0"/>
          </a:p>
        </p:txBody>
      </p:sp>
    </p:spTree>
    <p:extLst>
      <p:ext uri="{BB962C8B-B14F-4D97-AF65-F5344CB8AC3E}">
        <p14:creationId xmlns:p14="http://schemas.microsoft.com/office/powerpoint/2010/main" val="27941406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80</a:t>
            </a:fld>
            <a:endParaRPr lang="en-US" dirty="0"/>
          </a:p>
        </p:txBody>
      </p:sp>
    </p:spTree>
    <p:extLst>
      <p:ext uri="{BB962C8B-B14F-4D97-AF65-F5344CB8AC3E}">
        <p14:creationId xmlns:p14="http://schemas.microsoft.com/office/powerpoint/2010/main" val="29927698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81</a:t>
            </a:fld>
            <a:endParaRPr lang="en-US" dirty="0"/>
          </a:p>
        </p:txBody>
      </p:sp>
    </p:spTree>
    <p:extLst>
      <p:ext uri="{BB962C8B-B14F-4D97-AF65-F5344CB8AC3E}">
        <p14:creationId xmlns:p14="http://schemas.microsoft.com/office/powerpoint/2010/main" val="6876746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Header is in the blue area.</a:t>
            </a:r>
          </a:p>
          <a:p>
            <a:r>
              <a:rPr lang="en-US" dirty="0"/>
              <a:t>Delete space after out in 2</a:t>
            </a:r>
            <a:r>
              <a:rPr lang="en-US" baseline="30000" dirty="0"/>
              <a:t>nd</a:t>
            </a:r>
            <a:r>
              <a:rPr lang="en-US" dirty="0"/>
              <a:t> bullet</a:t>
            </a:r>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82</a:t>
            </a:fld>
            <a:endParaRPr lang="en-US" dirty="0"/>
          </a:p>
        </p:txBody>
      </p:sp>
    </p:spTree>
    <p:extLst>
      <p:ext uri="{BB962C8B-B14F-4D97-AF65-F5344CB8AC3E}">
        <p14:creationId xmlns:p14="http://schemas.microsoft.com/office/powerpoint/2010/main" val="37853641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84</a:t>
            </a:fld>
            <a:endParaRPr lang="en-US" dirty="0"/>
          </a:p>
        </p:txBody>
      </p:sp>
    </p:spTree>
    <p:extLst>
      <p:ext uri="{BB962C8B-B14F-4D97-AF65-F5344CB8AC3E}">
        <p14:creationId xmlns:p14="http://schemas.microsoft.com/office/powerpoint/2010/main" val="12443076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85</a:t>
            </a:fld>
            <a:endParaRPr lang="en-US" dirty="0"/>
          </a:p>
        </p:txBody>
      </p:sp>
    </p:spTree>
    <p:extLst>
      <p:ext uri="{BB962C8B-B14F-4D97-AF65-F5344CB8AC3E}">
        <p14:creationId xmlns:p14="http://schemas.microsoft.com/office/powerpoint/2010/main" val="12762944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86</a:t>
            </a:fld>
            <a:endParaRPr lang="en-US" dirty="0"/>
          </a:p>
        </p:txBody>
      </p:sp>
    </p:spTree>
    <p:extLst>
      <p:ext uri="{BB962C8B-B14F-4D97-AF65-F5344CB8AC3E}">
        <p14:creationId xmlns:p14="http://schemas.microsoft.com/office/powerpoint/2010/main" val="15529567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87</a:t>
            </a:fld>
            <a:endParaRPr lang="en-US" dirty="0"/>
          </a:p>
        </p:txBody>
      </p:sp>
    </p:spTree>
    <p:extLst>
      <p:ext uri="{BB962C8B-B14F-4D97-AF65-F5344CB8AC3E}">
        <p14:creationId xmlns:p14="http://schemas.microsoft.com/office/powerpoint/2010/main" val="27212664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88</a:t>
            </a:fld>
            <a:endParaRPr lang="en-US" dirty="0"/>
          </a:p>
        </p:txBody>
      </p:sp>
    </p:spTree>
    <p:extLst>
      <p:ext uri="{BB962C8B-B14F-4D97-AF65-F5344CB8AC3E}">
        <p14:creationId xmlns:p14="http://schemas.microsoft.com/office/powerpoint/2010/main" val="30151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13</a:t>
            </a:fld>
            <a:endParaRPr lang="en-US" dirty="0"/>
          </a:p>
        </p:txBody>
      </p:sp>
    </p:spTree>
    <p:extLst>
      <p:ext uri="{BB962C8B-B14F-4D97-AF65-F5344CB8AC3E}">
        <p14:creationId xmlns:p14="http://schemas.microsoft.com/office/powerpoint/2010/main" val="12617238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89</a:t>
            </a:fld>
            <a:endParaRPr lang="en-US" dirty="0"/>
          </a:p>
        </p:txBody>
      </p:sp>
    </p:spTree>
    <p:extLst>
      <p:ext uri="{BB962C8B-B14F-4D97-AF65-F5344CB8AC3E}">
        <p14:creationId xmlns:p14="http://schemas.microsoft.com/office/powerpoint/2010/main" val="37126576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B88023-8443-4D57-A4F5-104C548E49AE}" type="slidenum">
              <a:rPr kumimoji="0" lang="en-US" sz="1200" b="0" i="0" u="none" strike="noStrike" kern="1200" cap="none" spc="0" normalizeH="0" baseline="0" noProof="0" smtClean="0">
                <a:ln>
                  <a:noFill/>
                </a:ln>
                <a:solidFill>
                  <a:srgbClr val="000000"/>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2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4266285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92</a:t>
            </a:fld>
            <a:endParaRPr lang="en-US" dirty="0"/>
          </a:p>
        </p:txBody>
      </p:sp>
    </p:spTree>
    <p:extLst>
      <p:ext uri="{BB962C8B-B14F-4D97-AF65-F5344CB8AC3E}">
        <p14:creationId xmlns:p14="http://schemas.microsoft.com/office/powerpoint/2010/main" val="33121916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93</a:t>
            </a:fld>
            <a:endParaRPr lang="en-US" dirty="0"/>
          </a:p>
        </p:txBody>
      </p:sp>
    </p:spTree>
    <p:extLst>
      <p:ext uri="{BB962C8B-B14F-4D97-AF65-F5344CB8AC3E}">
        <p14:creationId xmlns:p14="http://schemas.microsoft.com/office/powerpoint/2010/main" val="14570394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94</a:t>
            </a:fld>
            <a:endParaRPr lang="en-US" dirty="0"/>
          </a:p>
        </p:txBody>
      </p:sp>
    </p:spTree>
    <p:extLst>
      <p:ext uri="{BB962C8B-B14F-4D97-AF65-F5344CB8AC3E}">
        <p14:creationId xmlns:p14="http://schemas.microsoft.com/office/powerpoint/2010/main" val="32930788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95</a:t>
            </a:fld>
            <a:endParaRPr lang="en-US" dirty="0"/>
          </a:p>
        </p:txBody>
      </p:sp>
    </p:spTree>
    <p:extLst>
      <p:ext uri="{BB962C8B-B14F-4D97-AF65-F5344CB8AC3E}">
        <p14:creationId xmlns:p14="http://schemas.microsoft.com/office/powerpoint/2010/main" val="21366496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96</a:t>
            </a:fld>
            <a:endParaRPr lang="en-US" dirty="0"/>
          </a:p>
        </p:txBody>
      </p:sp>
    </p:spTree>
    <p:extLst>
      <p:ext uri="{BB962C8B-B14F-4D97-AF65-F5344CB8AC3E}">
        <p14:creationId xmlns:p14="http://schemas.microsoft.com/office/powerpoint/2010/main" val="24232732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1B09A-C44B-A590-8185-933FEE1D4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5D395-89C7-918C-49B6-560B40ED10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365F6-7097-1A60-4B22-9F7E62571A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C6D805-9A69-20CA-9A8F-650C626CF23E}"/>
              </a:ext>
            </a:extLst>
          </p:cNvPr>
          <p:cNvSpPr>
            <a:spLocks noGrp="1"/>
          </p:cNvSpPr>
          <p:nvPr>
            <p:ph type="sldNum" sz="quarter" idx="5"/>
          </p:nvPr>
        </p:nvSpPr>
        <p:spPr/>
        <p:txBody>
          <a:bodyPr/>
          <a:lstStyle/>
          <a:p>
            <a:pPr>
              <a:defRPr/>
            </a:pPr>
            <a:fld id="{72B88023-8443-4D57-A4F5-104C548E49AE}" type="slidenum">
              <a:rPr lang="en-US" smtClean="0"/>
              <a:pPr>
                <a:defRPr/>
              </a:pPr>
              <a:t>98</a:t>
            </a:fld>
            <a:endParaRPr lang="en-US" dirty="0"/>
          </a:p>
        </p:txBody>
      </p:sp>
    </p:spTree>
    <p:extLst>
      <p:ext uri="{BB962C8B-B14F-4D97-AF65-F5344CB8AC3E}">
        <p14:creationId xmlns:p14="http://schemas.microsoft.com/office/powerpoint/2010/main" val="4575516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99</a:t>
            </a:fld>
            <a:endParaRPr lang="en-US" dirty="0"/>
          </a:p>
        </p:txBody>
      </p:sp>
    </p:spTree>
    <p:extLst>
      <p:ext uri="{BB962C8B-B14F-4D97-AF65-F5344CB8AC3E}">
        <p14:creationId xmlns:p14="http://schemas.microsoft.com/office/powerpoint/2010/main" val="73518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B88023-8443-4D57-A4F5-104C548E49AE}" type="slidenum">
              <a:rPr lang="en-US" smtClean="0"/>
              <a:pPr>
                <a:defRPr/>
              </a:pPr>
              <a:t>16</a:t>
            </a:fld>
            <a:endParaRPr lang="en-US" dirty="0"/>
          </a:p>
        </p:txBody>
      </p:sp>
    </p:spTree>
    <p:extLst>
      <p:ext uri="{BB962C8B-B14F-4D97-AF65-F5344CB8AC3E}">
        <p14:creationId xmlns:p14="http://schemas.microsoft.com/office/powerpoint/2010/main" val="417806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88023-8443-4D57-A4F5-104C548E49AE}" type="slidenum">
              <a:rPr lang="en-US" smtClean="0"/>
              <a:pPr>
                <a:defRPr/>
              </a:pPr>
              <a:t>17</a:t>
            </a:fld>
            <a:endParaRPr lang="en-US" dirty="0"/>
          </a:p>
        </p:txBody>
      </p:sp>
    </p:spTree>
    <p:extLst>
      <p:ext uri="{BB962C8B-B14F-4D97-AF65-F5344CB8AC3E}">
        <p14:creationId xmlns:p14="http://schemas.microsoft.com/office/powerpoint/2010/main" val="3141872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E41ED30-B33A-4827-B3CC-EB4CD22F1BAD}" type="datetime4">
              <a:rPr lang="en-US" smtClean="0"/>
              <a:t>October 7, 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7DA8975-2C63-44BB-83F6-146F73E49DB5}" type="slidenum">
              <a:rPr lang="en-US">
                <a:solidFill>
                  <a:prstClr val="black">
                    <a:tint val="75000"/>
                  </a:prstClr>
                </a:solidFill>
              </a:rPr>
              <a:pPr>
                <a:defRPr/>
              </a:pPr>
              <a:t>‹#›</a:t>
            </a:fld>
            <a:endParaRPr lang="en-US" dirty="0">
              <a:solidFill>
                <a:prstClr val="black">
                  <a:tint val="75000"/>
                </a:prstClr>
              </a:solidFill>
            </a:endParaRPr>
          </a:p>
        </p:txBody>
      </p:sp>
      <p:pic>
        <p:nvPicPr>
          <p:cNvPr id="7" name="Picture 9" descr="b&amp;G"/>
          <p:cNvPicPr>
            <a:picLocks noChangeAspect="1" noChangeArrowheads="1"/>
          </p:cNvPicPr>
          <p:nvPr userDrawn="1"/>
        </p:nvPicPr>
        <p:blipFill>
          <a:blip r:embed="rId2" cstate="print"/>
          <a:srcRect/>
          <a:stretch>
            <a:fillRect/>
          </a:stretch>
        </p:blipFill>
        <p:spPr bwMode="auto">
          <a:xfrm>
            <a:off x="0" y="3175"/>
            <a:ext cx="9144000" cy="6854825"/>
          </a:xfrm>
          <a:prstGeom prst="rect">
            <a:avLst/>
          </a:prstGeom>
          <a:noFill/>
          <a:ln w="9525">
            <a:noFill/>
            <a:miter lim="800000"/>
            <a:headEnd/>
            <a:tailEnd/>
          </a:ln>
        </p:spPr>
      </p:pic>
    </p:spTree>
    <p:extLst>
      <p:ext uri="{BB962C8B-B14F-4D97-AF65-F5344CB8AC3E}">
        <p14:creationId xmlns:p14="http://schemas.microsoft.com/office/powerpoint/2010/main" val="563884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D51F2B0-DDD3-4D99-A44B-7B994C3F3253}" type="datetime4">
              <a:rPr lang="en-US" smtClean="0"/>
              <a:t>October 7, 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7FF2D9-B3F7-4969-BC55-4F4441813A8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368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8AEAE53-BF47-4DE4-A2FC-7520C30B53F5}" type="datetime4">
              <a:rPr lang="en-US" smtClean="0"/>
              <a:t>October 7, 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12A3E4-02E8-485F-83EE-B19D347DD1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5322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C07615B-7EEB-499F-9BEA-13EF148E01C9}" type="datetime4">
              <a:rPr lang="en-US" smtClean="0"/>
              <a:t>October 7, 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BAEB55-3123-4D81-98E0-101B3ABBF54F}" type="slidenum">
              <a:rPr lang="en-US">
                <a:solidFill>
                  <a:prstClr val="black">
                    <a:tint val="75000"/>
                  </a:prstClr>
                </a:solidFill>
              </a:rPr>
              <a:pPr>
                <a:defRPr/>
              </a:pPr>
              <a:t>‹#›</a:t>
            </a:fld>
            <a:endParaRPr lang="en-US" dirty="0">
              <a:solidFill>
                <a:prstClr val="black">
                  <a:tint val="75000"/>
                </a:prstClr>
              </a:solidFill>
            </a:endParaRPr>
          </a:p>
        </p:txBody>
      </p:sp>
      <p:pic>
        <p:nvPicPr>
          <p:cNvPr id="7" name="Picture 9" descr="b&amp;G"/>
          <p:cNvPicPr>
            <a:picLocks noChangeAspect="1" noChangeArrowheads="1"/>
          </p:cNvPicPr>
          <p:nvPr userDrawn="1"/>
        </p:nvPicPr>
        <p:blipFill>
          <a:blip r:embed="rId2" cstate="print"/>
          <a:srcRect/>
          <a:stretch>
            <a:fillRect/>
          </a:stretch>
        </p:blipFill>
        <p:spPr bwMode="auto">
          <a:xfrm>
            <a:off x="0" y="3175"/>
            <a:ext cx="9144000" cy="6854825"/>
          </a:xfrm>
          <a:prstGeom prst="rect">
            <a:avLst/>
          </a:prstGeom>
          <a:noFill/>
          <a:ln w="9525">
            <a:noFill/>
            <a:miter lim="800000"/>
            <a:headEnd/>
            <a:tailEnd/>
          </a:ln>
        </p:spPr>
      </p:pic>
    </p:spTree>
    <p:extLst>
      <p:ext uri="{BB962C8B-B14F-4D97-AF65-F5344CB8AC3E}">
        <p14:creationId xmlns:p14="http://schemas.microsoft.com/office/powerpoint/2010/main" val="360751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918ECFB-CD3A-4358-AEC2-C7BEFD97A235}" type="datetime4">
              <a:rPr lang="en-US" smtClean="0"/>
              <a:t>October 7, 2025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3CE1DB-F1B2-42DA-AC7E-90F7DDC5F2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229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ECAF7FF0-D817-41B2-8FFA-585D0A39F72A}" type="datetime4">
              <a:rPr lang="en-US" smtClean="0"/>
              <a:t>October 7, 2025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28A471-3327-45E9-8AA4-275653A5D2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523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F6EC0EE-8D15-4943-A8DC-77D4F93DF963}" type="datetime4">
              <a:rPr lang="en-US" smtClean="0"/>
              <a:t>October 7, 2025</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D4FE428-3A97-42BE-BD5F-D3F074CB737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134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330E862-F591-4822-BB70-A5132E38DA91}" type="datetime4">
              <a:rPr lang="en-US" smtClean="0"/>
              <a:t>October 7, 2025</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3E97AE7-B9ED-44BB-A514-E7344090EB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207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EDFA9AF-C2DC-4FEC-AF81-6BFCCADEF110}" type="datetime4">
              <a:rPr lang="en-US" smtClean="0"/>
              <a:t>October 7, 2025</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7D6376D-9889-48CA-8A4A-165D9B742B8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0096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CB29936-531C-4B29-A4FA-D81BCCC36F7E}" type="datetime4">
              <a:rPr lang="en-US" smtClean="0"/>
              <a:t>October 7, 2025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B677CB2-9B4C-4D85-B284-764370AEA0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2109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69D2554-5FCC-468C-8F16-B1608F285BC7}" type="datetime4">
              <a:rPr lang="en-US" smtClean="0"/>
              <a:t>October 7, 2025</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79EEFAF-047B-4E60-8C8D-344E3ACAE2D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373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E1265A9A-08E2-429E-AD3B-051FE41FEA49}" type="datetime4">
              <a:rPr lang="en-US" smtClean="0"/>
              <a:t>October 7, 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2128D4A-01BF-4D6A-BFBA-61514B5367DB}" type="slidenum">
              <a:rPr lang="en-US">
                <a:solidFill>
                  <a:prstClr val="black">
                    <a:tint val="75000"/>
                  </a:prstClr>
                </a:solidFill>
              </a:rPr>
              <a:pPr>
                <a:defRPr/>
              </a:pPr>
              <a:t>‹#›</a:t>
            </a:fld>
            <a:endParaRPr lang="en-US" dirty="0">
              <a:solidFill>
                <a:prstClr val="black">
                  <a:tint val="75000"/>
                </a:prstClr>
              </a:solidFill>
            </a:endParaRPr>
          </a:p>
        </p:txBody>
      </p:sp>
      <p:pic>
        <p:nvPicPr>
          <p:cNvPr id="7" name="Picture 9" descr="b&amp;G"/>
          <p:cNvPicPr>
            <a:picLocks noChangeAspect="1" noChangeArrowheads="1"/>
          </p:cNvPicPr>
          <p:nvPr userDrawn="1"/>
        </p:nvPicPr>
        <p:blipFill>
          <a:blip r:embed="rId13" cstate="print"/>
          <a:srcRect/>
          <a:stretch>
            <a:fillRect/>
          </a:stretch>
        </p:blipFill>
        <p:spPr bwMode="auto">
          <a:xfrm>
            <a:off x="0" y="3175"/>
            <a:ext cx="9144000" cy="6854825"/>
          </a:xfrm>
          <a:prstGeom prst="rect">
            <a:avLst/>
          </a:prstGeom>
          <a:noFill/>
          <a:ln w="9525">
            <a:noFill/>
            <a:miter lim="800000"/>
            <a:headEnd/>
            <a:tailEnd/>
          </a:ln>
        </p:spPr>
      </p:pic>
    </p:spTree>
    <p:extLst>
      <p:ext uri="{BB962C8B-B14F-4D97-AF65-F5344CB8AC3E}">
        <p14:creationId xmlns:p14="http://schemas.microsoft.com/office/powerpoint/2010/main" val="356771042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imgres?imgurl=http://blog.bizzflip.com/bizzflipcom/images/2008/03/27/bully.jpg&amp;imgrefurl=http://blog.bizzflip.com/bizzflipcom/2008/03/index.html&amp;h=289&amp;w=390&amp;sz=43&amp;hl=en&amp;start=59&amp;um=1&amp;usg=__0KBdUs3mKtglbPHc1DCrbZZbwYo=&amp;tbnid=MOkTkHpEE71LgM:&amp;tbnh=91&amp;tbnw=123&amp;prev=/images?q%3Dclip%2Bart%2Bof%2Bsexual%2Bharrassment%26start%3D40%26ndsp%3D20%26um%3D1%26hl%3Den%26sa%3D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imgres?imgurl=http://bp1.blogger.com/_clCBSXXMsxQ/RvQfvPozR5I/AAAAAAAABNQ/sPwDK1YfC4o/s200/emp3.jpg&amp;imgrefurl=http://imhiphop.blogspot.com/2007_09_16_archive.html&amp;h=150&amp;w=200&amp;sz=9&amp;hl=en&amp;start=94&amp;um=1&amp;usg=__CErmEmCePDi1kk_RfcDBGbxogqo=&amp;tbnid=xY14xRHmDb2gEM:&amp;tbnh=78&amp;tbnw=104&amp;prev=/images?q%3Dclip%2Bart%2Bof%2Bsexual%2Bharrassment%26start%3D80%26ndsp%3D20%26um%3D1%26hl%3Den%26sa%3D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miamidade.gov/humanresources/library/paid-parental-leave-request.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ashvillepost.com/news/2008/4/25/sexual_racial_harassment_alleged_at_local_insurance_compan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miamidade.gov/ao/home.as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crnet/EmpInfo/AFSCME2005-08.pdf"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crnet/EmpInfo/PBA_R.pdf" TargetMode="External"/><Relationship Id="rId5" Type="http://schemas.openxmlformats.org/officeDocument/2006/relationships/hyperlink" Target="http://crnet/EmpInfo/GSASupervisory2005-08.pdf" TargetMode="External"/><Relationship Id="rId4" Type="http://schemas.openxmlformats.org/officeDocument/2006/relationships/hyperlink" Target="http://crnet/EmpInfo/GSAProfessional2005-08.pdf"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essortment.com/all/sevendwarfsnam_rygj.htm"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file:///C:\Documents%20and%20Settings\jacquey\My%20Documents\Jacquey\TWW\TRAINING%20CLASSES\COT\2013%20Training%20COPY\Removable%20Disk%20(G)\SUPERVISORY\adlinkMouseOver(event,this,0);"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w85iap.miamidade.gov/Medical/main/home.jsp"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30838"/>
            <a:ext cx="8229600" cy="769144"/>
          </a:xfrm>
        </p:spPr>
        <p:txBody>
          <a:bodyPr wrap="square" anchor="ctr">
            <a:normAutofit fontScale="90000"/>
          </a:bodyPr>
          <a:lstStyle/>
          <a:p>
            <a:pPr>
              <a:lnSpc>
                <a:spcPct val="90000"/>
              </a:lnSpc>
            </a:pPr>
            <a:br>
              <a:rPr lang="en-US" sz="1100" b="1" dirty="0"/>
            </a:br>
            <a:br>
              <a:rPr lang="en-US" sz="1100" b="1" dirty="0"/>
            </a:br>
            <a:r>
              <a:rPr lang="en-US" sz="3600" b="1" dirty="0"/>
              <a:t>LABOR RELATIONS DIVISION</a:t>
            </a:r>
            <a:br>
              <a:rPr lang="en-US" sz="3600" b="1" dirty="0"/>
            </a:br>
            <a:r>
              <a:rPr lang="en-US" sz="3600" b="1" dirty="0">
                <a:latin typeface="Arial Black" panose="020B0A04020102020204" pitchFamily="34" charset="0"/>
              </a:rPr>
              <a:t>Front-Line Supervisory Training </a:t>
            </a:r>
            <a:br>
              <a:rPr lang="en-US" sz="3600" b="1" dirty="0"/>
            </a:br>
            <a:br>
              <a:rPr lang="en-US" sz="3600" b="1" dirty="0"/>
            </a:br>
            <a:endParaRPr lang="en-US" sz="3600" b="1" dirty="0"/>
          </a:p>
        </p:txBody>
      </p:sp>
      <p:pic>
        <p:nvPicPr>
          <p:cNvPr id="4" name="Picture 3">
            <a:extLst>
              <a:ext uri="{FF2B5EF4-FFF2-40B4-BE49-F238E27FC236}">
                <a16:creationId xmlns:a16="http://schemas.microsoft.com/office/drawing/2014/main" id="{CA710A43-994D-B4AE-6550-259EEA473DE7}"/>
              </a:ext>
            </a:extLst>
          </p:cNvPr>
          <p:cNvPicPr>
            <a:picLocks noChangeAspect="1"/>
          </p:cNvPicPr>
          <p:nvPr/>
        </p:nvPicPr>
        <p:blipFill>
          <a:blip r:embed="rId3"/>
          <a:stretch>
            <a:fillRect/>
          </a:stretch>
        </p:blipFill>
        <p:spPr>
          <a:xfrm>
            <a:off x="2369001" y="457200"/>
            <a:ext cx="4405997" cy="4525963"/>
          </a:xfrm>
          <a:prstGeom prst="rect">
            <a:avLst/>
          </a:prstGeom>
          <a:noFill/>
        </p:spPr>
      </p:pic>
      <p:sp>
        <p:nvSpPr>
          <p:cNvPr id="9" name="Date Placeholder 3">
            <a:extLst>
              <a:ext uri="{FF2B5EF4-FFF2-40B4-BE49-F238E27FC236}">
                <a16:creationId xmlns:a16="http://schemas.microsoft.com/office/drawing/2014/main" id="{88EDB84A-58A8-0853-54C6-2B22A8C17EEB}"/>
              </a:ext>
            </a:extLst>
          </p:cNvPr>
          <p:cNvSpPr>
            <a:spLocks noGrp="1"/>
          </p:cNvSpPr>
          <p:nvPr>
            <p:ph type="dt" sz="half" idx="10"/>
          </p:nvPr>
        </p:nvSpPr>
        <p:spPr>
          <a:xfrm>
            <a:off x="457200" y="6356350"/>
            <a:ext cx="2133600" cy="365125"/>
          </a:xfrm>
        </p:spPr>
        <p:txBody>
          <a:bodyPr/>
          <a:lstStyle/>
          <a:p>
            <a:pPr>
              <a:spcAft>
                <a:spcPts val="600"/>
              </a:spcAft>
            </a:pPr>
            <a:fld id="{DC07615B-7EEB-499F-9BEA-13EF148E01C9}" type="datetime4">
              <a:rPr lang="en-US" smtClean="0"/>
              <a:pPr>
                <a:spcAft>
                  <a:spcPts val="600"/>
                </a:spcAft>
              </a:pPr>
              <a:t>October 7, 2025</a:t>
            </a:fld>
            <a:endParaRPr lang="en-US"/>
          </a:p>
        </p:txBody>
      </p:sp>
      <p:sp>
        <p:nvSpPr>
          <p:cNvPr id="11" name="Slide Number Placeholder 4">
            <a:extLst>
              <a:ext uri="{FF2B5EF4-FFF2-40B4-BE49-F238E27FC236}">
                <a16:creationId xmlns:a16="http://schemas.microsoft.com/office/drawing/2014/main" id="{F5AF01CB-252E-9409-76EC-7B42ACC8EF9C}"/>
              </a:ext>
            </a:extLst>
          </p:cNvPr>
          <p:cNvSpPr>
            <a:spLocks noGrp="1"/>
          </p:cNvSpPr>
          <p:nvPr>
            <p:ph type="sldNum" sz="quarter" idx="12"/>
          </p:nvPr>
        </p:nvSpPr>
        <p:spPr>
          <a:xfrm>
            <a:off x="6553200" y="6356350"/>
            <a:ext cx="2133600" cy="365125"/>
          </a:xfrm>
        </p:spPr>
        <p:txBody>
          <a:bodyPr/>
          <a:lstStyle/>
          <a:p>
            <a:pPr>
              <a:spcAft>
                <a:spcPts val="600"/>
              </a:spcAft>
              <a:defRPr/>
            </a:pPr>
            <a:fld id="{D8BAEB55-3123-4D81-98E0-101B3ABBF54F}" type="slidenum">
              <a:rPr lang="en-US">
                <a:solidFill>
                  <a:prstClr val="black">
                    <a:tint val="75000"/>
                  </a:prstClr>
                </a:solidFill>
              </a:rPr>
              <a:pPr>
                <a:spcAft>
                  <a:spcPts val="600"/>
                </a:spcAft>
                <a:defRPr/>
              </a:pPr>
              <a:t>1</a:t>
            </a:fld>
            <a:endParaRPr lang="en-US">
              <a:solidFill>
                <a:prstClr val="black">
                  <a:tint val="75000"/>
                </a:prstClr>
              </a:solidFill>
            </a:endParaRPr>
          </a:p>
        </p:txBody>
      </p:sp>
    </p:spTree>
    <p:extLst>
      <p:ext uri="{BB962C8B-B14F-4D97-AF65-F5344CB8AC3E}">
        <p14:creationId xmlns:p14="http://schemas.microsoft.com/office/powerpoint/2010/main" val="1161840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altLang="en-US" dirty="0">
                <a:latin typeface="Arial" panose="020B0604020202020204" pitchFamily="34" charset="0"/>
                <a:cs typeface="Arial" panose="020B0604020202020204" pitchFamily="34" charset="0"/>
              </a:rPr>
              <a:t>EEOC Criteria</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0C7BDC39-1941-4A12-A73D-1C209ECD104A}"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10</a:t>
            </a:fld>
            <a:endParaRPr lang="en-US"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914400" y="1600200"/>
            <a:ext cx="5181600" cy="523220"/>
          </a:xfrm>
          <a:prstGeom prst="rect">
            <a:avLst/>
          </a:prstGeom>
          <a:noFill/>
        </p:spPr>
        <p:txBody>
          <a:bodyPr wrap="square" rtlCol="0">
            <a:spAutoFit/>
          </a:bodyPr>
          <a:lstStyle/>
          <a:p>
            <a:pPr marL="285750" indent="-285750">
              <a:buFont typeface="Wingdings" panose="05000000000000000000" pitchFamily="2" charset="2"/>
              <a:buChar char="ü"/>
            </a:pPr>
            <a:r>
              <a:rPr lang="en-US" sz="2800" b="1" dirty="0"/>
              <a:t>Criteria 1: Quid Pro Quo</a:t>
            </a:r>
          </a:p>
        </p:txBody>
      </p:sp>
      <p:sp>
        <p:nvSpPr>
          <p:cNvPr id="6" name="TextBox 5"/>
          <p:cNvSpPr txBox="1"/>
          <p:nvPr/>
        </p:nvSpPr>
        <p:spPr>
          <a:xfrm>
            <a:off x="990600" y="2209800"/>
            <a:ext cx="7010400" cy="2308324"/>
          </a:xfrm>
          <a:prstGeom prst="rect">
            <a:avLst/>
          </a:prstGeom>
          <a:noFill/>
        </p:spPr>
        <p:txBody>
          <a:bodyPr wrap="square" rtlCol="0">
            <a:spAutoFit/>
          </a:bodyPr>
          <a:lstStyle/>
          <a:p>
            <a:pPr algn="just" eaLnBrk="1" hangingPunct="1">
              <a:spcBef>
                <a:spcPts val="0"/>
              </a:spcBef>
              <a:defRPr/>
            </a:pPr>
            <a:r>
              <a:rPr lang="en-US" altLang="en-US" sz="2400" dirty="0"/>
              <a:t>Submission to such conduct is made (either explicitly or implicitly) a term or condition of an individual’s employment or academic work, or rejection of such conduct is used as the basis for employment or academic decisions affecting the individual.</a:t>
            </a:r>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4248329"/>
            <a:ext cx="2819400"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46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315200" cy="1157288"/>
          </a:xfrm>
        </p:spPr>
        <p:txBody>
          <a:bodyPr/>
          <a:lstStyle/>
          <a:p>
            <a:r>
              <a:rPr lang="en-US" altLang="en-US" b="1" dirty="0">
                <a:latin typeface="Arial" panose="020B0604020202020204" pitchFamily="34" charset="0"/>
                <a:cs typeface="Arial" panose="020B0604020202020204" pitchFamily="34" charset="0"/>
              </a:rPr>
              <a:t>Quid Pro Quo</a:t>
            </a:r>
            <a:endParaRPr lang="en-US" b="1" dirty="0"/>
          </a:p>
        </p:txBody>
      </p:sp>
      <p:sp>
        <p:nvSpPr>
          <p:cNvPr id="3" name="Content Placeholder 2"/>
          <p:cNvSpPr>
            <a:spLocks noGrp="1"/>
          </p:cNvSpPr>
          <p:nvPr>
            <p:ph idx="1"/>
          </p:nvPr>
        </p:nvSpPr>
        <p:spPr>
          <a:xfrm>
            <a:off x="838200" y="1768476"/>
            <a:ext cx="7315200" cy="4357687"/>
          </a:xfrm>
        </p:spPr>
        <p:txBody>
          <a:bodyPr/>
          <a:lstStyle/>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“Something for something”</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Harasser has position of power or authority over the person being harassed</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Refusal to submit will tangibly </a:t>
            </a:r>
          </a:p>
          <a:p>
            <a:pPr fontAlgn="auto">
              <a:spcBef>
                <a:spcPts val="0"/>
              </a:spcBef>
              <a:spcAft>
                <a:spcPts val="0"/>
              </a:spcAft>
              <a:buNone/>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	affect the individual’s term or </a:t>
            </a:r>
          </a:p>
          <a:p>
            <a:pPr fontAlgn="auto">
              <a:spcBef>
                <a:spcPts val="0"/>
              </a:spcBef>
              <a:spcAft>
                <a:spcPts val="0"/>
              </a:spcAft>
              <a:buNone/>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	conditions of employment</a:t>
            </a:r>
          </a:p>
          <a:p>
            <a:endParaRPr lang="en-US" dirty="0"/>
          </a:p>
        </p:txBody>
      </p:sp>
      <p:sp>
        <p:nvSpPr>
          <p:cNvPr id="4" name="Date Placeholder 3"/>
          <p:cNvSpPr>
            <a:spLocks noGrp="1"/>
          </p:cNvSpPr>
          <p:nvPr>
            <p:ph type="dt" sz="half" idx="10"/>
          </p:nvPr>
        </p:nvSpPr>
        <p:spPr/>
        <p:txBody>
          <a:bodyPr/>
          <a:lstStyle/>
          <a:p>
            <a:fld id="{25D06759-2E27-4F84-B36C-3610D6347019}" type="datetime4">
              <a:rPr lang="en-US" smtClean="0"/>
              <a:t>October 7, 2025</a:t>
            </a:fld>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11</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descr="bull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3124199"/>
            <a:ext cx="20574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45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399"/>
            <a:ext cx="6019800" cy="1249363"/>
          </a:xfrm>
        </p:spPr>
        <p:txBody>
          <a:bodyPr/>
          <a:lstStyle/>
          <a:p>
            <a:r>
              <a:rPr lang="en-US" altLang="en-US" dirty="0">
                <a:latin typeface="Arial" panose="020B0604020202020204" pitchFamily="34" charset="0"/>
                <a:cs typeface="Arial" panose="020B0604020202020204" pitchFamily="34" charset="0"/>
              </a:rPr>
              <a:t>EEOC Criteria</a:t>
            </a:r>
            <a:endParaRPr lang="en-US" dirty="0"/>
          </a:p>
        </p:txBody>
      </p:sp>
      <p:sp>
        <p:nvSpPr>
          <p:cNvPr id="3" name="Content Placeholder 2"/>
          <p:cNvSpPr>
            <a:spLocks noGrp="1"/>
          </p:cNvSpPr>
          <p:nvPr>
            <p:ph idx="1"/>
          </p:nvPr>
        </p:nvSpPr>
        <p:spPr>
          <a:xfrm>
            <a:off x="457200" y="2209800"/>
            <a:ext cx="8229600" cy="3916363"/>
          </a:xfrm>
        </p:spPr>
        <p:txBody>
          <a:bodyPr/>
          <a:lstStyle/>
          <a:p>
            <a:pPr>
              <a:buFont typeface="Wingdings" panose="05000000000000000000" pitchFamily="2" charset="2"/>
              <a:buChar char="ü"/>
            </a:pPr>
            <a:r>
              <a:rPr lang="en-US" altLang="en-US" sz="2800" b="1" dirty="0">
                <a:solidFill>
                  <a:schemeClr val="tx1">
                    <a:lumMod val="75000"/>
                    <a:lumOff val="25000"/>
                  </a:schemeClr>
                </a:solidFill>
                <a:latin typeface="Arial" panose="020B0604020202020204" pitchFamily="34" charset="0"/>
                <a:cs typeface="Arial" panose="020B0604020202020204" pitchFamily="34" charset="0"/>
              </a:rPr>
              <a:t>Criteria 2: – Hostile Work Environment</a:t>
            </a:r>
          </a:p>
          <a:p>
            <a:pPr marL="400050" lvl="1" indent="0">
              <a:buNone/>
            </a:pPr>
            <a:r>
              <a:rPr lang="en-US" altLang="en-US" sz="2400" dirty="0">
                <a:latin typeface="Arial" panose="020B0604020202020204" pitchFamily="34" charset="0"/>
                <a:cs typeface="Arial" panose="020B0604020202020204" pitchFamily="34" charset="0"/>
              </a:rPr>
              <a:t>Such conduct unreasonably interferes with an individual’s work or academic  performance or creates and intimidating, hostile, or offensive working or </a:t>
            </a:r>
          </a:p>
          <a:p>
            <a:pPr marL="400050" lvl="1" indent="0">
              <a:buNone/>
            </a:pPr>
            <a:r>
              <a:rPr lang="en-US" altLang="en-US" sz="2400" dirty="0">
                <a:latin typeface="Arial" panose="020B0604020202020204" pitchFamily="34" charset="0"/>
                <a:cs typeface="Arial" panose="020B0604020202020204" pitchFamily="34" charset="0"/>
              </a:rPr>
              <a:t>educational environment.</a:t>
            </a:r>
          </a:p>
          <a:p>
            <a:pPr>
              <a:buFont typeface="Wingdings" panose="05000000000000000000" pitchFamily="2" charset="2"/>
              <a:buChar char="ü"/>
            </a:pPr>
            <a:endParaRPr lang="en-US" altLang="en-US" b="1" dirty="0">
              <a:solidFill>
                <a:schemeClr val="tx1">
                  <a:lumMod val="75000"/>
                  <a:lumOff val="25000"/>
                </a:schemeClr>
              </a:solidFill>
            </a:endParaRPr>
          </a:p>
          <a:p>
            <a:pPr>
              <a:buFont typeface="Wingdings" panose="05000000000000000000" pitchFamily="2" charset="2"/>
              <a:buChar char="ü"/>
            </a:pPr>
            <a:endParaRPr lang="en-US" altLang="en-US" b="1" dirty="0">
              <a:solidFill>
                <a:schemeClr val="tx1">
                  <a:lumMod val="75000"/>
                  <a:lumOff val="25000"/>
                </a:schemeClr>
              </a:solidFill>
            </a:endParaRP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88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altLang="en-US" dirty="0">
                <a:latin typeface="Arial" panose="020B0604020202020204" pitchFamily="34" charset="0"/>
                <a:cs typeface="Arial" panose="020B0604020202020204" pitchFamily="34" charset="0"/>
              </a:rPr>
              <a:t>June 1999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New EEOC Guidance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305800" cy="4449763"/>
          </a:xfrm>
        </p:spPr>
        <p:txBody>
          <a:bodyPr/>
          <a:lstStyle/>
          <a:p>
            <a:pPr marL="0" indent="0" algn="ctr">
              <a:buNone/>
            </a:pPr>
            <a:r>
              <a:rPr lang="en-US" altLang="en-US" sz="2800" dirty="0">
                <a:latin typeface="Arial" panose="020B0604020202020204" pitchFamily="34" charset="0"/>
                <a:cs typeface="Arial" panose="020B0604020202020204" pitchFamily="34" charset="0"/>
              </a:rPr>
              <a:t>Result of 2 Supreme Court decisions:  </a:t>
            </a:r>
          </a:p>
          <a:p>
            <a:pPr marL="0" indent="0" algn="ctr">
              <a:buNone/>
            </a:pPr>
            <a:endParaRPr lang="en-US" altLang="en-US" sz="2800" dirty="0">
              <a:latin typeface="Arial" panose="020B0604020202020204" pitchFamily="34" charset="0"/>
              <a:cs typeface="Arial" panose="020B0604020202020204" pitchFamily="34" charset="0"/>
            </a:endParaRPr>
          </a:p>
          <a:p>
            <a:pPr fontAlgn="auto">
              <a:lnSpc>
                <a:spcPct val="80000"/>
              </a:lnSpc>
              <a:spcAft>
                <a:spcPts val="0"/>
              </a:spcAft>
              <a:buFont typeface="Wingdings" panose="05000000000000000000" pitchFamily="2" charset="2"/>
              <a:buChar char="ü"/>
              <a:defRPr/>
            </a:pPr>
            <a:r>
              <a:rPr lang="en-US" altLang="en-US" sz="2400" i="1" u="sng" dirty="0">
                <a:solidFill>
                  <a:schemeClr val="tx1">
                    <a:lumMod val="75000"/>
                    <a:lumOff val="25000"/>
                  </a:schemeClr>
                </a:solidFill>
                <a:latin typeface="Arial" panose="020B0604020202020204" pitchFamily="34" charset="0"/>
                <a:cs typeface="Arial" panose="020B0604020202020204" pitchFamily="34" charset="0"/>
              </a:rPr>
              <a:t>Burlington Industries, Inc. v. Ellerth - 524 U.S. 742 (1998)</a:t>
            </a:r>
          </a:p>
          <a:p>
            <a:pPr fontAlgn="auto">
              <a:lnSpc>
                <a:spcPct val="80000"/>
              </a:lnSpc>
              <a:spcAft>
                <a:spcPts val="0"/>
              </a:spcAft>
              <a:buFont typeface="Wingdings" panose="05000000000000000000" pitchFamily="2" charset="2"/>
              <a:buChar char="ü"/>
              <a:defRPr/>
            </a:pPr>
            <a:r>
              <a:rPr lang="en-US" altLang="en-US" sz="2400" i="1" u="sng" dirty="0">
                <a:solidFill>
                  <a:schemeClr val="tx1">
                    <a:lumMod val="75000"/>
                    <a:lumOff val="25000"/>
                  </a:schemeClr>
                </a:solidFill>
                <a:latin typeface="Arial" panose="020B0604020202020204" pitchFamily="34" charset="0"/>
                <a:cs typeface="Arial" panose="020B0604020202020204" pitchFamily="34" charset="0"/>
              </a:rPr>
              <a:t>Faragher v. City of Boca Raton - 524 U.S. 775 (1998)</a:t>
            </a:r>
          </a:p>
          <a:p>
            <a:pPr marL="0" indent="0">
              <a:buNone/>
            </a:pPr>
            <a:endParaRPr lang="en-US" altLang="en-US" sz="2400" dirty="0">
              <a:latin typeface="Arial" panose="020B0604020202020204" pitchFamily="34" charset="0"/>
              <a:cs typeface="Arial" panose="020B0604020202020204" pitchFamily="34" charset="0"/>
            </a:endParaRPr>
          </a:p>
          <a:p>
            <a:pPr marL="0" indent="0">
              <a:buNone/>
            </a:pPr>
            <a:r>
              <a:rPr lang="en-US" altLang="en-US" sz="2400" dirty="0">
                <a:latin typeface="Arial" panose="020B0604020202020204" pitchFamily="34" charset="0"/>
                <a:cs typeface="Arial" panose="020B0604020202020204" pitchFamily="34" charset="0"/>
              </a:rPr>
              <a:t>Both addressed sexual harassment but also drew upon standards set forth in cases involving harassment on other protected basis.</a:t>
            </a:r>
          </a:p>
          <a:p>
            <a:pPr marL="0" indent="0">
              <a:buNone/>
            </a:pPr>
            <a:endParaRPr lang="en-US" sz="2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13</a:t>
            </a:fld>
            <a:endParaRPr lang="en-US" dirty="0">
              <a:solidFill>
                <a:schemeClr val="tx1"/>
              </a:solidFill>
              <a:latin typeface="Arial" panose="020B0604020202020204" pitchFamily="34" charset="0"/>
              <a:cs typeface="Arial" panose="020B0604020202020204" pitchFamily="34" charset="0"/>
            </a:endParaRPr>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0225" y="4648200"/>
            <a:ext cx="2009775"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54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9270"/>
            <a:ext cx="8229600" cy="1548130"/>
          </a:xfrm>
        </p:spPr>
        <p:txBody>
          <a:bodyPr/>
          <a:lstStyle/>
          <a:p>
            <a:r>
              <a:rPr lang="en-US" altLang="en-US" dirty="0">
                <a:latin typeface="Arial" panose="020B0604020202020204" pitchFamily="34" charset="0"/>
                <a:cs typeface="Arial" panose="020B0604020202020204" pitchFamily="34" charset="0"/>
              </a:rPr>
              <a:t>Examples of Sexual Harassment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362200"/>
            <a:ext cx="8229600" cy="3986530"/>
          </a:xfrm>
        </p:spPr>
        <p:txBody>
          <a:bodyPr/>
          <a:lstStyle/>
          <a:p>
            <a:pPr fontAlgn="auto">
              <a:lnSpc>
                <a:spcPct val="80000"/>
              </a:lnSpc>
              <a:spcBef>
                <a:spcPct val="5000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Direct or indirect threats or bribes for unwanted sexual activity</a:t>
            </a:r>
          </a:p>
          <a:p>
            <a:pPr fontAlgn="auto">
              <a:lnSpc>
                <a:spcPct val="80000"/>
              </a:lnSpc>
              <a:spcBef>
                <a:spcPct val="5000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Sexual innuendoes and comments</a:t>
            </a:r>
          </a:p>
          <a:p>
            <a:pPr fontAlgn="auto">
              <a:lnSpc>
                <a:spcPct val="80000"/>
              </a:lnSpc>
              <a:spcBef>
                <a:spcPct val="5000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Sexually suggestive sounds or gestures such as sucking noises, winks or pelvic thrusts</a:t>
            </a:r>
          </a:p>
          <a:p>
            <a:pPr fontAlgn="auto">
              <a:lnSpc>
                <a:spcPct val="80000"/>
              </a:lnSpc>
              <a:spcBef>
                <a:spcPct val="5000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Repeatedly asking a person out for dates</a:t>
            </a:r>
          </a:p>
          <a:p>
            <a:pPr fontAlgn="auto">
              <a:lnSpc>
                <a:spcPct val="80000"/>
              </a:lnSpc>
              <a:spcBef>
                <a:spcPct val="5000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Ogling or leering, staring at a woman’s breasts or a man’s derriere</a:t>
            </a:r>
          </a:p>
          <a:p>
            <a:pPr fontAlgn="auto">
              <a:lnSpc>
                <a:spcPct val="80000"/>
              </a:lnSpc>
              <a:spcBef>
                <a:spcPct val="5000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Rating a person’s looks or sexuality</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47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403350"/>
          </a:xfrm>
        </p:spPr>
        <p:txBody>
          <a:bodyPr/>
          <a:lstStyle/>
          <a:p>
            <a:r>
              <a:rPr lang="en-US" altLang="en-US" dirty="0">
                <a:latin typeface="Arial" panose="020B0604020202020204" pitchFamily="34" charset="0"/>
                <a:cs typeface="Arial" panose="020B0604020202020204" pitchFamily="34" charset="0"/>
              </a:rPr>
              <a:t>Examples of Sexual Harassment (cont’d)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86000"/>
            <a:ext cx="8229600" cy="4070350"/>
          </a:xfrm>
        </p:spPr>
        <p:txBody>
          <a:bodyPr/>
          <a:lstStyle/>
          <a:p>
            <a:pPr fontAlgn="auto">
              <a:spcBef>
                <a:spcPct val="50000"/>
              </a:spcBef>
              <a:spcAft>
                <a:spcPts val="0"/>
              </a:spcAft>
              <a:buFont typeface="Wingdings 3" charset="2"/>
              <a:buChar char=""/>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Name-calling, such as “babe”</a:t>
            </a:r>
          </a:p>
          <a:p>
            <a:pPr fontAlgn="auto">
              <a:spcBef>
                <a:spcPct val="50000"/>
              </a:spcBef>
              <a:spcAft>
                <a:spcPts val="0"/>
              </a:spcAft>
              <a:buFont typeface="Wingdings 3" charset="2"/>
              <a:buChar char=""/>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Sexual ridicule</a:t>
            </a:r>
          </a:p>
          <a:p>
            <a:pPr fontAlgn="auto">
              <a:spcBef>
                <a:spcPct val="50000"/>
              </a:spcBef>
              <a:spcAft>
                <a:spcPts val="0"/>
              </a:spcAft>
              <a:buFont typeface="Wingdings 3" charset="2"/>
              <a:buChar char=""/>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Pervasive displays of pictures, calendars, cartoons, or other materials with sexually explicit or graphic content</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15</a:t>
            </a:fld>
            <a:endParaRPr lang="en-US" dirty="0">
              <a:solidFill>
                <a:schemeClr val="tx1"/>
              </a:solidFill>
              <a:latin typeface="Arial" panose="020B0604020202020204" pitchFamily="34" charset="0"/>
              <a:cs typeface="Arial" panose="020B0604020202020204" pitchFamily="34" charset="0"/>
            </a:endParaRPr>
          </a:p>
        </p:txBody>
      </p:sp>
      <p:pic>
        <p:nvPicPr>
          <p:cNvPr id="6" name="Picture 4" descr="emp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006974"/>
            <a:ext cx="19050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84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lstStyle/>
          <a:p>
            <a:r>
              <a:rPr lang="en-US" altLang="en-US" dirty="0">
                <a:latin typeface="Arial" panose="020B0604020202020204" pitchFamily="34" charset="0"/>
                <a:cs typeface="Arial" panose="020B0604020202020204" pitchFamily="34" charset="0"/>
              </a:rPr>
              <a:t>Examples of Sexual Harassment (cont’d)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0332"/>
            <a:ext cx="8229600" cy="4375831"/>
          </a:xfrm>
        </p:spPr>
        <p:txBody>
          <a:bodyPr/>
          <a:lstStyle/>
          <a:p>
            <a:pPr lvl="4" fontAlgn="auto">
              <a:lnSpc>
                <a:spcPct val="90000"/>
              </a:lnSpc>
              <a:spcBef>
                <a:spcPct val="50000"/>
              </a:spcBef>
              <a:spcAft>
                <a:spcPts val="0"/>
              </a:spcAft>
              <a:buNone/>
              <a:defRPr/>
            </a:pPr>
            <a:r>
              <a:rPr lang="en-US" altLang="en-US" sz="3600" b="1" u="sng" dirty="0">
                <a:solidFill>
                  <a:srgbClr val="FF0000"/>
                </a:solidFill>
                <a:latin typeface="Arial" panose="020B0604020202020204" pitchFamily="34" charset="0"/>
                <a:cs typeface="Arial" panose="020B0604020202020204" pitchFamily="34" charset="0"/>
              </a:rPr>
              <a:t>PHYSICAL</a:t>
            </a:r>
          </a:p>
          <a:p>
            <a:pPr fontAlgn="auto">
              <a:spcBef>
                <a:spcPts val="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A neck / shoulder massage</a:t>
            </a:r>
          </a:p>
          <a:p>
            <a:pPr fontAlgn="auto">
              <a:spcBef>
                <a:spcPts val="0"/>
              </a:spcBef>
              <a:spcAft>
                <a:spcPts val="0"/>
              </a:spcAft>
              <a:buFont typeface="Wingdings 3" charset="2"/>
              <a:buChar char=""/>
              <a:defRPr/>
            </a:pPr>
            <a:endParaRPr lang="en-US" altLang="en-US" sz="2400" dirty="0">
              <a:solidFill>
                <a:schemeClr val="tx1">
                  <a:lumMod val="75000"/>
                  <a:lumOff val="25000"/>
                </a:schemeClr>
              </a:solidFill>
              <a:latin typeface="Arial" panose="020B0604020202020204" pitchFamily="34" charset="0"/>
              <a:cs typeface="Arial" panose="020B0604020202020204" pitchFamily="34" charset="0"/>
            </a:endParaRPr>
          </a:p>
          <a:p>
            <a:pPr fontAlgn="auto">
              <a:spcBef>
                <a:spcPts val="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Impeding or blocking movements, </a:t>
            </a:r>
          </a:p>
          <a:p>
            <a:pPr fontAlgn="auto">
              <a:spcBef>
                <a:spcPts val="0"/>
              </a:spcBef>
              <a:spcAft>
                <a:spcPts val="0"/>
              </a:spcAft>
              <a:buNone/>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	touching, patting, pinching, or any </a:t>
            </a:r>
          </a:p>
          <a:p>
            <a:pPr fontAlgn="auto">
              <a:spcBef>
                <a:spcPts val="0"/>
              </a:spcBef>
              <a:spcAft>
                <a:spcPts val="0"/>
              </a:spcAft>
              <a:buNone/>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	other unnecessary or unwanted </a:t>
            </a:r>
          </a:p>
          <a:p>
            <a:pPr fontAlgn="auto">
              <a:spcBef>
                <a:spcPts val="0"/>
              </a:spcBef>
              <a:spcAft>
                <a:spcPts val="0"/>
              </a:spcAft>
              <a:buNone/>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	physical contact</a:t>
            </a:r>
          </a:p>
          <a:p>
            <a:pPr fontAlgn="auto">
              <a:spcBef>
                <a:spcPts val="0"/>
              </a:spcBef>
              <a:spcAft>
                <a:spcPts val="0"/>
              </a:spcAft>
              <a:buNone/>
              <a:defRPr/>
            </a:pPr>
            <a:endParaRPr lang="en-US" altLang="en-US" sz="2400" dirty="0">
              <a:solidFill>
                <a:schemeClr val="tx1">
                  <a:lumMod val="75000"/>
                  <a:lumOff val="25000"/>
                </a:schemeClr>
              </a:solidFill>
              <a:latin typeface="Arial" panose="020B0604020202020204" pitchFamily="34" charset="0"/>
              <a:cs typeface="Arial" panose="020B0604020202020204" pitchFamily="34" charset="0"/>
            </a:endParaRPr>
          </a:p>
          <a:p>
            <a:pPr fontAlgn="auto">
              <a:spcBef>
                <a:spcPts val="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Touching an employee’s hair, clothing or body</a:t>
            </a:r>
          </a:p>
          <a:p>
            <a:pPr fontAlgn="auto">
              <a:spcBef>
                <a:spcPts val="0"/>
              </a:spcBef>
              <a:spcAft>
                <a:spcPts val="0"/>
              </a:spcAft>
              <a:buFont typeface="Wingdings 3" charset="2"/>
              <a:buChar char=""/>
              <a:defRPr/>
            </a:pPr>
            <a:endParaRPr lang="en-US" altLang="en-US" sz="2400" dirty="0">
              <a:solidFill>
                <a:schemeClr val="tx1">
                  <a:lumMod val="75000"/>
                  <a:lumOff val="25000"/>
                </a:schemeClr>
              </a:solidFill>
              <a:latin typeface="Arial" panose="020B0604020202020204" pitchFamily="34" charset="0"/>
              <a:cs typeface="Arial" panose="020B0604020202020204" pitchFamily="34" charset="0"/>
            </a:endParaRPr>
          </a:p>
          <a:p>
            <a:pPr fontAlgn="auto">
              <a:spcBef>
                <a:spcPts val="0"/>
              </a:spcBef>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Brushing up against a person</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16</a:t>
            </a:fld>
            <a:endParaRPr lang="en-US" dirty="0">
              <a:solidFill>
                <a:schemeClr val="tx1"/>
              </a:solidFill>
              <a:latin typeface="Arial" panose="020B0604020202020204" pitchFamily="34" charset="0"/>
              <a:cs typeface="Arial" panose="020B0604020202020204" pitchFamily="34" charset="0"/>
            </a:endParaRPr>
          </a:p>
        </p:txBody>
      </p:sp>
      <p:pic>
        <p:nvPicPr>
          <p:cNvPr id="6" name="Picture 3" descr="Illustration: Uneasy woman eyeing man's hand on her 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05000"/>
            <a:ext cx="2132013"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725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371600"/>
          </a:xfrm>
        </p:spPr>
        <p:txBody>
          <a:bodyPr>
            <a:noAutofit/>
          </a:bodyPr>
          <a:lstStyle/>
          <a:p>
            <a:pPr marL="0" indent="0"/>
            <a:r>
              <a:rPr lang="en-US" altLang="en-US" dirty="0">
                <a:solidFill>
                  <a:srgbClr val="FF0000"/>
                </a:solidFill>
                <a:latin typeface="Arial" panose="020B0604020202020204" pitchFamily="34" charset="0"/>
                <a:cs typeface="Arial" panose="020B0604020202020204" pitchFamily="34" charset="0"/>
              </a:rPr>
              <a:t>Do’s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8382000" cy="4953000"/>
          </a:xfrm>
        </p:spPr>
        <p:txBody>
          <a:bodyPr>
            <a:normAutofit/>
          </a:bodyPr>
          <a:lstStyle/>
          <a:p>
            <a:pPr marL="685800" lvl="2" indent="0">
              <a:buNone/>
            </a:pPr>
            <a:endParaRPr lang="en-US" sz="1300" dirty="0">
              <a:latin typeface="Arial" panose="020B0604020202020204" pitchFamily="34" charset="0"/>
              <a:cs typeface="Arial" panose="020B0604020202020204" pitchFamily="34" charset="0"/>
            </a:endParaRPr>
          </a:p>
          <a:p>
            <a:pPr>
              <a:buFont typeface="Wingdings" panose="05000000000000000000" pitchFamily="2" charset="2"/>
              <a:buChar char="ü"/>
            </a:pPr>
            <a:r>
              <a:rPr lang="en-US" altLang="en-US" sz="2800" dirty="0">
                <a:latin typeface="Arial" panose="020B0604020202020204" pitchFamily="34" charset="0"/>
                <a:cs typeface="Arial" panose="020B0604020202020204" pitchFamily="34" charset="0"/>
              </a:rPr>
              <a:t>Be assertive</a:t>
            </a:r>
          </a:p>
          <a:p>
            <a:pPr>
              <a:buFont typeface="Wingdings" panose="05000000000000000000" pitchFamily="2" charset="2"/>
              <a:buChar char="ü"/>
            </a:pPr>
            <a:r>
              <a:rPr lang="en-US" altLang="en-US" sz="2800" dirty="0">
                <a:latin typeface="Arial" panose="020B0604020202020204" pitchFamily="34" charset="0"/>
                <a:cs typeface="Arial" panose="020B0604020202020204" pitchFamily="34" charset="0"/>
              </a:rPr>
              <a:t>Provide a clear and emphatic objection every time the unwelcome conduct happens</a:t>
            </a:r>
          </a:p>
          <a:p>
            <a:pPr>
              <a:buFont typeface="Wingdings" panose="05000000000000000000" pitchFamily="2" charset="2"/>
              <a:buChar char="ü"/>
            </a:pPr>
            <a:r>
              <a:rPr lang="en-US" altLang="en-US" sz="2800" dirty="0">
                <a:latin typeface="Arial" panose="020B0604020202020204" pitchFamily="34" charset="0"/>
                <a:cs typeface="Arial" panose="020B0604020202020204" pitchFamily="34" charset="0"/>
              </a:rPr>
              <a:t>Keep documentation</a:t>
            </a:r>
          </a:p>
          <a:p>
            <a:pPr>
              <a:buFont typeface="Wingdings" panose="05000000000000000000" pitchFamily="2" charset="2"/>
              <a:buChar char="ü"/>
            </a:pPr>
            <a:r>
              <a:rPr lang="en-US" altLang="en-US" sz="2800" dirty="0">
                <a:latin typeface="Arial" panose="020B0604020202020204" pitchFamily="34" charset="0"/>
                <a:cs typeface="Arial" panose="020B0604020202020204" pitchFamily="34" charset="0"/>
              </a:rPr>
              <a:t>If you choose, confront the harasser</a:t>
            </a:r>
          </a:p>
          <a:p>
            <a:pPr>
              <a:buFont typeface="Wingdings" panose="05000000000000000000" pitchFamily="2" charset="2"/>
              <a:buChar char="ü"/>
            </a:pPr>
            <a:r>
              <a:rPr lang="en-US" altLang="en-US" sz="2800" dirty="0">
                <a:latin typeface="Arial" panose="020B0604020202020204" pitchFamily="34" charset="0"/>
                <a:cs typeface="Arial" panose="020B0604020202020204" pitchFamily="34" charset="0"/>
              </a:rPr>
              <a:t>Continue to report to work</a:t>
            </a:r>
          </a:p>
          <a:p>
            <a:pPr>
              <a:buFont typeface="Wingdings" panose="05000000000000000000" pitchFamily="2" charset="2"/>
              <a:buChar char="ü"/>
            </a:pPr>
            <a:r>
              <a:rPr lang="en-US" altLang="en-US" sz="2800" dirty="0">
                <a:latin typeface="Arial" panose="020B0604020202020204" pitchFamily="34" charset="0"/>
                <a:cs typeface="Arial" panose="020B0604020202020204" pitchFamily="34" charset="0"/>
              </a:rPr>
              <a:t>Make an official complaint if the behavior does not stop</a:t>
            </a:r>
          </a:p>
          <a:p>
            <a:pPr marL="0" lvl="0" indent="0" algn="ctr">
              <a:buNone/>
            </a:pPr>
            <a:endParaRPr lang="en-US" b="1" dirty="0"/>
          </a:p>
          <a:p>
            <a:pPr marL="0" lvl="0" indent="0" algn="ctr">
              <a:buNone/>
            </a:pPr>
            <a:endParaRPr lang="en-US" b="1" dirty="0"/>
          </a:p>
          <a:p>
            <a:pPr marL="0" lvl="0" indent="0" algn="ctr">
              <a:buNone/>
            </a:pPr>
            <a:endParaRPr lang="en-US" b="1" dirty="0"/>
          </a:p>
          <a:p>
            <a:pPr marL="0" lvl="0" indent="0" algn="ctr">
              <a:buNone/>
            </a:pPr>
            <a:endParaRPr lang="en-US" b="1" dirty="0"/>
          </a:p>
          <a:p>
            <a:pPr marL="0" lvl="0" indent="0" algn="ctr">
              <a:buNone/>
            </a:pPr>
            <a:endParaRPr lang="en-US" b="1" dirty="0"/>
          </a:p>
          <a:p>
            <a:endParaRPr lang="en-US" dirty="0"/>
          </a:p>
          <a:p>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17</a:t>
            </a:fld>
            <a:endParaRPr lang="en-US" dirty="0">
              <a:solidFill>
                <a:schemeClr val="tx1"/>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477000"/>
            <a:ext cx="2133600" cy="244475"/>
          </a:xfrm>
        </p:spPr>
        <p:txBody>
          <a:bodyPr/>
          <a:lstStyle/>
          <a:p>
            <a:fld id="{A6A93D68-086A-4CAC-ADCD-6E852FEEE919}"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pic>
        <p:nvPicPr>
          <p:cNvPr id="6" name="Picture 6" descr="j00787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030787"/>
            <a:ext cx="21605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50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9" y="136524"/>
            <a:ext cx="6638925" cy="1616076"/>
          </a:xfrm>
        </p:spPr>
        <p:txBody>
          <a:bodyPr>
            <a:noAutofit/>
          </a:bodyPr>
          <a:lstStyle/>
          <a:p>
            <a:r>
              <a:rPr lang="en-US" altLang="en-US" dirty="0">
                <a:solidFill>
                  <a:srgbClr val="FF0000"/>
                </a:solidFill>
                <a:latin typeface="Arial" panose="020B0604020202020204" pitchFamily="34" charset="0"/>
                <a:cs typeface="Arial" panose="020B0604020202020204" pitchFamily="34" charset="0"/>
              </a:rPr>
              <a:t>Don’ts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6800" y="2514600"/>
            <a:ext cx="7162800" cy="3200400"/>
          </a:xfrm>
        </p:spPr>
        <p:txBody>
          <a:bodyPr>
            <a:normAutofit/>
          </a:bodyPr>
          <a:lstStyle/>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Don’t attempt to retaliate</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Don’t make yourself guilty of insubordination</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Don’t socially or emotionally isolate yourself</a:t>
            </a:r>
          </a:p>
          <a:p>
            <a:pPr marL="114300" indent="0">
              <a:buNone/>
            </a:pPr>
            <a:endParaRPr lang="en-US" sz="1800" dirty="0"/>
          </a:p>
          <a:p>
            <a:pPr marL="114300" indent="0">
              <a:buNone/>
            </a:pPr>
            <a:endParaRPr lang="en-US" sz="1800" dirty="0"/>
          </a:p>
          <a:p>
            <a:pPr marL="114300" indent="0">
              <a:buNone/>
            </a:pPr>
            <a:endParaRPr lang="en-US" sz="1800" dirty="0"/>
          </a:p>
          <a:p>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18</a:t>
            </a:fld>
            <a:endParaRPr lang="en-US" dirty="0">
              <a:solidFill>
                <a:schemeClr val="tx1"/>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477000"/>
            <a:ext cx="2133600" cy="244475"/>
          </a:xfrm>
        </p:spPr>
        <p:txBody>
          <a:bodyPr/>
          <a:lstStyle/>
          <a:p>
            <a:fld id="{13F085C7-009E-4EFB-9583-FF6233F621ED}"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pic>
        <p:nvPicPr>
          <p:cNvPr id="8" name="Picture 5" descr="j00787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03200"/>
            <a:ext cx="16097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08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447800"/>
          </a:xfrm>
        </p:spPr>
        <p:txBody>
          <a:bodyPr/>
          <a:lstStyle/>
          <a:p>
            <a:r>
              <a:rPr lang="en-US" altLang="en-US" dirty="0">
                <a:latin typeface="Arial" panose="020B0604020202020204" pitchFamily="34" charset="0"/>
                <a:cs typeface="Arial" panose="020B0604020202020204" pitchFamily="34" charset="0"/>
              </a:rPr>
              <a:t>Intent vs. Impact</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BE5B293E-7359-4D06-A3E9-D60C6C1D2C1B}" type="datetime4">
              <a:rPr lang="en-US" smtClean="0"/>
              <a:t>October 7, 2025</a:t>
            </a:fld>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rPr>
              <a:pPr>
                <a:defRPr/>
              </a:pPr>
              <a:t>19</a:t>
            </a:fld>
            <a:endParaRPr lang="en-US" dirty="0">
              <a:solidFill>
                <a:schemeClr val="tx1"/>
              </a:solidFill>
            </a:endParaRPr>
          </a:p>
        </p:txBody>
      </p:sp>
      <p:pic>
        <p:nvPicPr>
          <p:cNvPr id="6" name="Picture 3" descr="j007872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4731" y="1066800"/>
            <a:ext cx="3132138"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j00788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590800"/>
            <a:ext cx="272415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656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447800"/>
          </a:xfrm>
        </p:spPr>
        <p:txBody>
          <a:bodyPr/>
          <a:lstStyle/>
          <a:p>
            <a:r>
              <a:rPr lang="en-US" dirty="0">
                <a:latin typeface="Arial" panose="020B0604020202020204" pitchFamily="34" charset="0"/>
                <a:cs typeface="Arial" panose="020B0604020202020204" pitchFamily="34" charset="0"/>
              </a:rPr>
              <a:t>Labor Relations Roles</a:t>
            </a:r>
          </a:p>
        </p:txBody>
      </p:sp>
      <p:sp>
        <p:nvSpPr>
          <p:cNvPr id="4" name="Content Placeholder 3"/>
          <p:cNvSpPr>
            <a:spLocks noGrp="1"/>
          </p:cNvSpPr>
          <p:nvPr>
            <p:ph idx="1"/>
          </p:nvPr>
        </p:nvSpPr>
        <p:spPr>
          <a:xfrm>
            <a:off x="609600" y="1371600"/>
            <a:ext cx="8229600" cy="4800600"/>
          </a:xfrm>
        </p:spPr>
        <p:txBody>
          <a:bodyPr>
            <a:noAutofit/>
          </a:bodyPr>
          <a:lstStyle/>
          <a:p>
            <a:pPr>
              <a:buFont typeface="Arial" panose="020B0604020202020204" pitchFamily="34" charset="0"/>
              <a:buChar char="•"/>
            </a:pPr>
            <a:r>
              <a:rPr lang="en-US" sz="1600" dirty="0">
                <a:latin typeface="Arial" panose="020B0604020202020204" pitchFamily="34" charset="0"/>
                <a:cs typeface="Arial" panose="020B0604020202020204" pitchFamily="34" charset="0"/>
              </a:rPr>
              <a:t>Negotiate Collective Bargaining Agreements (CBA)</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Interpret/Advise on CBAs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Facilitate Labor Meetings</a:t>
            </a:r>
          </a:p>
          <a:p>
            <a:pPr>
              <a:buFont typeface="Arial" panose="020B0604020202020204" pitchFamily="34" charset="0"/>
              <a:buChar char="•"/>
            </a:pPr>
            <a:r>
              <a:rPr lang="en-US" sz="1600" dirty="0">
                <a:latin typeface="Arial" panose="020B0604020202020204" pitchFamily="34" charset="0"/>
                <a:cs typeface="Arial" panose="020B0604020202020204" pitchFamily="34" charset="0"/>
              </a:rPr>
              <a:t>Coordinate/Facilitate Mayor’s Labor Summits</a:t>
            </a:r>
          </a:p>
          <a:p>
            <a:r>
              <a:rPr lang="en-US" sz="1600" dirty="0">
                <a:latin typeface="Arial" panose="020B0604020202020204" pitchFamily="34" charset="0"/>
                <a:cs typeface="Arial" panose="020B0604020202020204" pitchFamily="34" charset="0"/>
              </a:rPr>
              <a:t>Provide Guidance/Recommendations on County Policies &amp; Procedures (i.e. Administrative Orders (AO) Implementing Orders (IO), Ordinances, Personnel Rules, Leave Manual, etc.)</a:t>
            </a:r>
          </a:p>
          <a:p>
            <a:r>
              <a:rPr lang="en-US" sz="1600" dirty="0">
                <a:latin typeface="Arial" panose="020B0604020202020204" pitchFamily="34" charset="0"/>
                <a:cs typeface="Arial" panose="020B0604020202020204" pitchFamily="34" charset="0"/>
              </a:rPr>
              <a:t>Chair/Coordinate eight (8) Employee Appeals: </a:t>
            </a:r>
          </a:p>
          <a:p>
            <a:pPr marL="571500" indent="-457200">
              <a:spcBef>
                <a:spcPts val="0"/>
              </a:spcBef>
              <a:buFont typeface="Courier New" panose="02070309020205020404" pitchFamily="49" charset="0"/>
              <a:buChar char="o"/>
            </a:pPr>
            <a:endParaRPr lang="en-US" sz="1600" b="1" dirty="0">
              <a:latin typeface="Arial" panose="020B0604020202020204" pitchFamily="34" charset="0"/>
              <a:cs typeface="Arial" panose="020B0604020202020204" pitchFamily="34" charset="0"/>
            </a:endParaRP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Discipline Appeals</a:t>
            </a: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Performance Evaluation Appeals</a:t>
            </a: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Job Abandonment Appeals</a:t>
            </a: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Short-Term Disability Appeals</a:t>
            </a: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Career Service Grievance Appeals</a:t>
            </a: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Name Clearing Hearing Appeals</a:t>
            </a: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Classification Appeals</a:t>
            </a:r>
          </a:p>
          <a:p>
            <a:pPr marL="971550" indent="-457200" defTabSz="457200">
              <a:lnSpc>
                <a:spcPct val="120000"/>
              </a:lnSpc>
              <a:spcBef>
                <a:spcPts val="0"/>
              </a:spcBef>
              <a:buFont typeface="+mj-lt"/>
              <a:buAutoNum type="arabicPeriod"/>
            </a:pPr>
            <a:r>
              <a:rPr lang="en-US" sz="1600" dirty="0">
                <a:latin typeface="Arial" panose="020B0604020202020204" pitchFamily="34" charset="0"/>
                <a:cs typeface="Arial" panose="020B0604020202020204" pitchFamily="34" charset="0"/>
              </a:rPr>
              <a:t>Employee Protection Ordinance (Section: 2-56.28.17)</a:t>
            </a:r>
            <a:endParaRPr lang="en-US" sz="1600" dirty="0"/>
          </a:p>
        </p:txBody>
      </p:sp>
      <p:sp>
        <p:nvSpPr>
          <p:cNvPr id="5" name="Date Placeholder 3"/>
          <p:cNvSpPr>
            <a:spLocks noGrp="1"/>
          </p:cNvSpPr>
          <p:nvPr>
            <p:ph type="dt" sz="half" idx="10"/>
          </p:nvPr>
        </p:nvSpPr>
        <p:spPr>
          <a:xfrm>
            <a:off x="457200" y="6439638"/>
            <a:ext cx="2133600" cy="288925"/>
          </a:xfrm>
        </p:spPr>
        <p:txBody>
          <a:bodyPr/>
          <a:lstStyle/>
          <a:p>
            <a:fld id="{8576D382-9846-4887-A894-4EB961096476}"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903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304799"/>
            <a:ext cx="9144000" cy="2133600"/>
          </a:xfrm>
        </p:spPr>
        <p:txBody>
          <a:bodyPr/>
          <a:lstStyle/>
          <a:p>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Intent vs. Impact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2057400"/>
            <a:ext cx="8229600" cy="4130675"/>
          </a:xfrm>
        </p:spPr>
        <p:txBody>
          <a:bodyPr/>
          <a:lstStyle/>
          <a:p>
            <a:pPr fontAlgn="auto">
              <a:spcAft>
                <a:spcPts val="0"/>
              </a:spcAft>
              <a:buFont typeface="Wingdings 3" charset="2"/>
              <a:buChar char=""/>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Is my intent the same as the impact?</a:t>
            </a:r>
          </a:p>
          <a:p>
            <a:pPr fontAlgn="auto">
              <a:spcAft>
                <a:spcPts val="0"/>
              </a:spcAft>
              <a:buFont typeface="Wingdings 3" charset="2"/>
              <a:buChar char=""/>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Is my behavior welcome?</a:t>
            </a:r>
          </a:p>
          <a:p>
            <a:pPr marL="0" indent="0">
              <a:buNone/>
            </a:pPr>
            <a:endParaRPr lang="en-US" sz="2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443BF4E1-A460-4DAA-B584-B6653498B7C4}"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20</a:t>
            </a:fld>
            <a:endParaRPr lang="en-US" dirty="0">
              <a:solidFill>
                <a:schemeClr val="tx1"/>
              </a:solidFill>
              <a:latin typeface="Arial" panose="020B0604020202020204" pitchFamily="34" charset="0"/>
              <a:cs typeface="Arial" panose="020B0604020202020204" pitchFamily="34" charset="0"/>
            </a:endParaRPr>
          </a:p>
        </p:txBody>
      </p:sp>
      <p:pic>
        <p:nvPicPr>
          <p:cNvPr id="6" name="Picture 6" descr="j00787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819400"/>
            <a:ext cx="16002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89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1752600"/>
          </a:xfrm>
        </p:spPr>
        <p:txBody>
          <a:bodyPr/>
          <a:lstStyle/>
          <a:p>
            <a:r>
              <a:rPr lang="en-US" altLang="en-US" dirty="0">
                <a:latin typeface="Arial" panose="020B0604020202020204" pitchFamily="34" charset="0"/>
                <a:cs typeface="Arial" panose="020B0604020202020204" pitchFamily="34" charset="0"/>
              </a:rPr>
              <a:t>Handling the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Sexual Harassment Complaint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86000"/>
            <a:ext cx="8229600" cy="4114800"/>
          </a:xfrm>
        </p:spPr>
        <p:txBody>
          <a:bodyPr/>
          <a:lstStyle/>
          <a:p>
            <a:endParaRPr lang="en-US" sz="1200" dirty="0">
              <a:latin typeface="Arial" panose="020B0604020202020204" pitchFamily="34" charset="0"/>
              <a:cs typeface="Arial" panose="020B0604020202020204" pitchFamily="34" charset="0"/>
            </a:endParaRP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Take the report seriously.</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Listen, sympathize, but don’t judge.</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Don’t delay.</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Respond to concerns.</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Document.</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Follow up on the complaint.</a:t>
            </a:r>
          </a:p>
          <a:p>
            <a:pPr fontAlgn="auto">
              <a:spcAft>
                <a:spcPts val="0"/>
              </a:spcAft>
              <a:buFont typeface="Wingdings 3" charset="2"/>
              <a:buChar char=""/>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Avoid using “dangerous words.”</a:t>
            </a:r>
          </a:p>
          <a:p>
            <a:endParaRPr lang="en-US" sz="24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152D10FA-4EBE-4A66-8EB2-1493FB5B573C}" type="datetime4">
              <a:rPr lang="en-US" smtClean="0"/>
              <a:t>October 7, 2025</a:t>
            </a:fld>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90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599"/>
            <a:ext cx="7391400" cy="1477963"/>
          </a:xfrm>
        </p:spPr>
        <p:txBody>
          <a:bodyPr/>
          <a:lstStyle/>
          <a:p>
            <a:br>
              <a:rPr lang="en-US" altLang="en-US" sz="4000" b="1" dirty="0">
                <a:cs typeface="Arial" panose="020B0604020202020204" pitchFamily="34" charset="0"/>
              </a:rPr>
            </a:br>
            <a:r>
              <a:rPr lang="en-US" altLang="en-US" dirty="0">
                <a:solidFill>
                  <a:schemeClr val="tx1">
                    <a:lumMod val="85000"/>
                    <a:lumOff val="15000"/>
                  </a:schemeClr>
                </a:solidFill>
                <a:latin typeface="Arial" panose="020B0604020202020204" pitchFamily="34" charset="0"/>
                <a:cs typeface="Arial" panose="020B0604020202020204" pitchFamily="34" charset="0"/>
              </a:rPr>
              <a:t>Handling Sexual Harassment</a:t>
            </a:r>
            <a:br>
              <a:rPr lang="en-US" altLang="en-US" dirty="0">
                <a:solidFill>
                  <a:schemeClr val="tx1">
                    <a:lumMod val="85000"/>
                    <a:lumOff val="15000"/>
                  </a:schemeClr>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438400"/>
            <a:ext cx="7162800" cy="3687763"/>
          </a:xfrm>
        </p:spPr>
        <p:txBody>
          <a:bodyPr/>
          <a:lstStyle/>
          <a:p>
            <a:pPr marL="0" indent="0">
              <a:spcBef>
                <a:spcPts val="0"/>
              </a:spcBef>
              <a:buNone/>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Telling someone that their behavior is unwanted, or offensive is the most important first step in stopping </a:t>
            </a:r>
          </a:p>
          <a:p>
            <a:pPr marL="0" indent="0">
              <a:spcBef>
                <a:spcPts val="0"/>
              </a:spcBef>
              <a:buNone/>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sexual harassment.  </a:t>
            </a:r>
          </a:p>
          <a:p>
            <a:pPr marL="0" indent="0">
              <a:spcBef>
                <a:spcPts val="0"/>
              </a:spcBef>
              <a:buNone/>
            </a:pPr>
            <a:endParaRPr lang="en-US" altLang="en-US" sz="2400" dirty="0">
              <a:solidFill>
                <a:schemeClr val="tx1">
                  <a:lumMod val="75000"/>
                  <a:lumOff val="25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en-US" sz="2800" b="1" dirty="0">
                <a:solidFill>
                  <a:schemeClr val="tx1">
                    <a:lumMod val="75000"/>
                    <a:lumOff val="25000"/>
                  </a:schemeClr>
                </a:solidFill>
                <a:latin typeface="Arial" panose="020B0604020202020204" pitchFamily="34" charset="0"/>
                <a:cs typeface="Arial" panose="020B0604020202020204" pitchFamily="34" charset="0"/>
              </a:rPr>
              <a:t>Why?</a:t>
            </a:r>
          </a:p>
          <a:p>
            <a:pPr>
              <a:spcBef>
                <a:spcPct val="50000"/>
              </a:spcBef>
              <a:buFontTx/>
              <a:buAutoNum type="arabicPeriod"/>
              <a:defRPr/>
            </a:pPr>
            <a:r>
              <a:rPr lang="en-US" altLang="en-US" sz="2400" dirty="0">
                <a:latin typeface="Arial" panose="020B0604020202020204" pitchFamily="34" charset="0"/>
                <a:cs typeface="Arial" panose="020B0604020202020204" pitchFamily="34" charset="0"/>
              </a:rPr>
              <a:t>Puts the person on notice</a:t>
            </a:r>
          </a:p>
          <a:p>
            <a:pPr>
              <a:spcBef>
                <a:spcPct val="50000"/>
              </a:spcBef>
              <a:buFontTx/>
              <a:buAutoNum type="arabicPeriod"/>
              <a:defRPr/>
            </a:pPr>
            <a:r>
              <a:rPr lang="en-US" altLang="en-US" sz="2400" dirty="0">
                <a:latin typeface="Arial" panose="020B0604020202020204" pitchFamily="34" charset="0"/>
                <a:cs typeface="Arial" panose="020B0604020202020204" pitchFamily="34" charset="0"/>
              </a:rPr>
              <a:t>Gives them the opportunity to change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13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31836"/>
            <a:ext cx="7620000" cy="944564"/>
          </a:xfrm>
        </p:spPr>
        <p:txBody>
          <a:bodyPr/>
          <a:lstStyle/>
          <a:p>
            <a:r>
              <a:rPr lang="en-US" altLang="en-US" dirty="0">
                <a:latin typeface="Arial" panose="020B0604020202020204" pitchFamily="34" charset="0"/>
                <a:cs typeface="Arial" panose="020B0604020202020204" pitchFamily="34" charset="0"/>
              </a:rPr>
              <a:t>Employee Responsibilities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86000"/>
            <a:ext cx="8229600" cy="3840163"/>
          </a:xfrm>
        </p:spPr>
        <p:txBody>
          <a:bodyPr/>
          <a:lstStyle/>
          <a:p>
            <a:pPr fontAlgn="auto">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Right to be free from harassing behavior</a:t>
            </a:r>
          </a:p>
          <a:p>
            <a:pPr fontAlgn="auto">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Responsibility to complain about harassing behavior</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p:txBody>
          <a:bodyPr/>
          <a:lstStyle/>
          <a:p>
            <a:pPr>
              <a:defRPr/>
            </a:pPr>
            <a:fld id="{D8BAEB55-3123-4D81-98E0-101B3ABBF54F}" type="slidenum">
              <a:rPr lang="en-US" smtClean="0">
                <a:solidFill>
                  <a:prstClr val="black">
                    <a:tint val="75000"/>
                  </a:prstClr>
                </a:solidFill>
              </a:rPr>
              <a:pPr>
                <a:defRPr/>
              </a:pPr>
              <a:t>23</a:t>
            </a:fld>
            <a:endParaRPr lang="en-US" dirty="0">
              <a:solidFill>
                <a:prstClr val="black">
                  <a:tint val="75000"/>
                </a:prstClr>
              </a:solidFill>
            </a:endParaRPr>
          </a:p>
        </p:txBody>
      </p:sp>
      <p:pic>
        <p:nvPicPr>
          <p:cNvPr id="6" name="Picture 6" descr="j00788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1950" y="3473450"/>
            <a:ext cx="360045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814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1"/>
            <a:ext cx="6781800" cy="1073350"/>
          </a:xfrm>
        </p:spPr>
        <p:txBody>
          <a:bodyPr/>
          <a:lstStyle/>
          <a:p>
            <a:r>
              <a:rPr lang="en-US" altLang="en-US" dirty="0">
                <a:latin typeface="Arial" panose="020B0604020202020204" pitchFamily="34" charset="0"/>
                <a:cs typeface="Arial" panose="020B0604020202020204" pitchFamily="34" charset="0"/>
              </a:rPr>
              <a:t>Supervisor Responsibilities</a:t>
            </a:r>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486846"/>
            <a:ext cx="2133600" cy="234629"/>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24</a:t>
            </a:fld>
            <a:endParaRPr lang="en-US" dirty="0">
              <a:solidFill>
                <a:schemeClr val="tx1"/>
              </a:solidFill>
              <a:latin typeface="Arial" panose="020B0604020202020204" pitchFamily="34" charset="0"/>
              <a:cs typeface="Arial" panose="020B0604020202020204" pitchFamily="34" charset="0"/>
            </a:endParaRPr>
          </a:p>
        </p:txBody>
      </p:sp>
      <p:sp>
        <p:nvSpPr>
          <p:cNvPr id="6" name="Text Box 2"/>
          <p:cNvSpPr txBox="1">
            <a:spLocks noGrp="1" noChangeArrowheads="1"/>
          </p:cNvSpPr>
          <p:nvPr>
            <p:ph idx="1"/>
          </p:nvPr>
        </p:nvSpPr>
        <p:spPr bwMode="auto">
          <a:xfrm>
            <a:off x="1905000" y="1371600"/>
            <a:ext cx="6553200" cy="511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Let your employees know you take this issue seriously &amp; the institution will respond promptly.</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Take a proactive stance in preventing unlawful harassment.</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Take appropriate action in a timely manner, don’t delay.</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Document. Write a detailed summary of the complaint.</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Follow up on the complaint. Check with the complainant the next day to ensure he or she is getting needed assistance.</a:t>
            </a:r>
          </a:p>
          <a:p>
            <a:endParaRPr lang="en-US" dirty="0"/>
          </a:p>
        </p:txBody>
      </p:sp>
      <p:pic>
        <p:nvPicPr>
          <p:cNvPr id="7" name="Picture 6" descr="j00788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75" y="1752600"/>
            <a:ext cx="18002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039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altLang="en-US" dirty="0">
                <a:latin typeface="Arial" panose="020B0604020202020204" pitchFamily="34" charset="0"/>
                <a:cs typeface="Arial" panose="020B0604020202020204" pitchFamily="34" charset="0"/>
              </a:rPr>
              <a:t>Dangerous Words</a:t>
            </a:r>
            <a:endParaRPr lang="en-US" dirty="0"/>
          </a:p>
        </p:txBody>
      </p:sp>
      <p:sp>
        <p:nvSpPr>
          <p:cNvPr id="3" name="Content Placeholder 2"/>
          <p:cNvSpPr>
            <a:spLocks noGrp="1"/>
          </p:cNvSpPr>
          <p:nvPr>
            <p:ph idx="1"/>
          </p:nvPr>
        </p:nvSpPr>
        <p:spPr>
          <a:xfrm>
            <a:off x="762000" y="1219200"/>
            <a:ext cx="7924800" cy="5137150"/>
          </a:xfrm>
        </p:spPr>
        <p:txBody>
          <a:bodyPr/>
          <a:lstStyle/>
          <a:p>
            <a:pPr marL="0" indent="0" fontAlgn="auto">
              <a:spcBef>
                <a:spcPts val="0"/>
              </a:spcBef>
              <a:spcAft>
                <a:spcPts val="0"/>
              </a:spcAft>
              <a:buNone/>
              <a:defRPr/>
            </a:pPr>
            <a:r>
              <a:rPr lang="en-US" altLang="en-US" sz="2400" b="1" dirty="0">
                <a:latin typeface="Arial" panose="020B0604020202020204" pitchFamily="34" charset="0"/>
                <a:cs typeface="Arial" panose="020B0604020202020204" pitchFamily="34" charset="0"/>
              </a:rPr>
              <a:t>When responding to a complaint, be careful that these words don’t come out of your mouth:</a:t>
            </a:r>
          </a:p>
          <a:p>
            <a:pPr marL="0" indent="0" fontAlgn="auto">
              <a:spcBef>
                <a:spcPts val="0"/>
              </a:spcBef>
              <a:spcAft>
                <a:spcPts val="0"/>
              </a:spcAft>
              <a:buNone/>
              <a:defRPr/>
            </a:pPr>
            <a:endParaRPr lang="en-US" altLang="en-US" sz="2400" b="1" dirty="0">
              <a:latin typeface="Arial" panose="020B0604020202020204" pitchFamily="34" charset="0"/>
              <a:cs typeface="Arial" panose="020B0604020202020204" pitchFamily="34" charset="0"/>
            </a:endParaRP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It’s just teasing—no big deal.</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I know he/she didn’t mean anything like that.</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It’s your fault for dressing so provocatively.</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You need to learn to handle these things.</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Just ignore it.</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He/she puts his/her arms around everyone.</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Why can’t you learn to accept a compliment?</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You must have wanted it, otherwise you would have told him/her no.</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That’s how they do things where he/she comes from.</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It’s just a joke. Lighten up.</a:t>
            </a:r>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761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446212"/>
          </a:xfrm>
        </p:spPr>
        <p:txBody>
          <a:bodyPr/>
          <a:lstStyle/>
          <a:p>
            <a:r>
              <a:rPr lang="en-US" altLang="en-US" dirty="0">
                <a:latin typeface="Arial" panose="020B0604020202020204" pitchFamily="34" charset="0"/>
                <a:cs typeface="Arial" panose="020B0604020202020204" pitchFamily="34" charset="0"/>
              </a:rPr>
              <a:t>CONSEQUENCES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133600"/>
            <a:ext cx="7848600" cy="3992563"/>
          </a:xfrm>
        </p:spPr>
        <p:txBody>
          <a:bodyPr/>
          <a:lstStyle/>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Employee productivity losses</a:t>
            </a:r>
          </a:p>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Increased absenteeism</a:t>
            </a:r>
          </a:p>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Court awards, settlements and fees</a:t>
            </a:r>
          </a:p>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Damage to institutional image</a:t>
            </a:r>
          </a:p>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Deterioration of staff morale</a:t>
            </a:r>
          </a:p>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Psychological distress, compromised wellness</a:t>
            </a:r>
          </a:p>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Compromised spiritual &amp; moral integrity</a:t>
            </a:r>
          </a:p>
          <a:p>
            <a:pPr fontAlgn="auto">
              <a:lnSpc>
                <a:spcPct val="80000"/>
              </a:lnSpc>
              <a:spcAft>
                <a:spcPts val="0"/>
              </a:spcAft>
              <a:buFont typeface="Wingdings" panose="05000000000000000000" pitchFamily="2" charset="2"/>
              <a:buChar char="v"/>
              <a:defRPr/>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Termination</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964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1143000"/>
          </a:xfrm>
        </p:spPr>
        <p:txBody>
          <a:bodyPr/>
          <a:lstStyle/>
          <a:p>
            <a:r>
              <a:rPr lang="en-US" altLang="en-US" dirty="0">
                <a:latin typeface="Arial" panose="020B0604020202020204" pitchFamily="34" charset="0"/>
                <a:cs typeface="Arial" panose="020B0604020202020204" pitchFamily="34" charset="0"/>
              </a:rPr>
              <a:t>Complaint Procedure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28800" y="1828800"/>
            <a:ext cx="6477000" cy="4297363"/>
          </a:xfrm>
        </p:spPr>
        <p:txBody>
          <a:bodyPr/>
          <a:lstStyle/>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Let your employees know you take this issue seriously</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Take a proactive stance in preventing unlawful harassment</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Take appropriate action in a timely manner</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Remember, you are liable if you </a:t>
            </a:r>
            <a:r>
              <a:rPr lang="en-US" altLang="en-US" sz="2400" b="1" u="sng" dirty="0">
                <a:solidFill>
                  <a:schemeClr val="tx1">
                    <a:lumMod val="75000"/>
                    <a:lumOff val="25000"/>
                  </a:schemeClr>
                </a:solidFill>
                <a:latin typeface="Arial" panose="020B0604020202020204" pitchFamily="34" charset="0"/>
                <a:cs typeface="Arial" panose="020B0604020202020204" pitchFamily="34" charset="0"/>
              </a:rPr>
              <a:t>knew</a:t>
            </a:r>
            <a:r>
              <a:rPr lang="en-US" altLang="en-US" sz="2400" dirty="0">
                <a:solidFill>
                  <a:schemeClr val="tx1">
                    <a:lumMod val="75000"/>
                    <a:lumOff val="25000"/>
                  </a:schemeClr>
                </a:solidFill>
                <a:latin typeface="Arial" panose="020B0604020202020204" pitchFamily="34" charset="0"/>
                <a:cs typeface="Arial" panose="020B0604020202020204" pitchFamily="34" charset="0"/>
              </a:rPr>
              <a:t> or </a:t>
            </a:r>
            <a:r>
              <a:rPr lang="en-US" altLang="en-US" sz="2400" b="1" u="sng" dirty="0">
                <a:solidFill>
                  <a:schemeClr val="tx1">
                    <a:lumMod val="75000"/>
                    <a:lumOff val="25000"/>
                  </a:schemeClr>
                </a:solidFill>
                <a:latin typeface="Arial" panose="020B0604020202020204" pitchFamily="34" charset="0"/>
                <a:cs typeface="Arial" panose="020B0604020202020204" pitchFamily="34" charset="0"/>
              </a:rPr>
              <a:t>should have known</a:t>
            </a:r>
          </a:p>
          <a:p>
            <a:pPr fontAlgn="auto">
              <a:spcBef>
                <a:spcPts val="0"/>
              </a:spcBef>
              <a:spcAft>
                <a:spcPts val="0"/>
              </a:spcAft>
              <a:buFont typeface="Wingdings" panose="05000000000000000000" pitchFamily="2" charset="2"/>
              <a:buChar char="ü"/>
              <a:defRPr/>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The same standard applies to harassment by a non-employee third party</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27</a:t>
            </a:fld>
            <a:endParaRPr lang="en-US" dirty="0">
              <a:solidFill>
                <a:schemeClr val="tx1"/>
              </a:solidFill>
              <a:latin typeface="Arial" panose="020B0604020202020204" pitchFamily="34" charset="0"/>
              <a:cs typeface="Arial" panose="020B0604020202020204" pitchFamily="34" charset="0"/>
            </a:endParaRPr>
          </a:p>
        </p:txBody>
      </p:sp>
      <p:pic>
        <p:nvPicPr>
          <p:cNvPr id="6" name="Picture 6" descr="BS0102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6670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0577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6934200" cy="1143000"/>
          </a:xfrm>
        </p:spPr>
        <p:txBody>
          <a:bodyPr/>
          <a:lstStyle/>
          <a:p>
            <a:r>
              <a:rPr lang="en-US" altLang="en-US" dirty="0">
                <a:latin typeface="Arial" panose="020B0604020202020204" pitchFamily="34" charset="0"/>
                <a:cs typeface="Arial" panose="020B0604020202020204" pitchFamily="34" charset="0"/>
              </a:rPr>
              <a:t>Retaliation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05000"/>
            <a:ext cx="8229600" cy="4221163"/>
          </a:xfrm>
        </p:spPr>
        <p:txBody>
          <a:bodyPr/>
          <a:lstStyle/>
          <a:p>
            <a:pPr marL="0" indent="0">
              <a:buNone/>
            </a:pPr>
            <a:r>
              <a:rPr lang="en-US" altLang="en-US" sz="2800" dirty="0">
                <a:latin typeface="Arial" panose="020B0604020202020204" pitchFamily="34" charset="0"/>
                <a:cs typeface="Arial" panose="020B0604020202020204" pitchFamily="34" charset="0"/>
              </a:rPr>
              <a:t>You are protected against retaliation for exercising your right to complain or for testifying or assisting in an investigation or hearing.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28</a:t>
            </a:fld>
            <a:endParaRPr lang="en-US" dirty="0">
              <a:solidFill>
                <a:schemeClr val="tx1"/>
              </a:solidFill>
              <a:latin typeface="Arial" panose="020B0604020202020204" pitchFamily="34" charset="0"/>
              <a:cs typeface="Arial" panose="020B0604020202020204" pitchFamily="34" charset="0"/>
            </a:endParaRPr>
          </a:p>
        </p:txBody>
      </p:sp>
      <p:pic>
        <p:nvPicPr>
          <p:cNvPr id="6" name="Picture 6" descr="j00788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810000"/>
            <a:ext cx="40100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48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31836"/>
            <a:ext cx="6629400" cy="1325563"/>
          </a:xfrm>
        </p:spPr>
        <p:txBody>
          <a:bodyPr/>
          <a:lstStyle/>
          <a:p>
            <a:r>
              <a:rPr lang="en-US" altLang="en-US" dirty="0">
                <a:latin typeface="Arial" panose="020B0604020202020204" pitchFamily="34" charset="0"/>
                <a:cs typeface="Arial" panose="020B0604020202020204" pitchFamily="34" charset="0"/>
              </a:rPr>
              <a:t>Confidentiality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667000"/>
            <a:ext cx="8229600" cy="3459163"/>
          </a:xfrm>
        </p:spPr>
        <p:txBody>
          <a:bodyPr/>
          <a:lstStyle/>
          <a:p>
            <a:pPr>
              <a:spcBef>
                <a:spcPts val="0"/>
              </a:spcBef>
              <a:buFont typeface="Wingdings" panose="05000000000000000000" pitchFamily="2" charset="2"/>
              <a:buChar char="ü"/>
              <a:defRPr/>
            </a:pPr>
            <a:r>
              <a:rPr lang="en-US" altLang="en-US" sz="2400" dirty="0">
                <a:latin typeface="Arial" panose="020B0604020202020204" pitchFamily="34" charset="0"/>
                <a:cs typeface="Arial" panose="020B0604020202020204" pitchFamily="34" charset="0"/>
              </a:rPr>
              <a:t>All complaints will be kept confidential</a:t>
            </a:r>
          </a:p>
          <a:p>
            <a:pPr marL="0" indent="0">
              <a:spcBef>
                <a:spcPts val="0"/>
              </a:spcBef>
              <a:defRPr/>
            </a:pPr>
            <a:endParaRPr lang="en-US" altLang="en-US" sz="24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ü"/>
              <a:defRPr/>
            </a:pPr>
            <a:r>
              <a:rPr lang="en-US" altLang="en-US" sz="2400" dirty="0">
                <a:latin typeface="Arial" panose="020B0604020202020204" pitchFamily="34" charset="0"/>
                <a:cs typeface="Arial" panose="020B0604020202020204" pitchFamily="34" charset="0"/>
              </a:rPr>
              <a:t>Records established as a result of an investigation are </a:t>
            </a:r>
            <a:r>
              <a:rPr lang="en-US" altLang="en-US" sz="2400" b="1" u="sng" dirty="0">
                <a:latin typeface="Arial" panose="020B0604020202020204" pitchFamily="34" charset="0"/>
                <a:cs typeface="Arial" panose="020B0604020202020204" pitchFamily="34" charset="0"/>
              </a:rPr>
              <a:t>not</a:t>
            </a:r>
            <a:r>
              <a:rPr lang="en-US" altLang="en-US" sz="2400" dirty="0">
                <a:latin typeface="Arial" panose="020B0604020202020204" pitchFamily="34" charset="0"/>
                <a:cs typeface="Arial" panose="020B0604020202020204" pitchFamily="34" charset="0"/>
              </a:rPr>
              <a:t> to be retained in employee personnel file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29</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11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dirty="0">
                <a:latin typeface="Arial" panose="020B0604020202020204" pitchFamily="34" charset="0"/>
                <a:cs typeface="Arial" panose="020B0604020202020204" pitchFamily="34" charset="0"/>
              </a:rPr>
              <a:t>Topics Of Discussion</a:t>
            </a:r>
          </a:p>
        </p:txBody>
      </p:sp>
      <p:sp>
        <p:nvSpPr>
          <p:cNvPr id="3" name="Content Placeholder 2"/>
          <p:cNvSpPr>
            <a:spLocks noGrp="1"/>
          </p:cNvSpPr>
          <p:nvPr>
            <p:ph idx="1"/>
          </p:nvPr>
        </p:nvSpPr>
        <p:spPr>
          <a:xfrm>
            <a:off x="476491" y="1224986"/>
            <a:ext cx="7772400" cy="5328213"/>
          </a:xfrm>
        </p:spPr>
        <p:txBody>
          <a:bodyPr>
            <a:noAutofit/>
          </a:bodyPr>
          <a:lstStyle/>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Sexual Harassment</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Americans with Disabilities Act (ADA) - (Reasonable Accommodation)</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Family Medical Leave Act (FMLA)</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Paid Parental Leave</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Delegation of Authority for Disciplinary Action</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Failure of Probation </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Informal and Formal Counseling</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Record of Counseling Review</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Progressive Disciplinary Action</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Personnel Related Settlements/Memorandums of Understanding</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eDiscipline</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Performance Evaluations</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Employee Grievances</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Arrest Log Tracking</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Scheduling Physical Examinations and Drug/Alcohol Tests</a:t>
            </a:r>
          </a:p>
          <a:p>
            <a:pPr fontAlgn="auto">
              <a:spcAft>
                <a:spcPts val="0"/>
              </a:spcAft>
              <a:buFont typeface="Arial" panose="020B0604020202020204" pitchFamily="34" charset="0"/>
              <a:buChar char="•"/>
              <a:defRPr/>
            </a:pPr>
            <a:r>
              <a:rPr lang="en-US" sz="1800" dirty="0">
                <a:solidFill>
                  <a:schemeClr val="tx1">
                    <a:lumMod val="75000"/>
                    <a:lumOff val="25000"/>
                  </a:schemeClr>
                </a:solidFill>
                <a:latin typeface="Arial" panose="020B0604020202020204" pitchFamily="34" charset="0"/>
                <a:cs typeface="Arial" panose="020B0604020202020204" pitchFamily="34" charset="0"/>
              </a:rPr>
              <a:t>Fitness for Duty</a:t>
            </a:r>
            <a:endParaRPr lang="en-US" sz="1800" dirty="0">
              <a:ln>
                <a:solidFill>
                  <a:sysClr val="windowText" lastClr="000000"/>
                </a:solidFill>
              </a:ln>
              <a:solidFill>
                <a:schemeClr val="tx1">
                  <a:lumMod val="75000"/>
                  <a:lumOff val="25000"/>
                </a:schemeClr>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553200"/>
            <a:ext cx="2133600" cy="168275"/>
          </a:xfrm>
        </p:spPr>
        <p:txBody>
          <a:bodyPr/>
          <a:lstStyle/>
          <a:p>
            <a:fld id="{C6923248-2F90-460B-A9F4-A65D214092BD}"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106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70707"/>
            <a:ext cx="8763000" cy="2209800"/>
          </a:xfrm>
        </p:spPr>
        <p:txBody>
          <a:bodyPr/>
          <a:lstStyle/>
          <a:p>
            <a:br>
              <a:rPr lang="en-US" altLang="en-US" dirty="0">
                <a:solidFill>
                  <a:schemeClr val="tx1">
                    <a:lumMod val="85000"/>
                    <a:lumOff val="15000"/>
                  </a:schemeClr>
                </a:solidFill>
                <a:latin typeface="Arial" panose="020B0604020202020204" pitchFamily="34" charset="0"/>
                <a:cs typeface="Arial" panose="020B0604020202020204" pitchFamily="34" charset="0"/>
              </a:rPr>
            </a:br>
            <a:br>
              <a:rPr lang="en-US" altLang="en-US" dirty="0">
                <a:solidFill>
                  <a:schemeClr val="tx1">
                    <a:lumMod val="85000"/>
                    <a:lumOff val="15000"/>
                  </a:schemeClr>
                </a:solidFill>
                <a:latin typeface="Arial" panose="020B0604020202020204" pitchFamily="34" charset="0"/>
                <a:cs typeface="Arial" panose="020B0604020202020204" pitchFamily="34" charset="0"/>
              </a:rPr>
            </a:br>
            <a:r>
              <a:rPr lang="en-US" altLang="en-US" sz="2800" dirty="0">
                <a:solidFill>
                  <a:schemeClr val="tx1">
                    <a:lumMod val="85000"/>
                    <a:lumOff val="15000"/>
                  </a:schemeClr>
                </a:solidFill>
                <a:latin typeface="Arial" panose="020B0604020202020204" pitchFamily="34" charset="0"/>
                <a:cs typeface="Arial" panose="020B0604020202020204" pitchFamily="34" charset="0"/>
              </a:rPr>
              <a:t>Implementing Order No. 7-45</a:t>
            </a:r>
            <a:br>
              <a:rPr lang="en-US" altLang="en-US" sz="2800" dirty="0">
                <a:solidFill>
                  <a:schemeClr val="tx1">
                    <a:lumMod val="85000"/>
                    <a:lumOff val="15000"/>
                  </a:schemeClr>
                </a:solidFill>
                <a:latin typeface="Arial" panose="020B0604020202020204" pitchFamily="34" charset="0"/>
                <a:cs typeface="Arial" panose="020B0604020202020204" pitchFamily="34" charset="0"/>
              </a:rPr>
            </a:br>
            <a:r>
              <a:rPr lang="en-US" altLang="en-US" sz="2800" dirty="0">
                <a:solidFill>
                  <a:schemeClr val="tx1">
                    <a:lumMod val="85000"/>
                    <a:lumOff val="15000"/>
                  </a:schemeClr>
                </a:solidFill>
                <a:latin typeface="Arial" panose="020B0604020202020204" pitchFamily="34" charset="0"/>
                <a:cs typeface="Arial" panose="020B0604020202020204" pitchFamily="34" charset="0"/>
              </a:rPr>
              <a:t>Equal Employment Opportunity Policy Prohibiting Unlawful Discrimination, Harassment or Retaliation </a:t>
            </a:r>
            <a:r>
              <a:rPr lang="en-US" altLang="en-US" sz="4000" b="1" dirty="0">
                <a:solidFill>
                  <a:schemeClr val="tx1">
                    <a:lumMod val="85000"/>
                    <a:lumOff val="15000"/>
                  </a:schemeClr>
                </a:solidFill>
              </a:rPr>
              <a:t>	</a:t>
            </a:r>
            <a:r>
              <a:rPr lang="en-US" altLang="en-US" sz="4000" dirty="0">
                <a:solidFill>
                  <a:schemeClr val="tx1">
                    <a:lumMod val="85000"/>
                    <a:lumOff val="15000"/>
                  </a:schemeClr>
                </a:solidFill>
              </a:rPr>
              <a:t>	</a:t>
            </a:r>
            <a:br>
              <a:rPr lang="en-US" altLang="en-US" sz="4000" dirty="0">
                <a:solidFill>
                  <a:schemeClr val="tx1">
                    <a:lumMod val="85000"/>
                    <a:lumOff val="15000"/>
                  </a:schemeClr>
                </a:solidFill>
              </a:rPr>
            </a:br>
            <a:endParaRPr lang="en-US" dirty="0"/>
          </a:p>
        </p:txBody>
      </p:sp>
      <p:sp>
        <p:nvSpPr>
          <p:cNvPr id="3" name="Content Placeholder 2"/>
          <p:cNvSpPr>
            <a:spLocks noGrp="1"/>
          </p:cNvSpPr>
          <p:nvPr>
            <p:ph idx="1"/>
          </p:nvPr>
        </p:nvSpPr>
        <p:spPr>
          <a:xfrm>
            <a:off x="457200" y="2895600"/>
            <a:ext cx="8229600" cy="3230563"/>
          </a:xfrm>
        </p:spPr>
        <p:txBody>
          <a:bodyPr/>
          <a:lstStyle/>
          <a:p>
            <a:pPr>
              <a:buFont typeface="Wingdings" panose="05000000000000000000" pitchFamily="2" charset="2"/>
              <a:buChar char="Ø"/>
            </a:pPr>
            <a:r>
              <a:rPr lang="en-US" altLang="en-US" sz="2400" dirty="0">
                <a:solidFill>
                  <a:schemeClr val="tx1">
                    <a:lumMod val="75000"/>
                    <a:lumOff val="25000"/>
                  </a:schemeClr>
                </a:solidFill>
                <a:latin typeface="Arial" panose="020B0604020202020204" pitchFamily="34" charset="0"/>
                <a:cs typeface="Arial" panose="020B0604020202020204" pitchFamily="34" charset="0"/>
              </a:rPr>
              <a:t>Miami-Dade County will not tolerate adverse treatment of employees because they report harassment or provide information related to such complaints. The County, in exercising reasonable care to prevent and promptly correct harassment or retaliation for reporting harassment, will protect victims from further unlawful harassment and retaliation.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629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67800" cy="1752600"/>
          </a:xfrm>
        </p:spPr>
        <p:txBody>
          <a:bodyPr/>
          <a:lstStyle/>
          <a:p>
            <a:r>
              <a:rPr lang="en-US" altLang="en-US" sz="2800" dirty="0">
                <a:solidFill>
                  <a:schemeClr val="tx1">
                    <a:lumMod val="85000"/>
                    <a:lumOff val="15000"/>
                  </a:schemeClr>
                </a:solidFill>
                <a:latin typeface="Arial" panose="020B0604020202020204" pitchFamily="34" charset="0"/>
                <a:cs typeface="Arial" panose="020B0604020202020204" pitchFamily="34" charset="0"/>
              </a:rPr>
              <a:t>Implementing Order No. 7-45</a:t>
            </a:r>
            <a:br>
              <a:rPr lang="en-US" altLang="en-US" dirty="0">
                <a:solidFill>
                  <a:schemeClr val="tx1">
                    <a:lumMod val="85000"/>
                    <a:lumOff val="15000"/>
                  </a:schemeClr>
                </a:solidFill>
                <a:latin typeface="Arial" panose="020B0604020202020204" pitchFamily="34" charset="0"/>
                <a:cs typeface="Arial" panose="020B0604020202020204" pitchFamily="34" charset="0"/>
              </a:rPr>
            </a:br>
            <a:r>
              <a:rPr lang="en-US" altLang="en-US" sz="2800" dirty="0">
                <a:solidFill>
                  <a:schemeClr val="tx1">
                    <a:lumMod val="85000"/>
                    <a:lumOff val="15000"/>
                  </a:schemeClr>
                </a:solidFill>
                <a:latin typeface="Arial" panose="020B0604020202020204" pitchFamily="34" charset="0"/>
                <a:cs typeface="Arial" panose="020B0604020202020204" pitchFamily="34" charset="0"/>
              </a:rPr>
              <a:t>Equal Employment Opportunity Policy Prohibiting Unlawful Discrimination, Harassment or Retaliation  (cont'd)	</a:t>
            </a:r>
            <a:endParaRPr lang="en-US" sz="2800" dirty="0"/>
          </a:p>
        </p:txBody>
      </p:sp>
      <p:sp>
        <p:nvSpPr>
          <p:cNvPr id="3" name="Content Placeholder 2"/>
          <p:cNvSpPr>
            <a:spLocks noGrp="1"/>
          </p:cNvSpPr>
          <p:nvPr>
            <p:ph idx="1"/>
          </p:nvPr>
        </p:nvSpPr>
        <p:spPr>
          <a:xfrm>
            <a:off x="457200" y="1981200"/>
            <a:ext cx="8229600" cy="4375150"/>
          </a:xfrm>
        </p:spPr>
        <p:txBody>
          <a:bodyPr/>
          <a:lstStyle/>
          <a:p>
            <a:pPr lvl="0" defTabSz="457200" fontAlgn="auto">
              <a:spcBef>
                <a:spcPts val="0"/>
              </a:spcBef>
              <a:spcAft>
                <a:spcPts val="0"/>
              </a:spcAft>
              <a:buClr>
                <a:srgbClr val="A53010"/>
              </a:buClr>
              <a:buFont typeface="Wingdings 3" charset="2"/>
              <a:buChar char=""/>
              <a:defRPr/>
            </a:pPr>
            <a:r>
              <a:rPr lang="en-US" altLang="en-US" sz="2400" b="1" dirty="0">
                <a:solidFill>
                  <a:prstClr val="black">
                    <a:lumMod val="75000"/>
                    <a:lumOff val="25000"/>
                  </a:prstClr>
                </a:solidFill>
                <a:latin typeface="Arial" panose="020B0604020202020204" pitchFamily="34" charset="0"/>
                <a:cs typeface="Arial" panose="020B0604020202020204" pitchFamily="34" charset="0"/>
              </a:rPr>
              <a:t>DEFINITION: </a:t>
            </a:r>
          </a:p>
          <a:p>
            <a:pPr lvl="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Century Gothic" panose="020B0502020202020204"/>
              </a:rPr>
              <a:t>	</a:t>
            </a:r>
          </a:p>
          <a:p>
            <a:pPr lvl="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Century Gothic" panose="020B0502020202020204"/>
              </a:rPr>
              <a:t>	</a:t>
            </a:r>
            <a:r>
              <a:rPr lang="en-US" altLang="en-US" sz="2400" dirty="0">
                <a:solidFill>
                  <a:prstClr val="black">
                    <a:lumMod val="75000"/>
                    <a:lumOff val="25000"/>
                  </a:prstClr>
                </a:solidFill>
                <a:latin typeface="Arial" panose="020B0604020202020204" pitchFamily="34" charset="0"/>
                <a:cs typeface="Arial" panose="020B0604020202020204" pitchFamily="34" charset="0"/>
              </a:rPr>
              <a:t>Unlawful harassment consists of unsolicited, offensive or retaliatory behavior based on race, sex, color, national origin, religion, age, disability, ancestry, marital status, pregnancy, sexual orientation, or an employee’s exercise of their constitutional or statutory rights. It does not refer to occasional comments of a socially acceptable nature to a reasonable person; it refers to behavior that is not welcome, that is personally offensive, that lowers morale, and that, therefore, interferes with the work environment. </a:t>
            </a:r>
          </a:p>
          <a:p>
            <a:endParaRPr lang="en-US" sz="24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881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905000"/>
          </a:xfrm>
        </p:spPr>
        <p:txBody>
          <a:bodyPr/>
          <a:lstStyle/>
          <a:p>
            <a:br>
              <a:rPr lang="en-US" dirty="0"/>
            </a:br>
            <a:r>
              <a:rPr lang="en-US" sz="2600" dirty="0">
                <a:latin typeface="Arial" panose="020B0604020202020204" pitchFamily="34" charset="0"/>
                <a:cs typeface="Arial" panose="020B0604020202020204" pitchFamily="34" charset="0"/>
              </a:rPr>
              <a:t>Implementing Order No. 7-45</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Equal Employment Opportunity Policy Prohibiting Unlawful Discrimination, Harassment or Retaliation </a:t>
            </a:r>
            <a:r>
              <a:rPr lang="en-US" sz="2400" dirty="0">
                <a:latin typeface="Arial" panose="020B0604020202020204" pitchFamily="34" charset="0"/>
                <a:cs typeface="Arial" panose="020B0604020202020204" pitchFamily="34" charset="0"/>
              </a:rPr>
              <a:t>(cont’d)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19501"/>
            <a:ext cx="8229600" cy="4525963"/>
          </a:xfrm>
        </p:spPr>
        <p:txBody>
          <a:bodyPr/>
          <a:lstStyle/>
          <a:p>
            <a:pPr lvl="0" defTabSz="457200" fontAlgn="auto">
              <a:spcBef>
                <a:spcPts val="0"/>
              </a:spcBef>
              <a:spcAft>
                <a:spcPts val="0"/>
              </a:spcAft>
              <a:buClr>
                <a:srgbClr val="A53010"/>
              </a:buClr>
              <a:buFont typeface="Wingdings 3" charset="2"/>
              <a:buChar char=""/>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Offensive comments about an employee’s race, sex, color, national origin, religion, age, disability, ancestry, marital status, pregnancy, sexual orientation, or the exercise of their constitutional or statutory rights constitutes unlawful harassment when: </a:t>
            </a:r>
          </a:p>
          <a:p>
            <a:pPr marL="0" lvl="0" indent="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a:t>
            </a:r>
          </a:p>
          <a:p>
            <a:pPr lvl="0" defTabSz="457200" fontAlgn="auto">
              <a:spcBef>
                <a:spcPts val="0"/>
              </a:spcBef>
              <a:spcAft>
                <a:spcPts val="0"/>
              </a:spcAft>
              <a:buClr>
                <a:srgbClr val="A53010"/>
              </a:buClr>
              <a:buFont typeface="+mj-lt"/>
              <a:buAutoNum type="arabicPeriod"/>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submission to such conduct is made either explicitly or implicitly a term of an individual’s employment, </a:t>
            </a:r>
          </a:p>
          <a:p>
            <a:pPr lvl="0" defTabSz="457200" fontAlgn="auto">
              <a:spcBef>
                <a:spcPts val="0"/>
              </a:spcBef>
              <a:spcAft>
                <a:spcPts val="0"/>
              </a:spcAft>
              <a:buClr>
                <a:srgbClr val="A53010"/>
              </a:buClr>
              <a:buFont typeface="+mj-lt"/>
              <a:buAutoNum type="arabicPeriod"/>
              <a:defRPr/>
            </a:pPr>
            <a:endParaRPr lang="en-US" alt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0"/>
              </a:spcBef>
              <a:spcAft>
                <a:spcPts val="0"/>
              </a:spcAft>
              <a:buClr>
                <a:srgbClr val="A53010"/>
              </a:buClr>
              <a:buFont typeface="+mj-lt"/>
              <a:buAutoNum type="arabicPeriod"/>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submission to or rejection of such conduct by an individual is used as a basis for employment decisions affecting such individual, </a:t>
            </a:r>
          </a:p>
          <a:p>
            <a:pPr lvl="0" defTabSz="457200" fontAlgn="auto">
              <a:spcBef>
                <a:spcPts val="0"/>
              </a:spcBef>
              <a:spcAft>
                <a:spcPts val="0"/>
              </a:spcAft>
              <a:buClr>
                <a:srgbClr val="A53010"/>
              </a:buClr>
              <a:buFont typeface="+mj-lt"/>
              <a:buAutoNum type="arabicPeriod"/>
              <a:defRPr/>
            </a:pPr>
            <a:endParaRPr lang="en-US" alt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0"/>
              </a:spcBef>
              <a:spcAft>
                <a:spcPts val="0"/>
              </a:spcAft>
              <a:buClr>
                <a:srgbClr val="A53010"/>
              </a:buClr>
              <a:buFont typeface="+mj-lt"/>
              <a:buAutoNum type="arabicPeriod"/>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such conduct has the purpose or effect of unreasonably interfering with an individual’s work performance or creating an intimidating, hostile or offensive working environment.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444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763000" cy="2057400"/>
          </a:xfrm>
        </p:spPr>
        <p:txBody>
          <a:bodyPr/>
          <a:lstStyle/>
          <a:p>
            <a:r>
              <a:rPr lang="en-US" sz="2800" dirty="0">
                <a:latin typeface="Arial" panose="020B0604020202020204" pitchFamily="34" charset="0"/>
                <a:cs typeface="Arial" panose="020B0604020202020204" pitchFamily="34" charset="0"/>
              </a:rPr>
              <a:t>Implementing Order No. 7-45</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Equal Employment Opportunity Policy Prohibiting Unlawful Discrimination, Harassment or Retaliation (cont'd)	</a:t>
            </a:r>
          </a:p>
        </p:txBody>
      </p:sp>
      <p:sp>
        <p:nvSpPr>
          <p:cNvPr id="3" name="Content Placeholder 2"/>
          <p:cNvSpPr>
            <a:spLocks noGrp="1"/>
          </p:cNvSpPr>
          <p:nvPr>
            <p:ph idx="1"/>
          </p:nvPr>
        </p:nvSpPr>
        <p:spPr>
          <a:xfrm>
            <a:off x="457200" y="3124200"/>
            <a:ext cx="8229600" cy="3001963"/>
          </a:xfrm>
        </p:spPr>
        <p:txBody>
          <a:bodyPr/>
          <a:lstStyle/>
          <a:p>
            <a:pPr lvl="0" defTabSz="457200" fontAlgn="auto">
              <a:spcBef>
                <a:spcPts val="0"/>
              </a:spcBef>
              <a:spcAft>
                <a:spcPts val="0"/>
              </a:spcAft>
              <a:buClr>
                <a:srgbClr val="A53010"/>
              </a:buClr>
              <a:buFont typeface="Wingdings 3"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Harassment may also take the form of adverse employment actions, such as termination, demotion, or other adverse employment decisions which effect an employee’s working conditions, if such actions are taken on the basis of an employee’s: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178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37507"/>
          </a:xfrm>
        </p:spPr>
        <p:txBody>
          <a:bodyPr/>
          <a:lstStyle/>
          <a:p>
            <a:br>
              <a:rPr lang="en-US"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Implementing Order No. 7-45</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Equal Employment Opportunity Policy Prohibiting Unlawful Discrimination, Harassment or Retaliation (cont'd</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8229600" cy="4373563"/>
          </a:xfrm>
        </p:spPr>
        <p:txBody>
          <a:bodyPr/>
          <a:lstStyle/>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RACE</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SEX</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COLOR</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NATIONAL ORIGIN</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RELIGION</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AGE</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DISABILITY</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ANCESTRY</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MARITAL STATUS</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PREGNANCY</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SEXUAL ORIENTATION</a:t>
            </a:r>
          </a:p>
          <a:p>
            <a:pPr lvl="0" defTabSz="457200" fontAlgn="auto">
              <a:spcBef>
                <a:spcPts val="0"/>
              </a:spcBef>
              <a:spcAft>
                <a:spcPts val="0"/>
              </a:spcAft>
              <a:buClr>
                <a:srgbClr val="A53010"/>
              </a:buClr>
              <a:buFont typeface="Wingdings 3" charset="2"/>
              <a:buChar char=""/>
              <a:defRPr/>
            </a:pPr>
            <a:r>
              <a:rPr lang="en-US" altLang="en-US" sz="2200" dirty="0">
                <a:solidFill>
                  <a:prstClr val="black">
                    <a:lumMod val="75000"/>
                    <a:lumOff val="25000"/>
                  </a:prstClr>
                </a:solidFill>
                <a:latin typeface="Arial" panose="020B0604020202020204" pitchFamily="34" charset="0"/>
                <a:cs typeface="Arial" panose="020B0604020202020204" pitchFamily="34" charset="0"/>
              </a:rPr>
              <a:t>or an employee’s exercise of their constitutional or statutory rights.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079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599"/>
            <a:ext cx="8534400" cy="2132013"/>
          </a:xfrm>
        </p:spPr>
        <p:txBody>
          <a:bodyPr/>
          <a:lstStyle/>
          <a:p>
            <a:r>
              <a:rPr lang="en-US" sz="2800" dirty="0">
                <a:latin typeface="Arial" panose="020B0604020202020204" pitchFamily="34" charset="0"/>
                <a:cs typeface="Arial" panose="020B0604020202020204" pitchFamily="34" charset="0"/>
              </a:rPr>
              <a:t>Implementing Order No. 7-45</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Equal Employment Opportunity Policy Prohibiting Unlawful Discrimination, Harassment or Retaliation (cont'd)</a:t>
            </a:r>
            <a:r>
              <a:rPr lang="en-US" sz="2600"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457200" y="2971800"/>
            <a:ext cx="8229600" cy="3154363"/>
          </a:xfrm>
        </p:spPr>
        <p:txBody>
          <a:bodyPr/>
          <a:lstStyle/>
          <a:p>
            <a:pPr lvl="0" defTabSz="457200" fontAlgn="auto">
              <a:lnSpc>
                <a:spcPct val="80000"/>
              </a:lnSpc>
              <a:spcBef>
                <a:spcPts val="1000"/>
              </a:spcBef>
              <a:spcAft>
                <a:spcPts val="0"/>
              </a:spcAft>
              <a:buClr>
                <a:srgbClr val="A53010"/>
              </a:buClr>
              <a:buFont typeface="Wingdings 3" charset="2"/>
              <a:buChar char=""/>
              <a:defRPr/>
            </a:pPr>
            <a:endParaRPr lang="en-US" altLang="en-US" sz="24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lnSpc>
                <a:spcPct val="80000"/>
              </a:lnSpc>
              <a:spcBef>
                <a:spcPts val="1000"/>
              </a:spcBef>
              <a:spcAft>
                <a:spcPts val="0"/>
              </a:spcAft>
              <a:buClr>
                <a:srgbClr val="A53010"/>
              </a:buClr>
              <a:buFont typeface="Wingdings 3"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Employment actions that are based on an employee’s performance or other legitimate reasons are not harassment.</a:t>
            </a:r>
          </a:p>
          <a:p>
            <a:pPr lvl="0" defTabSz="457200" fontAlgn="auto">
              <a:lnSpc>
                <a:spcPct val="80000"/>
              </a:lnSpc>
              <a:spcBef>
                <a:spcPts val="1000"/>
              </a:spcBef>
              <a:spcAft>
                <a:spcPts val="0"/>
              </a:spcAft>
              <a:buClr>
                <a:srgbClr val="A53010"/>
              </a:buClr>
              <a:buFont typeface="Wingdings 3" charset="2"/>
              <a:buChar char=""/>
              <a:defRPr/>
            </a:pPr>
            <a:endParaRPr lang="en-US" altLang="en-US" sz="2400" dirty="0">
              <a:solidFill>
                <a:prstClr val="black">
                  <a:lumMod val="75000"/>
                  <a:lumOff val="25000"/>
                </a:prstClr>
              </a:solidFill>
              <a:latin typeface="Century Gothic" panose="020B0502020202020204"/>
            </a:endParaRPr>
          </a:p>
          <a:p>
            <a:pPr lvl="0" defTabSz="457200" fontAlgn="auto">
              <a:lnSpc>
                <a:spcPct val="80000"/>
              </a:lnSpc>
              <a:spcBef>
                <a:spcPts val="1000"/>
              </a:spcBef>
              <a:spcAft>
                <a:spcPts val="0"/>
              </a:spcAft>
              <a:buClr>
                <a:srgbClr val="A53010"/>
              </a:buClr>
              <a:buNone/>
              <a:defRPr/>
            </a:pPr>
            <a:endParaRPr lang="en-US" altLang="en-US" sz="1800" b="1" dirty="0">
              <a:solidFill>
                <a:prstClr val="black">
                  <a:lumMod val="75000"/>
                  <a:lumOff val="25000"/>
                </a:prstClr>
              </a:solidFill>
              <a:latin typeface="Century Gothic" panose="020B0502020202020204"/>
            </a:endParaRP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126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6526"/>
            <a:ext cx="7239000" cy="1022350"/>
          </a:xfrm>
        </p:spPr>
        <p:txBody>
          <a:bodyPr/>
          <a:lstStyle/>
          <a:p>
            <a:r>
              <a:rPr lang="en-US" dirty="0">
                <a:latin typeface="Arial" panose="020B0604020202020204" pitchFamily="34" charset="0"/>
                <a:cs typeface="Arial" panose="020B0604020202020204" pitchFamily="34" charset="0"/>
              </a:rPr>
              <a:t>COMPLAINT PROCEDURE</a:t>
            </a:r>
          </a:p>
        </p:txBody>
      </p:sp>
      <p:sp>
        <p:nvSpPr>
          <p:cNvPr id="3" name="Content Placeholder 2"/>
          <p:cNvSpPr>
            <a:spLocks noGrp="1"/>
          </p:cNvSpPr>
          <p:nvPr>
            <p:ph idx="1"/>
          </p:nvPr>
        </p:nvSpPr>
        <p:spPr>
          <a:xfrm>
            <a:off x="441960" y="1295400"/>
            <a:ext cx="8229600" cy="5060950"/>
          </a:xfrm>
        </p:spPr>
        <p:txBody>
          <a:bodyPr/>
          <a:lstStyle/>
          <a:p>
            <a:pPr lvl="0" defTabSz="457200" fontAlgn="auto">
              <a:lnSpc>
                <a:spcPct val="80000"/>
              </a:lnSpc>
              <a:spcBef>
                <a:spcPts val="0"/>
              </a:spcBef>
              <a:spcAft>
                <a:spcPts val="0"/>
              </a:spcAft>
              <a:buClr>
                <a:srgbClr val="A53010"/>
              </a:buClr>
              <a:buFont typeface="Wingdings 3" charset="2"/>
              <a:buChar char=""/>
              <a:defRPr/>
            </a:pPr>
            <a:r>
              <a:rPr lang="en-US" altLang="en-US" sz="1800" dirty="0">
                <a:solidFill>
                  <a:prstClr val="black">
                    <a:lumMod val="75000"/>
                    <a:lumOff val="25000"/>
                  </a:prstClr>
                </a:solidFill>
                <a:latin typeface="Arial" panose="020B0604020202020204" pitchFamily="34" charset="0"/>
                <a:cs typeface="Arial" panose="020B0604020202020204" pitchFamily="34" charset="0"/>
              </a:rPr>
              <a:t>Employees who believe they have been the subject of harassment prohibited by this Administrative Order, must notify the County’s Office of Fair Employment Practices or their Departmental Affirmative Action Officer and, if they choose, may file a formal complaint with the County’s Office of Fair Employment Practices.</a:t>
            </a:r>
          </a:p>
          <a:p>
            <a:pPr lvl="0" defTabSz="457200" fontAlgn="auto">
              <a:lnSpc>
                <a:spcPct val="80000"/>
              </a:lnSpc>
              <a:spcBef>
                <a:spcPts val="0"/>
              </a:spcBef>
              <a:spcAft>
                <a:spcPts val="0"/>
              </a:spcAft>
              <a:buClr>
                <a:srgbClr val="A53010"/>
              </a:buClr>
              <a:buFont typeface="Wingdings 3" charset="2"/>
              <a:buChar char=""/>
              <a:defRPr/>
            </a:pPr>
            <a:endParaRPr lang="en-US" altLang="en-US" sz="18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lnSpc>
                <a:spcPct val="80000"/>
              </a:lnSpc>
              <a:spcBef>
                <a:spcPts val="0"/>
              </a:spcBef>
              <a:spcAft>
                <a:spcPts val="0"/>
              </a:spcAft>
              <a:buClr>
                <a:srgbClr val="A53010"/>
              </a:buClr>
              <a:buFont typeface="Wingdings 3" charset="2"/>
              <a:buChar char=""/>
              <a:defRPr/>
            </a:pPr>
            <a:r>
              <a:rPr lang="en-US" altLang="en-US" sz="1800" dirty="0">
                <a:solidFill>
                  <a:prstClr val="black">
                    <a:lumMod val="75000"/>
                    <a:lumOff val="25000"/>
                  </a:prstClr>
                </a:solidFill>
                <a:latin typeface="Arial" panose="020B0604020202020204" pitchFamily="34" charset="0"/>
                <a:cs typeface="Arial" panose="020B0604020202020204" pitchFamily="34" charset="0"/>
              </a:rPr>
              <a:t>Employees may, if they desire, also report such incidents of unlawful harassment to their supervisor but are under no obligation to do so.</a:t>
            </a:r>
          </a:p>
          <a:p>
            <a:pPr marL="0" lvl="0" indent="0" defTabSz="457200" fontAlgn="auto">
              <a:lnSpc>
                <a:spcPct val="80000"/>
              </a:lnSpc>
              <a:spcBef>
                <a:spcPts val="0"/>
              </a:spcBef>
              <a:spcAft>
                <a:spcPts val="0"/>
              </a:spcAft>
              <a:buClr>
                <a:srgbClr val="A53010"/>
              </a:buClr>
              <a:buNone/>
              <a:defRPr/>
            </a:pPr>
            <a:r>
              <a:rPr lang="en-US" altLang="en-US" sz="1800" dirty="0">
                <a:solidFill>
                  <a:prstClr val="black">
                    <a:lumMod val="75000"/>
                    <a:lumOff val="25000"/>
                  </a:prstClr>
                </a:solidFill>
                <a:latin typeface="Arial" panose="020B0604020202020204" pitchFamily="34" charset="0"/>
                <a:cs typeface="Arial" panose="020B0604020202020204" pitchFamily="34" charset="0"/>
              </a:rPr>
              <a:t> </a:t>
            </a:r>
          </a:p>
          <a:p>
            <a:pPr lvl="0" defTabSz="457200" fontAlgn="auto">
              <a:lnSpc>
                <a:spcPct val="80000"/>
              </a:lnSpc>
              <a:spcBef>
                <a:spcPts val="0"/>
              </a:spcBef>
              <a:spcAft>
                <a:spcPts val="0"/>
              </a:spcAft>
              <a:buClr>
                <a:srgbClr val="A53010"/>
              </a:buClr>
              <a:buFont typeface="Wingdings 3" charset="2"/>
              <a:buChar char=""/>
              <a:defRPr/>
            </a:pPr>
            <a:r>
              <a:rPr lang="en-US" altLang="en-US" sz="1800" dirty="0">
                <a:solidFill>
                  <a:prstClr val="black">
                    <a:lumMod val="75000"/>
                    <a:lumOff val="25000"/>
                  </a:prstClr>
                </a:solidFill>
                <a:latin typeface="Arial" panose="020B0604020202020204" pitchFamily="34" charset="0"/>
                <a:cs typeface="Arial" panose="020B0604020202020204" pitchFamily="34" charset="0"/>
              </a:rPr>
              <a:t>Employees are encouraged to report harassment before it becomes severe or pervasive. This will facilitate early mediation and effective resolution of potential unlawful harassment complaints. </a:t>
            </a:r>
          </a:p>
          <a:p>
            <a:pPr lvl="0" defTabSz="457200" fontAlgn="auto">
              <a:lnSpc>
                <a:spcPct val="80000"/>
              </a:lnSpc>
              <a:spcBef>
                <a:spcPts val="0"/>
              </a:spcBef>
              <a:spcAft>
                <a:spcPts val="0"/>
              </a:spcAft>
              <a:buClr>
                <a:srgbClr val="A53010"/>
              </a:buClr>
              <a:buFont typeface="Wingdings 3" charset="2"/>
              <a:buChar char=""/>
              <a:defRPr/>
            </a:pPr>
            <a:endParaRPr lang="en-US" altLang="en-US" sz="18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lnSpc>
                <a:spcPct val="80000"/>
              </a:lnSpc>
              <a:spcBef>
                <a:spcPts val="0"/>
              </a:spcBef>
              <a:spcAft>
                <a:spcPts val="0"/>
              </a:spcAft>
              <a:buClr>
                <a:srgbClr val="A53010"/>
              </a:buClr>
              <a:buFont typeface="Wingdings 3" charset="2"/>
              <a:buChar char=""/>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All complaints of harassment, subsequent investigations and corrective actions shall be handled on a confidential basis to the extent possible under the law. Protective measures will be instituted to protect the complainant. Miami-Dade County has established procedures for resolving, filing and processing complaints of unlawful harassment.</a:t>
            </a:r>
          </a:p>
          <a:p>
            <a:pPr lvl="0" defTabSz="457200" fontAlgn="auto">
              <a:lnSpc>
                <a:spcPct val="80000"/>
              </a:lnSpc>
              <a:spcBef>
                <a:spcPts val="0"/>
              </a:spcBef>
              <a:spcAft>
                <a:spcPts val="0"/>
              </a:spcAft>
              <a:buClr>
                <a:srgbClr val="A53010"/>
              </a:buClr>
              <a:buFont typeface="Wingdings 3" charset="2"/>
              <a:buChar char=""/>
              <a:defRPr/>
            </a:pPr>
            <a:endParaRPr lang="en-US" altLang="en-US" sz="18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lnSpc>
                <a:spcPct val="80000"/>
              </a:lnSpc>
              <a:spcBef>
                <a:spcPts val="0"/>
              </a:spcBef>
              <a:spcAft>
                <a:spcPts val="0"/>
              </a:spcAft>
              <a:buClr>
                <a:srgbClr val="A53010"/>
              </a:buClr>
              <a:buFont typeface="Wingdings 3" charset="2"/>
              <a:buChar char=""/>
              <a:defRPr/>
            </a:pPr>
            <a:r>
              <a:rPr lang="en-US" altLang="en-US" sz="1800" dirty="0">
                <a:solidFill>
                  <a:prstClr val="black">
                    <a:lumMod val="75000"/>
                    <a:lumOff val="25000"/>
                  </a:prstClr>
                </a:solidFill>
                <a:latin typeface="Arial" panose="020B0604020202020204" pitchFamily="34" charset="0"/>
                <a:cs typeface="Arial" panose="020B0604020202020204" pitchFamily="34" charset="0"/>
              </a:rPr>
              <a:t>If the investigation confirms the existence of unlawful harassment, the Fair Employment Practices Office will pursue prompt corrective action, including remedial relief for the victim, and appropriate disciplinary action against the offender. 	</a:t>
            </a:r>
          </a:p>
          <a:p>
            <a:pPr marL="0" lvl="0" indent="0" defTabSz="457200" fontAlgn="auto">
              <a:lnSpc>
                <a:spcPct val="80000"/>
              </a:lnSpc>
              <a:spcBef>
                <a:spcPts val="100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424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89870"/>
            <a:ext cx="8229600" cy="1143000"/>
          </a:xfrm>
        </p:spPr>
        <p:txBody>
          <a:bodyPr/>
          <a:lstStyle/>
          <a:p>
            <a:r>
              <a:rPr lang="en-US" altLang="en-US" dirty="0">
                <a:latin typeface="Arial" panose="020B0604020202020204" pitchFamily="34" charset="0"/>
                <a:cs typeface="Arial" panose="020B0604020202020204" pitchFamily="34" charset="0"/>
              </a:rPr>
              <a:t>ETHICS  ADMINISTRATIVE ORDER NUMBER 7- 42</a:t>
            </a:r>
            <a:endParaRPr lang="en-US" dirty="0"/>
          </a:p>
        </p:txBody>
      </p:sp>
      <p:sp>
        <p:nvSpPr>
          <p:cNvPr id="3" name="Content Placeholder 2"/>
          <p:cNvSpPr>
            <a:spLocks noGrp="1"/>
          </p:cNvSpPr>
          <p:nvPr>
            <p:ph idx="1"/>
          </p:nvPr>
        </p:nvSpPr>
        <p:spPr>
          <a:xfrm>
            <a:off x="457200" y="1981200"/>
            <a:ext cx="8229600" cy="4144963"/>
          </a:xfrm>
        </p:spPr>
        <p:txBody>
          <a:bodyPr/>
          <a:lstStyle/>
          <a:p>
            <a:pPr lvl="0" defTabSz="457200" fontAlgn="auto">
              <a:lnSpc>
                <a:spcPct val="80000"/>
              </a:lnSpc>
              <a:spcBef>
                <a:spcPts val="1000"/>
              </a:spcBef>
              <a:spcAft>
                <a:spcPts val="0"/>
              </a:spcAft>
              <a:buClr>
                <a:srgbClr val="A53010"/>
              </a:buClr>
              <a:buFont typeface="Wingdings 3" charset="2"/>
              <a:buChar char=""/>
              <a:defRPr/>
            </a:pPr>
            <a:r>
              <a:rPr lang="en-US" altLang="en-US" sz="2400" dirty="0">
                <a:solidFill>
                  <a:prstClr val="black"/>
                </a:solidFill>
                <a:latin typeface="Arial" panose="020B0604020202020204" pitchFamily="34" charset="0"/>
                <a:cs typeface="Arial" panose="020B0604020202020204" pitchFamily="34" charset="0"/>
              </a:rPr>
              <a:t>Sections 4.02 and 4.05(b) of the Miami-Dade County Home Rule Amendment and Charter</a:t>
            </a:r>
          </a:p>
          <a:p>
            <a:pPr marL="533400" lvl="0" indent="-533400" defTabSz="457200" fontAlgn="auto">
              <a:lnSpc>
                <a:spcPct val="80000"/>
              </a:lnSpc>
              <a:spcBef>
                <a:spcPts val="1000"/>
              </a:spcBef>
              <a:spcAft>
                <a:spcPts val="0"/>
              </a:spcAft>
              <a:buClr>
                <a:srgbClr val="A53010"/>
              </a:buClr>
              <a:buNone/>
              <a:defRPr/>
            </a:pPr>
            <a:endParaRPr lang="en-US" altLang="en-US" sz="2400" dirty="0">
              <a:solidFill>
                <a:prstClr val="black"/>
              </a:solidFill>
              <a:latin typeface="Arial" panose="020B0604020202020204" pitchFamily="34" charset="0"/>
              <a:cs typeface="Arial" panose="020B0604020202020204" pitchFamily="34" charset="0"/>
            </a:endParaRPr>
          </a:p>
          <a:p>
            <a:pPr marL="533400" lvl="0" indent="-533400" defTabSz="457200" fontAlgn="auto">
              <a:lnSpc>
                <a:spcPct val="80000"/>
              </a:lnSpc>
              <a:spcBef>
                <a:spcPts val="1000"/>
              </a:spcBef>
              <a:spcAft>
                <a:spcPts val="0"/>
              </a:spcAft>
              <a:buClr>
                <a:srgbClr val="A53010"/>
              </a:buClr>
              <a:buNone/>
              <a:defRPr/>
            </a:pPr>
            <a:r>
              <a:rPr lang="en-US" altLang="en-US" sz="2400" b="1" u="sng" dirty="0">
                <a:solidFill>
                  <a:prstClr val="black"/>
                </a:solidFill>
                <a:latin typeface="Arial" panose="020B0604020202020204" pitchFamily="34" charset="0"/>
                <a:cs typeface="Arial" panose="020B0604020202020204" pitchFamily="34" charset="0"/>
              </a:rPr>
              <a:t>POLICY:</a:t>
            </a:r>
          </a:p>
          <a:p>
            <a:pPr lvl="0" defTabSz="457200" fontAlgn="auto">
              <a:lnSpc>
                <a:spcPct val="80000"/>
              </a:lnSpc>
              <a:spcBef>
                <a:spcPts val="1000"/>
              </a:spcBef>
              <a:spcAft>
                <a:spcPts val="0"/>
              </a:spcAft>
              <a:buClr>
                <a:srgbClr val="A53010"/>
              </a:buClr>
              <a:buFont typeface="Wingdings 3" charset="2"/>
              <a:buChar char=""/>
              <a:defRPr/>
            </a:pPr>
            <a:r>
              <a:rPr lang="en-US" altLang="en-US" sz="2400" dirty="0">
                <a:solidFill>
                  <a:prstClr val="black"/>
                </a:solidFill>
                <a:latin typeface="Arial" panose="020B0604020202020204" pitchFamily="34" charset="0"/>
                <a:cs typeface="Arial" panose="020B0604020202020204" pitchFamily="34" charset="0"/>
              </a:rPr>
              <a:t>It is a guiding principle of Miami-Dade County to provide a government that is “honest, ethical and fair to all.”  </a:t>
            </a:r>
          </a:p>
          <a:p>
            <a:pPr marL="533400" lvl="0" indent="-533400" defTabSz="457200" fontAlgn="auto">
              <a:lnSpc>
                <a:spcPct val="80000"/>
              </a:lnSpc>
              <a:spcBef>
                <a:spcPts val="1000"/>
              </a:spcBef>
              <a:spcAft>
                <a:spcPts val="0"/>
              </a:spcAft>
              <a:buClr>
                <a:srgbClr val="A53010"/>
              </a:buClr>
              <a:buNone/>
              <a:defRPr/>
            </a:pPr>
            <a:endParaRPr lang="en-US" altLang="en-US" sz="2400" dirty="0">
              <a:solidFill>
                <a:prstClr val="black"/>
              </a:solidFill>
              <a:latin typeface="Arial" panose="020B0604020202020204" pitchFamily="34" charset="0"/>
              <a:cs typeface="Arial" panose="020B0604020202020204" pitchFamily="34" charset="0"/>
            </a:endParaRPr>
          </a:p>
          <a:p>
            <a:pPr lvl="0" defTabSz="457200" fontAlgn="auto">
              <a:lnSpc>
                <a:spcPct val="80000"/>
              </a:lnSpc>
              <a:spcBef>
                <a:spcPts val="1000"/>
              </a:spcBef>
              <a:spcAft>
                <a:spcPts val="0"/>
              </a:spcAft>
              <a:buClr>
                <a:srgbClr val="A53010"/>
              </a:buClr>
              <a:buFont typeface="Wingdings 3" charset="2"/>
              <a:buChar char=""/>
              <a:defRPr/>
            </a:pPr>
            <a:r>
              <a:rPr lang="en-US" altLang="en-US" sz="2400" dirty="0">
                <a:solidFill>
                  <a:prstClr val="black"/>
                </a:solidFill>
                <a:latin typeface="Arial" panose="020B0604020202020204" pitchFamily="34" charset="0"/>
                <a:cs typeface="Arial" panose="020B0604020202020204" pitchFamily="34" charset="0"/>
              </a:rPr>
              <a:t>The purpose of this Administrative Order is to codify existing procedures relating to ethics awareness and training of County employees.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416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ASK YOURSELF…</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38</a:t>
            </a:fld>
            <a:endParaRPr lang="en-US" dirty="0">
              <a:solidFill>
                <a:schemeClr val="tx1"/>
              </a:solidFill>
              <a:latin typeface="Arial" panose="020B0604020202020204" pitchFamily="34" charset="0"/>
              <a:cs typeface="Arial" panose="020B0604020202020204" pitchFamily="34" charset="0"/>
            </a:endParaRPr>
          </a:p>
        </p:txBody>
      </p:sp>
      <p:pic>
        <p:nvPicPr>
          <p:cNvPr id="6" name="Picture 4" descr="Finger point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524000"/>
            <a:ext cx="227806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581400" y="2133600"/>
            <a:ext cx="5029200" cy="1846659"/>
          </a:xfrm>
          <a:prstGeom prst="rect">
            <a:avLst/>
          </a:prstGeom>
        </p:spPr>
        <p:txBody>
          <a:bodyPr wrap="square">
            <a:spAutoFit/>
          </a:bodyPr>
          <a:lstStyle/>
          <a:p>
            <a:pPr eaLnBrk="1" hangingPunct="1">
              <a:buFont typeface="Wingdings" panose="05000000000000000000" pitchFamily="2" charset="2"/>
              <a:buNone/>
            </a:pPr>
            <a:r>
              <a:rPr lang="en-US" altLang="en-US" sz="3200" dirty="0"/>
              <a:t>“Would I want what I say or do to appear in the local paper or on the TV news?”</a:t>
            </a:r>
          </a:p>
          <a:p>
            <a:pPr eaLnBrk="1" hangingPunct="1"/>
            <a:endParaRPr lang="en-US" altLang="en-US" b="1" dirty="0">
              <a:solidFill>
                <a:srgbClr val="F2EC00"/>
              </a:solidFill>
            </a:endParaRPr>
          </a:p>
        </p:txBody>
      </p:sp>
    </p:spTree>
    <p:extLst>
      <p:ext uri="{BB962C8B-B14F-4D97-AF65-F5344CB8AC3E}">
        <p14:creationId xmlns:p14="http://schemas.microsoft.com/office/powerpoint/2010/main" val="1748595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620000" cy="1477962"/>
          </a:xfrm>
        </p:spPr>
        <p:txBody>
          <a:bodyPr/>
          <a:lstStyle/>
          <a:p>
            <a:r>
              <a:rPr lang="en-US" altLang="en-US" dirty="0">
                <a:latin typeface="Arial" panose="020B0604020202020204" pitchFamily="34" charset="0"/>
                <a:cs typeface="Arial" panose="020B0604020202020204" pitchFamily="34" charset="0"/>
              </a:rPr>
              <a:t>WHAT YOU NEED TO KNOW: </a:t>
            </a:r>
            <a:endParaRPr lang="en-US" dirty="0"/>
          </a:p>
        </p:txBody>
      </p:sp>
      <p:sp>
        <p:nvSpPr>
          <p:cNvPr id="3" name="Content Placeholder 2"/>
          <p:cNvSpPr>
            <a:spLocks noGrp="1"/>
          </p:cNvSpPr>
          <p:nvPr>
            <p:ph idx="1"/>
          </p:nvPr>
        </p:nvSpPr>
        <p:spPr>
          <a:xfrm>
            <a:off x="457200" y="1859915"/>
            <a:ext cx="8229600" cy="4266248"/>
          </a:xfrm>
        </p:spPr>
        <p:txBody>
          <a:bodyPr/>
          <a:lstStyle/>
          <a:p>
            <a:pPr lvl="0" defTabSz="457200" fontAlgn="auto">
              <a:lnSpc>
                <a:spcPct val="135000"/>
              </a:lnSpc>
              <a:spcBef>
                <a:spcPts val="1000"/>
              </a:spcBef>
              <a:spcAft>
                <a:spcPts val="0"/>
              </a:spcAft>
              <a:buClr>
                <a:srgbClr val="A53010"/>
              </a:buClr>
              <a:buFont typeface="Wingdings" panose="05000000000000000000" pitchFamily="2"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Employer and Employee Rights</a:t>
            </a:r>
          </a:p>
          <a:p>
            <a:pPr lvl="0" defTabSz="457200" fontAlgn="auto">
              <a:lnSpc>
                <a:spcPct val="135000"/>
              </a:lnSpc>
              <a:spcBef>
                <a:spcPts val="1000"/>
              </a:spcBef>
              <a:spcAft>
                <a:spcPts val="0"/>
              </a:spcAft>
              <a:buClr>
                <a:srgbClr val="A53010"/>
              </a:buClr>
              <a:buFont typeface="Wingdings" panose="05000000000000000000" pitchFamily="2"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Legal Standard</a:t>
            </a:r>
          </a:p>
          <a:p>
            <a:pPr lvl="0" defTabSz="457200" fontAlgn="auto">
              <a:lnSpc>
                <a:spcPct val="135000"/>
              </a:lnSpc>
              <a:spcBef>
                <a:spcPts val="1000"/>
              </a:spcBef>
              <a:spcAft>
                <a:spcPts val="0"/>
              </a:spcAft>
              <a:buClr>
                <a:srgbClr val="A53010"/>
              </a:buClr>
              <a:buFont typeface="Wingdings" panose="05000000000000000000" pitchFamily="2"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How to Keep Your Position</a:t>
            </a:r>
          </a:p>
          <a:p>
            <a:pPr lvl="0" defTabSz="457200" fontAlgn="auto">
              <a:lnSpc>
                <a:spcPct val="135000"/>
              </a:lnSpc>
              <a:spcBef>
                <a:spcPts val="1000"/>
              </a:spcBef>
              <a:spcAft>
                <a:spcPts val="0"/>
              </a:spcAft>
              <a:buClr>
                <a:srgbClr val="A53010"/>
              </a:buClr>
              <a:buFont typeface="Wingdings" panose="05000000000000000000" pitchFamily="2"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Common Employee Issues</a:t>
            </a:r>
          </a:p>
          <a:p>
            <a:pPr lvl="0" defTabSz="457200" fontAlgn="auto">
              <a:lnSpc>
                <a:spcPct val="135000"/>
              </a:lnSpc>
              <a:spcBef>
                <a:spcPts val="1000"/>
              </a:spcBef>
              <a:spcAft>
                <a:spcPts val="0"/>
              </a:spcAft>
              <a:buClr>
                <a:srgbClr val="A53010"/>
              </a:buClr>
              <a:buFont typeface="Wingdings" panose="05000000000000000000" pitchFamily="2" charset="2"/>
              <a:buChar char="§"/>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Don’t Make Me Write You Up!</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39</a:t>
            </a:fld>
            <a:endParaRPr lang="en-US" dirty="0">
              <a:solidFill>
                <a:schemeClr val="tx1"/>
              </a:solidFill>
              <a:latin typeface="Arial" panose="020B0604020202020204" pitchFamily="34" charset="0"/>
              <a:cs typeface="Arial" panose="020B0604020202020204" pitchFamily="34" charset="0"/>
            </a:endParaRPr>
          </a:p>
        </p:txBody>
      </p:sp>
      <p:pic>
        <p:nvPicPr>
          <p:cNvPr id="6" name="Picture 6" descr="3 cop collage3"/>
          <p:cNvPicPr>
            <a:picLocks noChangeAspect="1" noChangeArrowheads="1"/>
          </p:cNvPicPr>
          <p:nvPr/>
        </p:nvPicPr>
        <p:blipFill>
          <a:blip r:embed="rId3">
            <a:lum bright="48000"/>
            <a:grayscl/>
            <a:extLst>
              <a:ext uri="{28A0092B-C50C-407E-A947-70E740481C1C}">
                <a14:useLocalDpi xmlns:a14="http://schemas.microsoft.com/office/drawing/2010/main" val="0"/>
              </a:ext>
            </a:extLst>
          </a:blip>
          <a:srcRect/>
          <a:stretch>
            <a:fillRect/>
          </a:stretch>
        </p:blipFill>
        <p:spPr bwMode="auto">
          <a:xfrm>
            <a:off x="609599" y="5086986"/>
            <a:ext cx="7391401"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11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600200"/>
          </a:xfrm>
        </p:spPr>
        <p:txBody>
          <a:bodyPr/>
          <a:lstStyle/>
          <a:p>
            <a:r>
              <a:rPr lang="en-US" altLang="en-US" dirty="0">
                <a:latin typeface="Arial" panose="020B0604020202020204" pitchFamily="34" charset="0"/>
                <a:cs typeface="Arial" panose="020B0604020202020204" pitchFamily="34" charset="0"/>
              </a:rPr>
              <a:t>You Are A Supervisor</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457200" y="6480360"/>
            <a:ext cx="2133600" cy="241115"/>
          </a:xfrm>
        </p:spPr>
        <p:txBody>
          <a:bodyPr/>
          <a:lstStyle/>
          <a:p>
            <a:fld id="{BC9D05C3-C991-4E13-B9FA-E8D135C5D70E}"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480360"/>
            <a:ext cx="2133600" cy="304799"/>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a:t>
            </a:fld>
            <a:endParaRPr lang="en-US" dirty="0">
              <a:solidFill>
                <a:schemeClr val="tx1"/>
              </a:solidFill>
              <a:latin typeface="Arial" panose="020B0604020202020204" pitchFamily="34" charset="0"/>
              <a:cs typeface="Arial" panose="020B0604020202020204" pitchFamily="34" charset="0"/>
            </a:endParaRPr>
          </a:p>
        </p:txBody>
      </p:sp>
      <p:pic>
        <p:nvPicPr>
          <p:cNvPr id="7" name="Picture 4" descr="jtimewar.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2057400"/>
            <a:ext cx="3352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814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77200" cy="1143000"/>
          </a:xfrm>
        </p:spPr>
        <p:txBody>
          <a:bodyPr/>
          <a:lstStyle/>
          <a:p>
            <a:r>
              <a:rPr lang="en-US" dirty="0">
                <a:latin typeface="Arial" panose="020B0604020202020204" pitchFamily="34" charset="0"/>
                <a:cs typeface="Arial" panose="020B0604020202020204" pitchFamily="34" charset="0"/>
              </a:rPr>
              <a:t>Americans with Disabilities Act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Reasonable Accommodation</a:t>
            </a:r>
          </a:p>
        </p:txBody>
      </p:sp>
      <p:sp>
        <p:nvSpPr>
          <p:cNvPr id="3" name="Content Placeholder 2"/>
          <p:cNvSpPr>
            <a:spLocks noGrp="1"/>
          </p:cNvSpPr>
          <p:nvPr>
            <p:ph idx="1"/>
          </p:nvPr>
        </p:nvSpPr>
        <p:spPr>
          <a:xfrm>
            <a:off x="457200" y="1600200"/>
            <a:ext cx="8305800" cy="4648200"/>
          </a:xfrm>
        </p:spPr>
        <p:txBody>
          <a:bodyPr/>
          <a:lstStyle/>
          <a:p>
            <a:pPr marL="0" lvl="0" indent="0" defTabSz="457200" fontAlgn="auto">
              <a:spcBef>
                <a:spcPts val="0"/>
              </a:spcBef>
              <a:spcAft>
                <a:spcPts val="0"/>
              </a:spcAft>
              <a:buClr>
                <a:srgbClr val="A53010"/>
              </a:buClr>
              <a:buNone/>
              <a:defRPr/>
            </a:pPr>
            <a:r>
              <a:rPr lang="en-US" sz="2000" dirty="0">
                <a:solidFill>
                  <a:prstClr val="black">
                    <a:lumMod val="75000"/>
                    <a:lumOff val="25000"/>
                  </a:prstClr>
                </a:solidFill>
                <a:latin typeface="Arial" panose="020B0604020202020204" pitchFamily="34" charset="0"/>
                <a:cs typeface="Arial" panose="020B0604020202020204" pitchFamily="34" charset="0"/>
              </a:rPr>
              <a:t>The Americans with Disabilities Act of 1990 (ADA) prohibits an employer from discriminating against “qualified individuals with disabilities.” A qualified individual is an individual who satisfies the employer’s valid requirements for the job and is able to perform the essential functions of the job, with or without reasonable accommodation.  To comply with these provisions, the employer must determine:</a:t>
            </a:r>
          </a:p>
          <a:p>
            <a:pPr marL="682625" lvl="0" indent="-219075" defTabSz="457200" fontAlgn="auto">
              <a:spcBef>
                <a:spcPts val="0"/>
              </a:spcBef>
              <a:spcAft>
                <a:spcPts val="0"/>
              </a:spcAft>
              <a:buClr>
                <a:srgbClr val="A53010"/>
              </a:buClr>
              <a:buFont typeface="Wingdings 3" charset="2"/>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marL="682625" lvl="0" indent="-219075"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The essential functions of the job;</a:t>
            </a:r>
          </a:p>
          <a:p>
            <a:pPr marL="682625" lvl="0" indent="-219075"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Whether a disabled person, with or without accommodation, is qualified to perform these duties;</a:t>
            </a:r>
          </a:p>
          <a:p>
            <a:pPr marL="682625" lvl="0" indent="-219075"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Whether a reasonable accommodation can be made for a qualified individual; and,</a:t>
            </a:r>
          </a:p>
          <a:p>
            <a:pPr marL="682625" lvl="0" indent="-219075"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If an accommodation is needed to allow the qualified employee to perform the duties of the job competitively, whether such an accommodation can be reasonable made.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044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467600" cy="1143000"/>
          </a:xfrm>
        </p:spPr>
        <p:txBody>
          <a:bodyPr/>
          <a:lstStyle/>
          <a:p>
            <a:r>
              <a:rPr lang="en-US" dirty="0">
                <a:latin typeface="Arial" panose="020B0604020202020204" pitchFamily="34" charset="0"/>
                <a:cs typeface="Arial" panose="020B0604020202020204" pitchFamily="34" charset="0"/>
              </a:rPr>
              <a:t>Reasonable Accommodations</a:t>
            </a:r>
          </a:p>
        </p:txBody>
      </p:sp>
      <p:sp>
        <p:nvSpPr>
          <p:cNvPr id="3" name="Content Placeholder 2"/>
          <p:cNvSpPr>
            <a:spLocks noGrp="1"/>
          </p:cNvSpPr>
          <p:nvPr>
            <p:ph idx="1"/>
          </p:nvPr>
        </p:nvSpPr>
        <p:spPr>
          <a:xfrm>
            <a:off x="838200" y="2057400"/>
            <a:ext cx="7848600" cy="4068763"/>
          </a:xfrm>
        </p:spPr>
        <p:txBody>
          <a:bodyPr/>
          <a:lstStyle/>
          <a:p>
            <a:pPr lvl="0" defTabSz="457200" fontAlgn="auto">
              <a:spcBef>
                <a:spcPts val="1000"/>
              </a:spcBef>
              <a:spcAft>
                <a:spcPts val="0"/>
              </a:spcAft>
              <a:buClr>
                <a:srgbClr val="A53010"/>
              </a:buClr>
              <a:buFont typeface="Wingdings 3"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Making existing facilities used by employees readily accessible to an individual with a disability;</a:t>
            </a:r>
          </a:p>
          <a:p>
            <a:pPr lvl="0" defTabSz="457200" fontAlgn="auto">
              <a:spcBef>
                <a:spcPts val="1000"/>
              </a:spcBef>
              <a:spcAft>
                <a:spcPts val="0"/>
              </a:spcAft>
              <a:buClr>
                <a:srgbClr val="A53010"/>
              </a:buClr>
              <a:buFont typeface="Wingdings 3"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Restructuring a job;</a:t>
            </a:r>
          </a:p>
          <a:p>
            <a:pPr lvl="0" defTabSz="457200" fontAlgn="auto">
              <a:spcBef>
                <a:spcPts val="1000"/>
              </a:spcBef>
              <a:spcAft>
                <a:spcPts val="0"/>
              </a:spcAft>
              <a:buClr>
                <a:srgbClr val="A53010"/>
              </a:buClr>
              <a:buFont typeface="Wingdings 3"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Modifying work schedules;</a:t>
            </a:r>
          </a:p>
          <a:p>
            <a:pPr lvl="0" defTabSz="457200" fontAlgn="auto">
              <a:spcBef>
                <a:spcPts val="1000"/>
              </a:spcBef>
              <a:spcAft>
                <a:spcPts val="0"/>
              </a:spcAft>
              <a:buClr>
                <a:srgbClr val="A53010"/>
              </a:buClr>
              <a:buFont typeface="Wingdings 3"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Acquiring or modifying equipment;</a:t>
            </a:r>
          </a:p>
          <a:p>
            <a:pPr lvl="0" defTabSz="457200" fontAlgn="auto">
              <a:spcBef>
                <a:spcPts val="1000"/>
              </a:spcBef>
              <a:spcAft>
                <a:spcPts val="0"/>
              </a:spcAft>
              <a:buClr>
                <a:srgbClr val="A53010"/>
              </a:buClr>
              <a:buFont typeface="Wingdings 3"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Providing qualified readers or interpreters; or</a:t>
            </a:r>
          </a:p>
          <a:p>
            <a:pPr lvl="0" defTabSz="457200" fontAlgn="auto">
              <a:spcBef>
                <a:spcPts val="1000"/>
              </a:spcBef>
              <a:spcAft>
                <a:spcPts val="0"/>
              </a:spcAft>
              <a:buClr>
                <a:srgbClr val="A53010"/>
              </a:buClr>
              <a:buFont typeface="Wingdings 3" charset="2"/>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Adjusting or modifying examinations, training, or policies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639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95709"/>
            <a:ext cx="7086600" cy="1636304"/>
          </a:xfrm>
        </p:spPr>
        <p:txBody>
          <a:bodyPr/>
          <a:lstStyle/>
          <a:p>
            <a:br>
              <a:rPr lang="en-US"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Reasonable Accommodation Procedures </a:t>
            </a:r>
            <a:br>
              <a:rPr lang="en-US" sz="38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Employee Responsibility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362200"/>
            <a:ext cx="8229600" cy="3763963"/>
          </a:xfrm>
        </p:spPr>
        <p:txBody>
          <a:bodyPr/>
          <a:lstStyle/>
          <a:p>
            <a:pPr marL="514350" lvl="0" indent="-514350" defTabSz="457200" fontAlgn="auto">
              <a:spcBef>
                <a:spcPts val="1000"/>
              </a:spcBef>
              <a:spcAft>
                <a:spcPts val="0"/>
              </a:spcAft>
              <a:buClr>
                <a:srgbClr val="A53010"/>
              </a:buClr>
              <a:buFont typeface="+mj-lt"/>
              <a:buAutoNum type="arabicPeriod"/>
              <a:defRPr/>
            </a:pPr>
            <a:r>
              <a:rPr lang="en-US" sz="2400" dirty="0">
                <a:solidFill>
                  <a:prstClr val="black">
                    <a:lumMod val="75000"/>
                    <a:lumOff val="25000"/>
                  </a:prstClr>
                </a:solidFill>
                <a:latin typeface="Arial" panose="020B0604020202020204" pitchFamily="34" charset="0"/>
                <a:cs typeface="Arial" panose="020B0604020202020204" pitchFamily="34" charset="0"/>
              </a:rPr>
              <a:t>Request the appropriate Reasonable Accommodation form from the DPR/Department Representative; form available on </a:t>
            </a:r>
            <a:r>
              <a:rPr lang="en-US" sz="2400" dirty="0">
                <a:solidFill>
                  <a:srgbClr val="0070C0"/>
                </a:solidFill>
                <a:latin typeface="Arial" panose="020B0604020202020204" pitchFamily="34" charset="0"/>
                <a:cs typeface="Arial" panose="020B0604020202020204" pitchFamily="34" charset="0"/>
              </a:rPr>
              <a:t>miamidade.gov</a:t>
            </a:r>
            <a:r>
              <a:rPr lang="en-US" sz="2400" dirty="0">
                <a:solidFill>
                  <a:prstClr val="black">
                    <a:lumMod val="75000"/>
                    <a:lumOff val="25000"/>
                  </a:prstClr>
                </a:solidFill>
                <a:latin typeface="Arial" panose="020B0604020202020204" pitchFamily="34" charset="0"/>
                <a:cs typeface="Arial" panose="020B0604020202020204" pitchFamily="34" charset="0"/>
              </a:rPr>
              <a:t> in HR forms.</a:t>
            </a:r>
          </a:p>
          <a:p>
            <a:pPr marL="514350" lvl="0" indent="-514350" defTabSz="457200" fontAlgn="auto">
              <a:spcBef>
                <a:spcPts val="1000"/>
              </a:spcBef>
              <a:spcAft>
                <a:spcPts val="0"/>
              </a:spcAft>
              <a:buClr>
                <a:srgbClr val="A53010"/>
              </a:buClr>
              <a:buFont typeface="+mj-lt"/>
              <a:buAutoNum type="arabicPeriod"/>
              <a:defRPr/>
            </a:pPr>
            <a:r>
              <a:rPr lang="en-US" sz="2400" dirty="0">
                <a:solidFill>
                  <a:prstClr val="black">
                    <a:lumMod val="75000"/>
                    <a:lumOff val="25000"/>
                  </a:prstClr>
                </a:solidFill>
                <a:latin typeface="Arial" panose="020B0604020202020204" pitchFamily="34" charset="0"/>
                <a:cs typeface="Arial" panose="020B0604020202020204" pitchFamily="34" charset="0"/>
              </a:rPr>
              <a:t>Complete the Reasonable Accommodation Request Form.</a:t>
            </a:r>
          </a:p>
          <a:p>
            <a:pPr marL="514350" lvl="0" indent="-514350" defTabSz="457200" fontAlgn="auto">
              <a:spcBef>
                <a:spcPts val="1000"/>
              </a:spcBef>
              <a:spcAft>
                <a:spcPts val="0"/>
              </a:spcAft>
              <a:buClr>
                <a:srgbClr val="A53010"/>
              </a:buClr>
              <a:buFont typeface="+mj-lt"/>
              <a:buAutoNum type="arabicPeriod"/>
              <a:defRPr/>
            </a:pPr>
            <a:r>
              <a:rPr lang="en-US" sz="2400" dirty="0">
                <a:solidFill>
                  <a:prstClr val="black">
                    <a:lumMod val="75000"/>
                    <a:lumOff val="25000"/>
                  </a:prstClr>
                </a:solidFill>
                <a:latin typeface="Arial" panose="020B0604020202020204" pitchFamily="34" charset="0"/>
                <a:cs typeface="Arial" panose="020B0604020202020204" pitchFamily="34" charset="0"/>
              </a:rPr>
              <a:t>Submit Reasonable Accommodation Request Form to the DPR/Department Representative; to include, required supporting documentation </a:t>
            </a:r>
            <a:r>
              <a:rPr lang="en-US" sz="2400" i="1" dirty="0">
                <a:solidFill>
                  <a:prstClr val="black">
                    <a:lumMod val="75000"/>
                    <a:lumOff val="25000"/>
                  </a:prstClr>
                </a:solidFill>
                <a:latin typeface="Arial" panose="020B0604020202020204" pitchFamily="34" charset="0"/>
                <a:cs typeface="Arial" panose="020B0604020202020204" pitchFamily="34" charset="0"/>
              </a:rPr>
              <a:t>(i.e., medical documents).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481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598613"/>
          </a:xfrm>
        </p:spPr>
        <p:txBody>
          <a:bodyPr/>
          <a:lstStyle/>
          <a:p>
            <a:r>
              <a:rPr lang="en-US" sz="3600" dirty="0">
                <a:latin typeface="Arial" panose="020B0604020202020204" pitchFamily="34" charset="0"/>
                <a:cs typeface="Arial" panose="020B0604020202020204" pitchFamily="34" charset="0"/>
              </a:rPr>
              <a:t>Reasonable Accommodation Procedures</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Department Representative Responsibilities</a:t>
            </a:r>
          </a:p>
        </p:txBody>
      </p:sp>
      <p:sp>
        <p:nvSpPr>
          <p:cNvPr id="3" name="Content Placeholder 2"/>
          <p:cNvSpPr>
            <a:spLocks noGrp="1"/>
          </p:cNvSpPr>
          <p:nvPr>
            <p:ph idx="1"/>
          </p:nvPr>
        </p:nvSpPr>
        <p:spPr>
          <a:xfrm>
            <a:off x="457200" y="2133600"/>
            <a:ext cx="8229600" cy="3992563"/>
          </a:xfrm>
        </p:spPr>
        <p:txBody>
          <a:bodyPr/>
          <a:lstStyle/>
          <a:p>
            <a:pPr lvl="0" algn="just"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Keep clear and continuous communication with employee regarding reasonable accommodation process.</a:t>
            </a:r>
          </a:p>
          <a:p>
            <a:pPr lvl="0"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Review the Essential Job Functions/job description of the employee’s classification.</a:t>
            </a:r>
          </a:p>
          <a:p>
            <a:pPr lvl="0" algn="just"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Confirm the need for reasonable accommodation – Review medical documentation/supporting documents and maintain confidentiality of all medical records.</a:t>
            </a:r>
          </a:p>
          <a:p>
            <a:pPr lvl="0" algn="just"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Identify potential accommodations.</a:t>
            </a:r>
          </a:p>
          <a:p>
            <a:pPr lvl="0" defTabSz="457200" fontAlgn="auto">
              <a:spcBef>
                <a:spcPts val="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If approved, make accommodation within a reasonable time – Consider accommodation most appropriate for both the employee and employer. </a:t>
            </a:r>
          </a:p>
          <a:p>
            <a:pPr lvl="0" defTabSz="457200" fontAlgn="auto">
              <a:spcBef>
                <a:spcPts val="0"/>
              </a:spcBef>
              <a:spcAft>
                <a:spcPts val="0"/>
              </a:spcAft>
              <a:buClr>
                <a:srgbClr val="A53010"/>
              </a:buClr>
              <a:buFont typeface="Wingdings 3" panose="05040102010807070707" pitchFamily="18" charset="2"/>
              <a:buChar char=""/>
              <a:defRPr/>
            </a:pPr>
            <a:r>
              <a:rPr lang="en-US" sz="1600" i="1" u="sng" dirty="0">
                <a:solidFill>
                  <a:srgbClr val="FF0000"/>
                </a:solidFill>
                <a:latin typeface="Arial" panose="020B0604020202020204" pitchFamily="34" charset="0"/>
                <a:cs typeface="Arial" panose="020B0604020202020204" pitchFamily="34" charset="0"/>
              </a:rPr>
              <a:t>Note</a:t>
            </a:r>
            <a:r>
              <a:rPr lang="en-US" sz="1600" i="1" dirty="0">
                <a:solidFill>
                  <a:srgbClr val="FF0000"/>
                </a:solidFill>
                <a:latin typeface="Arial" panose="020B0604020202020204" pitchFamily="34" charset="0"/>
                <a:cs typeface="Arial" panose="020B0604020202020204" pitchFamily="34" charset="0"/>
              </a:rPr>
              <a:t>: By granting a reasonable accommodation, the Department does not take a position as to whether an individual is disabled under the ADA.</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018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842"/>
            <a:ext cx="9144000" cy="1828800"/>
          </a:xfrm>
        </p:spPr>
        <p:txBody>
          <a:bodyPr/>
          <a:lstStyle/>
          <a:p>
            <a:r>
              <a:rPr lang="en-US" sz="3800" dirty="0">
                <a:latin typeface="Arial" panose="020B0604020202020204" pitchFamily="34" charset="0"/>
                <a:cs typeface="Arial" panose="020B0604020202020204" pitchFamily="34" charset="0"/>
              </a:rPr>
              <a:t>Reasonable Accommodation Procedures</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Department Representative Responsibilities (cont'd)</a:t>
            </a:r>
          </a:p>
        </p:txBody>
      </p:sp>
      <p:sp>
        <p:nvSpPr>
          <p:cNvPr id="3" name="Content Placeholder 2"/>
          <p:cNvSpPr>
            <a:spLocks noGrp="1"/>
          </p:cNvSpPr>
          <p:nvPr>
            <p:ph idx="1"/>
          </p:nvPr>
        </p:nvSpPr>
        <p:spPr>
          <a:xfrm>
            <a:off x="457200" y="2209800"/>
            <a:ext cx="8229600" cy="3916363"/>
          </a:xfrm>
        </p:spPr>
        <p:txBody>
          <a:bodyPr/>
          <a:lstStyle/>
          <a:p>
            <a:pPr marL="0" lvl="0" indent="0" algn="just" defTabSz="457200" fontAlgn="auto">
              <a:spcBef>
                <a:spcPts val="1000"/>
              </a:spcBef>
              <a:spcAft>
                <a:spcPts val="0"/>
              </a:spcAft>
              <a:buClr>
                <a:srgbClr val="A53010"/>
              </a:buClr>
              <a:buNone/>
              <a:defRPr/>
            </a:pPr>
            <a:r>
              <a:rPr lang="en-US" sz="2000" dirty="0">
                <a:solidFill>
                  <a:srgbClr val="FF0000"/>
                </a:solidFill>
                <a:latin typeface="Arial" panose="020B0604020202020204" pitchFamily="34" charset="0"/>
                <a:cs typeface="Arial" panose="020B0604020202020204" pitchFamily="34" charset="0"/>
              </a:rPr>
              <a:t>Consult FEP and Labor Relations for assistance for the following reasons:</a:t>
            </a:r>
          </a:p>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Review does not show a potential appropriate accommodation by the Department. </a:t>
            </a:r>
          </a:p>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Contact the Fair Employment Practices (FEP) if an undue financial hardship exists within the Department.</a:t>
            </a:r>
          </a:p>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For all other undue hardships and/or departmental denials, forward completed reasonable accommodation package to Labor Relations for review (</a:t>
            </a:r>
            <a:r>
              <a:rPr lang="en-US" sz="2000" i="1" dirty="0">
                <a:solidFill>
                  <a:prstClr val="black">
                    <a:lumMod val="75000"/>
                    <a:lumOff val="25000"/>
                  </a:prstClr>
                </a:solidFill>
                <a:latin typeface="Arial" panose="020B0604020202020204" pitchFamily="34" charset="0"/>
                <a:cs typeface="Arial" panose="020B0604020202020204" pitchFamily="34" charset="0"/>
              </a:rPr>
              <a:t>include all supporting documents, essential job functions, medical documentation, etc. via fax to maintain confidentiality</a:t>
            </a:r>
            <a:r>
              <a:rPr lang="en-US" sz="2000" dirty="0">
                <a:solidFill>
                  <a:prstClr val="black">
                    <a:lumMod val="75000"/>
                    <a:lumOff val="25000"/>
                  </a:prstClr>
                </a:solidFill>
                <a:latin typeface="Arial" panose="020B0604020202020204" pitchFamily="34" charset="0"/>
                <a:cs typeface="Arial" panose="020B0604020202020204" pitchFamily="34" charset="0"/>
              </a:rPr>
              <a:t>).</a:t>
            </a:r>
          </a:p>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Reasonable accommodation denials are subject to review by the Miami-Dade Disability Review Panel.</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46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990600"/>
          </a:xfrm>
        </p:spPr>
        <p:txBody>
          <a:bodyPr/>
          <a:lstStyle/>
          <a:p>
            <a:r>
              <a:rPr lang="en-US" dirty="0">
                <a:latin typeface="Arial" panose="020B0604020202020204" pitchFamily="34" charset="0"/>
                <a:cs typeface="Arial" panose="020B0604020202020204" pitchFamily="34" charset="0"/>
              </a:rPr>
              <a:t>Family Medical Leave Act (FMLA)</a:t>
            </a:r>
          </a:p>
        </p:txBody>
      </p:sp>
      <p:sp>
        <p:nvSpPr>
          <p:cNvPr id="3" name="Content Placeholder 2"/>
          <p:cNvSpPr>
            <a:spLocks noGrp="1"/>
          </p:cNvSpPr>
          <p:nvPr>
            <p:ph idx="1"/>
          </p:nvPr>
        </p:nvSpPr>
        <p:spPr>
          <a:xfrm>
            <a:off x="457200" y="1143000"/>
            <a:ext cx="8229600" cy="4983163"/>
          </a:xfrm>
        </p:spPr>
        <p:txBody>
          <a:bodyPr/>
          <a:lstStyle/>
          <a:p>
            <a:pPr marL="0" lvl="0" indent="0" algn="just" defTabSz="457200" fontAlgn="auto">
              <a:spcBef>
                <a:spcPts val="1000"/>
              </a:spcBef>
              <a:spcAft>
                <a:spcPts val="0"/>
              </a:spcAft>
              <a:buClr>
                <a:srgbClr val="A53010"/>
              </a:buClr>
              <a:buNone/>
              <a:defRPr/>
            </a:pPr>
            <a:r>
              <a:rPr lang="en-US" sz="2000" dirty="0">
                <a:solidFill>
                  <a:prstClr val="black">
                    <a:lumMod val="75000"/>
                    <a:lumOff val="25000"/>
                  </a:prstClr>
                </a:solidFill>
                <a:latin typeface="Arial" panose="020B0604020202020204" pitchFamily="34" charset="0"/>
                <a:cs typeface="Arial" panose="020B0604020202020204" pitchFamily="34" charset="0"/>
              </a:rPr>
              <a:t>FMLA entitles eligible employees to take unpaid, job-protected leave for specified family and medical reasons under the same terms and conditions as if the employee had not taken leave. Eligible employees are entitled to:</a:t>
            </a:r>
          </a:p>
          <a:p>
            <a:pPr marL="682625" lvl="0" indent="-225425" algn="just" defTabSz="457200" fontAlgn="auto">
              <a:lnSpc>
                <a:spcPct val="150000"/>
              </a:lnSpc>
              <a:spcBef>
                <a:spcPts val="1000"/>
              </a:spcBef>
              <a:spcAft>
                <a:spcPts val="0"/>
              </a:spcAft>
              <a:buClr>
                <a:srgbClr val="A53010"/>
              </a:buClr>
              <a:buFont typeface="Wingdings 3" charset="2"/>
              <a:buChar char=""/>
              <a:defRPr/>
            </a:pPr>
            <a:r>
              <a:rPr lang="en-US" sz="1400" dirty="0">
                <a:solidFill>
                  <a:prstClr val="black">
                    <a:lumMod val="75000"/>
                    <a:lumOff val="25000"/>
                  </a:prstClr>
                </a:solidFill>
                <a:latin typeface="Arial" panose="020B0604020202020204" pitchFamily="34" charset="0"/>
                <a:cs typeface="Arial" panose="020B0604020202020204" pitchFamily="34" charset="0"/>
              </a:rPr>
              <a:t>Twelve (12) unpaid workweeks in a 12-month period for:</a:t>
            </a:r>
          </a:p>
          <a:p>
            <a:pPr marL="1023938" lvl="1" algn="just" defTabSz="457200" fontAlgn="auto">
              <a:spcBef>
                <a:spcPts val="1000"/>
              </a:spcBef>
              <a:spcAft>
                <a:spcPts val="0"/>
              </a:spcAft>
              <a:buClr>
                <a:srgbClr val="A53010"/>
              </a:buClr>
              <a:buFont typeface="Arial" panose="020B0604020202020204" pitchFamily="34" charset="0"/>
              <a:buChar char="•"/>
              <a:defRPr/>
            </a:pPr>
            <a:r>
              <a:rPr lang="en-US" sz="1400" dirty="0">
                <a:solidFill>
                  <a:prstClr val="black">
                    <a:lumMod val="75000"/>
                    <a:lumOff val="25000"/>
                  </a:prstClr>
                </a:solidFill>
                <a:latin typeface="Arial" panose="020B0604020202020204" pitchFamily="34" charset="0"/>
                <a:cs typeface="Arial" panose="020B0604020202020204" pitchFamily="34" charset="0"/>
              </a:rPr>
              <a:t>the birth of a child and to care for the newborn child within one year of birth</a:t>
            </a:r>
          </a:p>
          <a:p>
            <a:pPr marL="1023938" lvl="1" algn="just" defTabSz="457200" fontAlgn="auto">
              <a:spcBef>
                <a:spcPts val="1000"/>
              </a:spcBef>
              <a:spcAft>
                <a:spcPts val="0"/>
              </a:spcAft>
              <a:buClr>
                <a:srgbClr val="A53010"/>
              </a:buClr>
              <a:buFont typeface="Arial" panose="020B0604020202020204" pitchFamily="34" charset="0"/>
              <a:buChar char="•"/>
              <a:defRPr/>
            </a:pPr>
            <a:r>
              <a:rPr lang="en-US" sz="1400" dirty="0">
                <a:solidFill>
                  <a:prstClr val="black">
                    <a:lumMod val="75000"/>
                    <a:lumOff val="25000"/>
                  </a:prstClr>
                </a:solidFill>
                <a:latin typeface="Arial" panose="020B0604020202020204" pitchFamily="34" charset="0"/>
                <a:cs typeface="Arial" panose="020B0604020202020204" pitchFamily="34" charset="0"/>
              </a:rPr>
              <a:t>the placement with the employee of a child for adoption or foster care and to care for the newly placed child within one year of placement</a:t>
            </a:r>
          </a:p>
          <a:p>
            <a:pPr marL="1023938" lvl="1" algn="just" defTabSz="457200" fontAlgn="auto">
              <a:spcBef>
                <a:spcPts val="1000"/>
              </a:spcBef>
              <a:spcAft>
                <a:spcPts val="0"/>
              </a:spcAft>
              <a:buClr>
                <a:srgbClr val="A53010"/>
              </a:buClr>
              <a:buFont typeface="Arial" panose="020B0604020202020204" pitchFamily="34" charset="0"/>
              <a:buChar char="•"/>
              <a:defRPr/>
            </a:pPr>
            <a:r>
              <a:rPr lang="en-US" sz="1400" dirty="0">
                <a:solidFill>
                  <a:prstClr val="black">
                    <a:lumMod val="75000"/>
                    <a:lumOff val="25000"/>
                  </a:prstClr>
                </a:solidFill>
                <a:latin typeface="Arial" panose="020B0604020202020204" pitchFamily="34" charset="0"/>
                <a:cs typeface="Arial" panose="020B0604020202020204" pitchFamily="34" charset="0"/>
              </a:rPr>
              <a:t>to care for the employee’s spouse, child, or parent who has a serious health condition</a:t>
            </a:r>
          </a:p>
          <a:p>
            <a:pPr marL="1023938" lvl="1" algn="just" defTabSz="457200" fontAlgn="auto">
              <a:spcBef>
                <a:spcPts val="1000"/>
              </a:spcBef>
              <a:spcAft>
                <a:spcPts val="0"/>
              </a:spcAft>
              <a:buClr>
                <a:srgbClr val="A53010"/>
              </a:buClr>
              <a:buFont typeface="Arial" panose="020B0604020202020204" pitchFamily="34" charset="0"/>
              <a:buChar char="•"/>
              <a:defRPr/>
            </a:pPr>
            <a:r>
              <a:rPr lang="en-US" sz="1400" dirty="0">
                <a:solidFill>
                  <a:prstClr val="black">
                    <a:lumMod val="75000"/>
                    <a:lumOff val="25000"/>
                  </a:prstClr>
                </a:solidFill>
                <a:latin typeface="Arial" panose="020B0604020202020204" pitchFamily="34" charset="0"/>
                <a:cs typeface="Arial" panose="020B0604020202020204" pitchFamily="34" charset="0"/>
              </a:rPr>
              <a:t>a serious health condition that makes the employee unable to perform the essential functions of his or her job</a:t>
            </a:r>
          </a:p>
          <a:p>
            <a:pPr marL="1023938" lvl="1" algn="just" defTabSz="457200" fontAlgn="auto">
              <a:spcBef>
                <a:spcPts val="1000"/>
              </a:spcBef>
              <a:spcAft>
                <a:spcPts val="0"/>
              </a:spcAft>
              <a:buClr>
                <a:srgbClr val="A53010"/>
              </a:buClr>
              <a:buFont typeface="Arial" panose="020B0604020202020204" pitchFamily="34" charset="0"/>
              <a:buChar char="•"/>
              <a:defRPr/>
            </a:pPr>
            <a:r>
              <a:rPr lang="en-US" sz="1400" dirty="0">
                <a:solidFill>
                  <a:prstClr val="black">
                    <a:lumMod val="75000"/>
                    <a:lumOff val="25000"/>
                  </a:prstClr>
                </a:solidFill>
                <a:latin typeface="Arial" panose="020B0604020202020204" pitchFamily="34" charset="0"/>
                <a:cs typeface="Arial" panose="020B0604020202020204" pitchFamily="34" charset="0"/>
              </a:rPr>
              <a:t>any qualifying exigency arising out of the fact that the employee’s spouse, son, daughter, or parent is a covered military member on “covered active duty;” or</a:t>
            </a:r>
          </a:p>
          <a:p>
            <a:pPr marL="682625" lvl="0" indent="-220663" algn="just" defTabSz="457200" fontAlgn="auto">
              <a:spcBef>
                <a:spcPts val="1000"/>
              </a:spcBef>
              <a:spcAft>
                <a:spcPts val="0"/>
              </a:spcAft>
              <a:buClr>
                <a:srgbClr val="A53010"/>
              </a:buClr>
              <a:buFont typeface="Wingdings 3" charset="2"/>
              <a:buChar char=""/>
              <a:defRPr/>
            </a:pPr>
            <a:r>
              <a:rPr lang="en-US" sz="1400" dirty="0">
                <a:solidFill>
                  <a:prstClr val="black">
                    <a:lumMod val="75000"/>
                    <a:lumOff val="25000"/>
                  </a:prstClr>
                </a:solidFill>
                <a:latin typeface="Arial" panose="020B0604020202020204" pitchFamily="34" charset="0"/>
                <a:cs typeface="Arial" panose="020B0604020202020204" pitchFamily="34" charset="0"/>
              </a:rPr>
              <a:t>Twenty-six (26) workweeks of leave during a single 12-month period to care for a covered service member with a serious injury or illness if the eligible employee is the service member’s spouse, son, daughter, parent, or next of kin (military caregiver leave)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800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696200" cy="1417638"/>
          </a:xfrm>
        </p:spPr>
        <p:txBody>
          <a:bodyPr/>
          <a:lstStyle/>
          <a:p>
            <a:r>
              <a:rPr lang="en-US" dirty="0">
                <a:solidFill>
                  <a:prstClr val="black"/>
                </a:solidFill>
                <a:latin typeface="Arial" panose="020B0604020202020204" pitchFamily="34" charset="0"/>
                <a:cs typeface="Arial" panose="020B0604020202020204" pitchFamily="34" charset="0"/>
              </a:rPr>
              <a:t>Family Medical Leave Act (FMLA) (cont’d)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09800"/>
            <a:ext cx="8229600" cy="3916363"/>
          </a:xfrm>
        </p:spPr>
        <p:txBody>
          <a:bodyPr/>
          <a:lstStyle/>
          <a:p>
            <a:pPr marL="274320" lvl="0" indent="0" defTabSz="457200" fontAlgn="auto">
              <a:spcBef>
                <a:spcPts val="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A.</a:t>
            </a:r>
            <a:r>
              <a:rPr lang="en-US" altLang="en-US" sz="2000" dirty="0">
                <a:solidFill>
                  <a:prstClr val="black">
                    <a:lumMod val="75000"/>
                    <a:lumOff val="25000"/>
                  </a:prstClr>
                </a:solidFill>
                <a:latin typeface="Arial" panose="020B0604020202020204" pitchFamily="34" charset="0"/>
                <a:cs typeface="Arial" panose="020B0604020202020204" pitchFamily="34" charset="0"/>
              </a:rPr>
              <a:t>	An “eligible employee” is an employee of a covered employer who:</a:t>
            </a:r>
          </a:p>
          <a:p>
            <a:pPr marL="274320" lvl="0" indent="0" defTabSz="457200" fontAlgn="auto">
              <a:spcBef>
                <a:spcPts val="0"/>
              </a:spcBef>
              <a:spcAft>
                <a:spcPts val="0"/>
              </a:spcAft>
              <a:buClr>
                <a:srgbClr val="A53010"/>
              </a:buClr>
              <a:buNone/>
              <a:defRPr/>
            </a:pPr>
            <a:endParaRPr lang="en-US" altLang="en-US" sz="2000" dirty="0">
              <a:solidFill>
                <a:prstClr val="black">
                  <a:lumMod val="75000"/>
                  <a:lumOff val="25000"/>
                </a:prstClr>
              </a:solidFill>
              <a:latin typeface="Arial" panose="020B0604020202020204" pitchFamily="34" charset="0"/>
              <a:cs typeface="Arial" panose="020B0604020202020204" pitchFamily="34" charset="0"/>
            </a:endParaRPr>
          </a:p>
          <a:p>
            <a:pPr marL="274320" lvl="0" indent="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1.	Has been employed by the employer for at </a:t>
            </a:r>
            <a:r>
              <a:rPr lang="en-US" altLang="en-US" sz="2000" dirty="0">
                <a:solidFill>
                  <a:srgbClr val="FF0000"/>
                </a:solidFill>
                <a:latin typeface="Arial" panose="020B0604020202020204" pitchFamily="34" charset="0"/>
                <a:cs typeface="Arial" panose="020B0604020202020204" pitchFamily="34" charset="0"/>
              </a:rPr>
              <a:t>least 12 months</a:t>
            </a:r>
            <a:r>
              <a:rPr lang="en-US" altLang="en-US" sz="2000" dirty="0">
                <a:solidFill>
                  <a:prstClr val="black">
                    <a:lumMod val="75000"/>
                    <a:lumOff val="25000"/>
                  </a:prstClr>
                </a:solidFill>
                <a:latin typeface="Arial" panose="020B0604020202020204" pitchFamily="34" charset="0"/>
                <a:cs typeface="Arial" panose="020B0604020202020204" pitchFamily="34" charset="0"/>
              </a:rPr>
              <a:t>.</a:t>
            </a:r>
          </a:p>
          <a:p>
            <a:pPr marL="274320" lvl="0" indent="0" defTabSz="457200" fontAlgn="auto">
              <a:spcBef>
                <a:spcPts val="0"/>
              </a:spcBef>
              <a:spcAft>
                <a:spcPts val="0"/>
              </a:spcAft>
              <a:buClr>
                <a:srgbClr val="A53010"/>
              </a:buClr>
              <a:buNone/>
              <a:defRPr/>
            </a:pPr>
            <a:endParaRPr lang="en-US" altLang="en-US" sz="2000" dirty="0">
              <a:solidFill>
                <a:prstClr val="black">
                  <a:lumMod val="75000"/>
                  <a:lumOff val="25000"/>
                </a:prstClr>
              </a:solidFill>
              <a:latin typeface="Arial" panose="020B0604020202020204" pitchFamily="34" charset="0"/>
              <a:cs typeface="Arial" panose="020B0604020202020204" pitchFamily="34" charset="0"/>
            </a:endParaRPr>
          </a:p>
          <a:p>
            <a:pPr marL="274320" lvl="0" indent="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2.	Has been employed for </a:t>
            </a:r>
            <a:r>
              <a:rPr lang="en-US" altLang="en-US" sz="2000" dirty="0">
                <a:solidFill>
                  <a:srgbClr val="FF0000"/>
                </a:solidFill>
                <a:latin typeface="Arial" panose="020B0604020202020204" pitchFamily="34" charset="0"/>
                <a:cs typeface="Arial" panose="020B0604020202020204" pitchFamily="34" charset="0"/>
              </a:rPr>
              <a:t>at least 1,250 hours of service</a:t>
            </a:r>
            <a:r>
              <a:rPr lang="en-US" altLang="en-US" sz="2000" dirty="0">
                <a:solidFill>
                  <a:prstClr val="black">
                    <a:lumMod val="75000"/>
                    <a:lumOff val="25000"/>
                  </a:prstClr>
                </a:solidFill>
                <a:latin typeface="Arial" panose="020B0604020202020204" pitchFamily="34" charset="0"/>
                <a:cs typeface="Arial" panose="020B0604020202020204" pitchFamily="34" charset="0"/>
              </a:rPr>
              <a:t> during 		the 12-month period immediately preceding the 	</a:t>
            </a:r>
          </a:p>
          <a:p>
            <a:pPr marL="274320" lvl="0" indent="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commencement of the leave.</a:t>
            </a:r>
          </a:p>
          <a:p>
            <a:pPr marL="274320" lvl="0" indent="0" defTabSz="457200" fontAlgn="auto">
              <a:spcBef>
                <a:spcPts val="0"/>
              </a:spcBef>
              <a:spcAft>
                <a:spcPts val="0"/>
              </a:spcAft>
              <a:buClr>
                <a:srgbClr val="A53010"/>
              </a:buClr>
              <a:buNone/>
              <a:defRPr/>
            </a:pPr>
            <a:endParaRPr lang="en-US" altLang="en-US" sz="2000" dirty="0">
              <a:solidFill>
                <a:prstClr val="black">
                  <a:lumMod val="75000"/>
                  <a:lumOff val="25000"/>
                </a:prstClr>
              </a:solidFill>
              <a:latin typeface="Arial" panose="020B0604020202020204" pitchFamily="34" charset="0"/>
              <a:cs typeface="Arial" panose="020B0604020202020204" pitchFamily="34" charset="0"/>
            </a:endParaRPr>
          </a:p>
          <a:p>
            <a:pPr marL="274320" lvl="0" indent="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3.	Is employed at a worksite where </a:t>
            </a:r>
            <a:r>
              <a:rPr lang="en-US" altLang="en-US" sz="2000" dirty="0">
                <a:solidFill>
                  <a:srgbClr val="FF0000"/>
                </a:solidFill>
                <a:latin typeface="Arial" panose="020B0604020202020204" pitchFamily="34" charset="0"/>
                <a:cs typeface="Arial" panose="020B0604020202020204" pitchFamily="34" charset="0"/>
              </a:rPr>
              <a:t>50 or more employees</a:t>
            </a:r>
            <a:r>
              <a:rPr lang="en-US" altLang="en-US" sz="2000" dirty="0">
                <a:solidFill>
                  <a:prstClr val="black">
                    <a:lumMod val="75000"/>
                    <a:lumOff val="25000"/>
                  </a:prstClr>
                </a:solidFill>
                <a:latin typeface="Arial" panose="020B0604020202020204" pitchFamily="34" charset="0"/>
                <a:cs typeface="Arial" panose="020B0604020202020204" pitchFamily="34" charset="0"/>
              </a:rPr>
              <a:t> are </a:t>
            </a:r>
          </a:p>
          <a:p>
            <a:pPr marL="274320" lvl="0" indent="0" defTabSz="457200" fontAlgn="auto">
              <a:spcBef>
                <a:spcPts val="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employed by the employer within 75 miles of that worksite.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254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1984"/>
            <a:ext cx="8229600" cy="1143000"/>
          </a:xfrm>
        </p:spPr>
        <p:txBody>
          <a:bodyPr/>
          <a:lstStyle/>
          <a:p>
            <a:r>
              <a:rPr lang="en-US" dirty="0">
                <a:latin typeface="Arial" panose="020B0604020202020204" pitchFamily="34" charset="0"/>
                <a:cs typeface="Arial" panose="020B0604020202020204" pitchFamily="34" charset="0"/>
              </a:rPr>
              <a:t>FMLA  </a:t>
            </a:r>
            <a:r>
              <a:rPr lang="en-US" sz="4000" dirty="0">
                <a:latin typeface="Arial" panose="020B0604020202020204" pitchFamily="34" charset="0"/>
                <a:cs typeface="Arial" panose="020B0604020202020204" pitchFamily="34" charset="0"/>
              </a:rPr>
              <a:t>(29 CFR 825.117 )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(cont’d)</a:t>
            </a:r>
          </a:p>
        </p:txBody>
      </p:sp>
      <p:sp>
        <p:nvSpPr>
          <p:cNvPr id="3" name="Content Placeholder 2"/>
          <p:cNvSpPr>
            <a:spLocks noGrp="1"/>
          </p:cNvSpPr>
          <p:nvPr>
            <p:ph idx="1"/>
          </p:nvPr>
        </p:nvSpPr>
        <p:spPr>
          <a:xfrm>
            <a:off x="457200" y="2057400"/>
            <a:ext cx="8229600" cy="4068763"/>
          </a:xfrm>
        </p:spPr>
        <p:txBody>
          <a:bodyPr/>
          <a:lstStyle/>
          <a:p>
            <a:pPr marL="533400" lvl="0" indent="-533400" defTabSz="457200" fontAlgn="auto">
              <a:lnSpc>
                <a:spcPct val="70000"/>
              </a:lnSpc>
              <a:spcBef>
                <a:spcPts val="100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B.	“The </a:t>
            </a:r>
            <a:r>
              <a:rPr lang="en-US" altLang="en-US" sz="2400" dirty="0">
                <a:solidFill>
                  <a:srgbClr val="FF0000"/>
                </a:solidFill>
                <a:latin typeface="Arial" panose="020B0604020202020204" pitchFamily="34" charset="0"/>
                <a:cs typeface="Arial" panose="020B0604020202020204" pitchFamily="34" charset="0"/>
              </a:rPr>
              <a:t>Medical Necessity</a:t>
            </a:r>
            <a:r>
              <a:rPr lang="en-US" altLang="en-US" sz="2400" dirty="0">
                <a:solidFill>
                  <a:prstClr val="black">
                    <a:lumMod val="75000"/>
                    <a:lumOff val="25000"/>
                  </a:prstClr>
                </a:solidFill>
                <a:latin typeface="Arial" panose="020B0604020202020204" pitchFamily="34" charset="0"/>
                <a:cs typeface="Arial" panose="020B0604020202020204" pitchFamily="34" charset="0"/>
              </a:rPr>
              <a:t> for” employee seeking intermittent FMLA leave or leave on a reduced leave schedule:</a:t>
            </a:r>
          </a:p>
          <a:p>
            <a:pPr marL="533400" lvl="0" indent="-533400" defTabSz="457200" fontAlgn="auto">
              <a:lnSpc>
                <a:spcPct val="70000"/>
              </a:lnSpc>
              <a:spcBef>
                <a:spcPts val="1000"/>
              </a:spcBef>
              <a:spcAft>
                <a:spcPts val="0"/>
              </a:spcAft>
              <a:buClr>
                <a:srgbClr val="A53010"/>
              </a:buClr>
              <a:buFont typeface="Wingdings 3" charset="2"/>
              <a:buChar char=""/>
              <a:defRPr/>
            </a:pPr>
            <a:endParaRPr lang="en-US" altLang="en-US" sz="2400" dirty="0">
              <a:solidFill>
                <a:prstClr val="black">
                  <a:lumMod val="75000"/>
                  <a:lumOff val="25000"/>
                </a:prstClr>
              </a:solidFill>
              <a:latin typeface="Arial" panose="020B0604020202020204" pitchFamily="34" charset="0"/>
              <a:cs typeface="Arial" panose="020B0604020202020204" pitchFamily="34" charset="0"/>
            </a:endParaRPr>
          </a:p>
          <a:p>
            <a:pPr marL="533400" lvl="0" indent="-533400" defTabSz="457200" fontAlgn="auto">
              <a:lnSpc>
                <a:spcPct val="70000"/>
              </a:lnSpc>
              <a:spcBef>
                <a:spcPts val="100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	1.	Employees needing intermittent FMLA leave or 	leave on a reduced leave schedule </a:t>
            </a:r>
            <a:r>
              <a:rPr lang="en-US" altLang="en-US" sz="2400" u="sng" dirty="0">
                <a:solidFill>
                  <a:prstClr val="black">
                    <a:lumMod val="75000"/>
                    <a:lumOff val="25000"/>
                  </a:prstClr>
                </a:solidFill>
                <a:latin typeface="Arial" panose="020B0604020202020204" pitchFamily="34" charset="0"/>
                <a:cs typeface="Arial" panose="020B0604020202020204" pitchFamily="34" charset="0"/>
              </a:rPr>
              <a:t>must attempt to </a:t>
            </a: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r>
              <a:rPr lang="en-US" altLang="en-US" sz="2400" u="sng" dirty="0">
                <a:solidFill>
                  <a:prstClr val="black">
                    <a:lumMod val="75000"/>
                    <a:lumOff val="25000"/>
                  </a:prstClr>
                </a:solidFill>
                <a:latin typeface="Arial" panose="020B0604020202020204" pitchFamily="34" charset="0"/>
                <a:cs typeface="Arial" panose="020B0604020202020204" pitchFamily="34" charset="0"/>
              </a:rPr>
              <a:t>schedule their leave so as not to disrupt the </a:t>
            </a: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r>
              <a:rPr lang="en-US" altLang="en-US" sz="2400" u="sng" dirty="0">
                <a:solidFill>
                  <a:prstClr val="black">
                    <a:lumMod val="75000"/>
                    <a:lumOff val="25000"/>
                  </a:prstClr>
                </a:solidFill>
                <a:latin typeface="Arial" panose="020B0604020202020204" pitchFamily="34" charset="0"/>
                <a:cs typeface="Arial" panose="020B0604020202020204" pitchFamily="34" charset="0"/>
              </a:rPr>
              <a:t>employer’s operations</a:t>
            </a: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p>
          <a:p>
            <a:pPr marL="533400" lvl="0" indent="-533400" defTabSz="457200" fontAlgn="auto">
              <a:lnSpc>
                <a:spcPct val="70000"/>
              </a:lnSpc>
              <a:spcBef>
                <a:spcPts val="100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p>
          <a:p>
            <a:pPr marL="533400" lvl="0" indent="-533400" defTabSz="457200" fontAlgn="auto">
              <a:lnSpc>
                <a:spcPct val="70000"/>
              </a:lnSpc>
              <a:spcBef>
                <a:spcPts val="100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		In addition, an employer may assign an employee to 	an alternative position with equivalent pay and 	benefits that better accommodates the employee’s 	intermittent or reduced leave schedule.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37325"/>
            <a:ext cx="2133600" cy="184150"/>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321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FMLA (cont'd.)</a:t>
            </a:r>
          </a:p>
        </p:txBody>
      </p:sp>
      <p:sp>
        <p:nvSpPr>
          <p:cNvPr id="3" name="Content Placeholder 2"/>
          <p:cNvSpPr>
            <a:spLocks noGrp="1"/>
          </p:cNvSpPr>
          <p:nvPr>
            <p:ph idx="1"/>
          </p:nvPr>
        </p:nvSpPr>
        <p:spPr/>
        <p:txBody>
          <a:bodyPr/>
          <a:lstStyle/>
          <a:p>
            <a:pPr marL="274320" lvl="0" indent="0" defTabSz="457200" fontAlgn="auto">
              <a:spcBef>
                <a:spcPts val="0"/>
              </a:spcBef>
              <a:spcAft>
                <a:spcPts val="0"/>
              </a:spcAft>
              <a:buClr>
                <a:srgbClr val="A53010"/>
              </a:buClr>
              <a:buNone/>
              <a:defRPr/>
            </a:pPr>
            <a:r>
              <a:rPr lang="en-US" altLang="en-US" sz="2800" dirty="0">
                <a:solidFill>
                  <a:prstClr val="black">
                    <a:lumMod val="75000"/>
                    <a:lumOff val="25000"/>
                  </a:prstClr>
                </a:solidFill>
                <a:latin typeface="Century Gothic" panose="020B0502020202020204"/>
              </a:rPr>
              <a:t>C.	</a:t>
            </a:r>
            <a:r>
              <a:rPr lang="en-US" altLang="en-US" sz="2400" dirty="0">
                <a:solidFill>
                  <a:prstClr val="black">
                    <a:lumMod val="75000"/>
                    <a:lumOff val="25000"/>
                  </a:prstClr>
                </a:solidFill>
                <a:latin typeface="Arial" panose="020B0604020202020204" pitchFamily="34" charset="0"/>
                <a:cs typeface="Arial" panose="020B0604020202020204" pitchFamily="34" charset="0"/>
              </a:rPr>
              <a:t>Light Duty and FMLA Choice:</a:t>
            </a:r>
          </a:p>
          <a:p>
            <a:pPr marL="274320" lvl="0" indent="0" defTabSz="457200" fontAlgn="auto">
              <a:spcBef>
                <a:spcPts val="0"/>
              </a:spcBef>
              <a:spcAft>
                <a:spcPts val="0"/>
              </a:spcAft>
              <a:buClr>
                <a:srgbClr val="A53010"/>
              </a:buClr>
              <a:buFont typeface="Wingdings 3" charset="2"/>
              <a:buChar char=""/>
              <a:defRPr/>
            </a:pPr>
            <a:endParaRPr lang="en-US" altLang="en-US" sz="2400" dirty="0">
              <a:solidFill>
                <a:prstClr val="black">
                  <a:lumMod val="75000"/>
                  <a:lumOff val="25000"/>
                </a:prstClr>
              </a:solidFill>
              <a:latin typeface="Arial" panose="020B0604020202020204" pitchFamily="34" charset="0"/>
              <a:cs typeface="Arial" panose="020B0604020202020204" pitchFamily="34" charset="0"/>
            </a:endParaRPr>
          </a:p>
          <a:p>
            <a:pPr marL="274320" lvl="0" indent="0" defTabSz="457200" fontAlgn="auto">
              <a:spcBef>
                <a:spcPts val="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	1.	In the case of an occupationally injured employee 			who is returned to work with restrictions, </a:t>
            </a:r>
            <a:r>
              <a:rPr lang="en-US" altLang="en-US" sz="2400" dirty="0">
                <a:solidFill>
                  <a:srgbClr val="FF0000"/>
                </a:solidFill>
                <a:latin typeface="Arial" panose="020B0604020202020204" pitchFamily="34" charset="0"/>
                <a:cs typeface="Arial" panose="020B0604020202020204" pitchFamily="34" charset="0"/>
              </a:rPr>
              <a:t>the 				employer may offer light or transitional duty</a:t>
            </a: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p>
          <a:p>
            <a:pPr marL="274320" lvl="0" indent="0" defTabSz="457200" fontAlgn="auto">
              <a:spcBef>
                <a:spcPts val="0"/>
              </a:spcBef>
              <a:spcAft>
                <a:spcPts val="0"/>
              </a:spcAft>
              <a:buClr>
                <a:srgbClr val="A53010"/>
              </a:buClr>
              <a:buNone/>
              <a:defRPr/>
            </a:pPr>
            <a:endParaRPr lang="en-US" altLang="en-US" sz="2400" dirty="0">
              <a:solidFill>
                <a:prstClr val="black">
                  <a:lumMod val="75000"/>
                  <a:lumOff val="25000"/>
                </a:prstClr>
              </a:solidFill>
              <a:latin typeface="Arial" panose="020B0604020202020204" pitchFamily="34" charset="0"/>
              <a:cs typeface="Arial" panose="020B0604020202020204" pitchFamily="34" charset="0"/>
            </a:endParaRPr>
          </a:p>
          <a:p>
            <a:pPr marL="274320" lvl="0" indent="0" defTabSz="457200" fontAlgn="auto">
              <a:spcBef>
                <a:spcPts val="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		If the employee is eligible for FMLA, he or she </a:t>
            </a:r>
            <a:r>
              <a:rPr lang="en-US" altLang="en-US" sz="2400" dirty="0">
                <a:solidFill>
                  <a:srgbClr val="FF0000"/>
                </a:solidFill>
                <a:latin typeface="Arial" panose="020B0604020202020204" pitchFamily="34" charset="0"/>
                <a:cs typeface="Arial" panose="020B0604020202020204" pitchFamily="34" charset="0"/>
              </a:rPr>
              <a:t>may 		choose between the light duty job and FMLA leave</a:t>
            </a: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p>
          <a:p>
            <a:pPr marL="274320" lvl="0" indent="0" defTabSz="457200" fontAlgn="auto">
              <a:spcBef>
                <a:spcPts val="0"/>
              </a:spcBef>
              <a:spcAft>
                <a:spcPts val="0"/>
              </a:spcAft>
              <a:buClr>
                <a:srgbClr val="A53010"/>
              </a:buClr>
              <a:buNone/>
              <a:defRPr/>
            </a:pPr>
            <a:endParaRPr lang="en-US" altLang="en-US" sz="2400" dirty="0">
              <a:solidFill>
                <a:prstClr val="black">
                  <a:lumMod val="75000"/>
                  <a:lumOff val="25000"/>
                </a:prstClr>
              </a:solidFill>
              <a:latin typeface="Arial" panose="020B0604020202020204" pitchFamily="34" charset="0"/>
              <a:cs typeface="Arial" panose="020B0604020202020204" pitchFamily="34" charset="0"/>
            </a:endParaRPr>
          </a:p>
          <a:p>
            <a:pPr marL="274320" lvl="0" indent="0" defTabSz="457200" fontAlgn="auto">
              <a:spcBef>
                <a:spcPts val="0"/>
              </a:spcBef>
              <a:spcAft>
                <a:spcPts val="0"/>
              </a:spcAft>
              <a:buClr>
                <a:srgbClr val="A53010"/>
              </a:buClr>
              <a:buNone/>
              <a:defRPr/>
            </a:pPr>
            <a:r>
              <a:rPr lang="en-US" altLang="en-US" sz="2400" dirty="0">
                <a:solidFill>
                  <a:prstClr val="black">
                    <a:lumMod val="75000"/>
                    <a:lumOff val="25000"/>
                  </a:prstClr>
                </a:solidFill>
                <a:latin typeface="Arial" panose="020B0604020202020204" pitchFamily="34" charset="0"/>
                <a:cs typeface="Arial" panose="020B0604020202020204" pitchFamily="34" charset="0"/>
              </a:rPr>
              <a:t>		However, </a:t>
            </a:r>
            <a:r>
              <a:rPr lang="en-US" altLang="en-US" sz="2400" dirty="0">
                <a:solidFill>
                  <a:srgbClr val="FF0000"/>
                </a:solidFill>
                <a:latin typeface="Arial" panose="020B0604020202020204" pitchFamily="34" charset="0"/>
                <a:cs typeface="Arial" panose="020B0604020202020204" pitchFamily="34" charset="0"/>
              </a:rPr>
              <a:t>refusing</a:t>
            </a:r>
            <a:r>
              <a:rPr lang="en-US" altLang="en-US" sz="2400" dirty="0">
                <a:solidFill>
                  <a:prstClr val="black">
                    <a:lumMod val="75000"/>
                    <a:lumOff val="25000"/>
                  </a:prstClr>
                </a:solidFill>
                <a:latin typeface="Arial" panose="020B0604020202020204" pitchFamily="34" charset="0"/>
                <a:cs typeface="Arial" panose="020B0604020202020204" pitchFamily="34" charset="0"/>
              </a:rPr>
              <a:t> light duty may cause </a:t>
            </a:r>
            <a:r>
              <a:rPr lang="en-US" altLang="en-US" sz="2400" dirty="0">
                <a:solidFill>
                  <a:srgbClr val="FF0000"/>
                </a:solidFill>
                <a:latin typeface="Arial" panose="020B0604020202020204" pitchFamily="34" charset="0"/>
                <a:cs typeface="Arial" panose="020B0604020202020204" pitchFamily="34" charset="0"/>
              </a:rPr>
              <a:t>forfeiture of 		worker’s compensation wage loss benefits</a:t>
            </a:r>
            <a:r>
              <a:rPr lang="en-US" altLang="en-US" sz="2400" dirty="0">
                <a:solidFill>
                  <a:prstClr val="black">
                    <a:lumMod val="75000"/>
                    <a:lumOff val="25000"/>
                  </a:prstClr>
                </a:solidFill>
                <a:latin typeface="Arial" panose="020B0604020202020204" pitchFamily="34" charset="0"/>
                <a:cs typeface="Arial" panose="020B0604020202020204" pitchFamily="34" charset="0"/>
              </a:rPr>
              <a:t>.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976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5867400" cy="1143000"/>
          </a:xfrm>
        </p:spPr>
        <p:txBody>
          <a:bodyPr/>
          <a:lstStyle/>
          <a:p>
            <a:r>
              <a:rPr lang="en-US" dirty="0">
                <a:latin typeface="Arial" panose="020B0604020202020204" pitchFamily="34" charset="0"/>
                <a:cs typeface="Arial" panose="020B0604020202020204" pitchFamily="34" charset="0"/>
              </a:rPr>
              <a:t>FMLA (cont'd.)</a:t>
            </a:r>
          </a:p>
        </p:txBody>
      </p:sp>
      <p:sp>
        <p:nvSpPr>
          <p:cNvPr id="3" name="Content Placeholder 2"/>
          <p:cNvSpPr>
            <a:spLocks noGrp="1"/>
          </p:cNvSpPr>
          <p:nvPr>
            <p:ph idx="1"/>
          </p:nvPr>
        </p:nvSpPr>
        <p:spPr>
          <a:xfrm>
            <a:off x="457200" y="1600200"/>
            <a:ext cx="8229600" cy="4953000"/>
          </a:xfrm>
        </p:spPr>
        <p:txBody>
          <a:bodyPr/>
          <a:lstStyle/>
          <a:p>
            <a:pPr marL="609600" lvl="0" indent="-609600" defTabSz="457200">
              <a:lnSpc>
                <a:spcPct val="80000"/>
              </a:lnSpc>
              <a:spcBef>
                <a:spcPts val="1000"/>
              </a:spcBef>
              <a:buClr>
                <a:srgbClr val="A53010"/>
              </a:buClr>
              <a:buNone/>
            </a:pPr>
            <a:r>
              <a:rPr lang="en-US" altLang="en-US" sz="2400" dirty="0">
                <a:solidFill>
                  <a:srgbClr val="404040"/>
                </a:solidFill>
                <a:latin typeface="Arial" panose="020B0604020202020204" pitchFamily="34" charset="0"/>
                <a:cs typeface="Arial" panose="020B0604020202020204" pitchFamily="34" charset="0"/>
              </a:rPr>
              <a:t>C.	Light Duty and FMLA Choice</a:t>
            </a:r>
          </a:p>
          <a:p>
            <a:pPr marL="3238500" lvl="6" indent="-609600" defTabSz="457200">
              <a:lnSpc>
                <a:spcPct val="80000"/>
              </a:lnSpc>
              <a:spcBef>
                <a:spcPts val="1000"/>
              </a:spcBef>
              <a:buClr>
                <a:srgbClr val="A53010"/>
              </a:buClr>
              <a:buFont typeface="Wingdings 3" panose="05040102010807070707" pitchFamily="18" charset="2"/>
              <a:buChar char=""/>
            </a:pPr>
            <a:endParaRPr lang="en-US" altLang="en-US" sz="1200" b="1" dirty="0">
              <a:solidFill>
                <a:srgbClr val="404040"/>
              </a:solidFill>
              <a:latin typeface="Century Gothic" panose="020B0502020202020204"/>
            </a:endParaRPr>
          </a:p>
          <a:p>
            <a:pPr marL="609600" lvl="0" indent="-609600" defTabSz="457200">
              <a:lnSpc>
                <a:spcPct val="80000"/>
              </a:lnSpc>
              <a:spcBef>
                <a:spcPts val="1000"/>
              </a:spcBef>
              <a:buClr>
                <a:srgbClr val="A53010"/>
              </a:buClr>
              <a:buNone/>
            </a:pPr>
            <a:r>
              <a:rPr lang="en-US" altLang="en-US" sz="2400" dirty="0">
                <a:solidFill>
                  <a:srgbClr val="404040"/>
                </a:solidFill>
                <a:latin typeface="Century Gothic" panose="020B0502020202020204"/>
              </a:rPr>
              <a:t>  2.</a:t>
            </a:r>
            <a:r>
              <a:rPr lang="en-US" altLang="en-US" sz="2400" b="1" dirty="0">
                <a:solidFill>
                  <a:srgbClr val="404040"/>
                </a:solidFill>
                <a:latin typeface="Century Gothic" panose="020B0502020202020204"/>
              </a:rPr>
              <a:t>	</a:t>
            </a:r>
            <a:r>
              <a:rPr lang="en-US" altLang="en-US" sz="2000" dirty="0">
                <a:solidFill>
                  <a:srgbClr val="404040"/>
                </a:solidFill>
                <a:latin typeface="Arial" panose="020B0604020202020204" pitchFamily="34" charset="0"/>
                <a:cs typeface="Arial" panose="020B0604020202020204" pitchFamily="34" charset="0"/>
              </a:rPr>
              <a:t>Employees entitled to FMLA leave for their own serious health condition are not permanently disabled to qualify for the protections of the American with Disabilities Act (ADA). </a:t>
            </a:r>
          </a:p>
          <a:p>
            <a:pPr marL="609600" lvl="0" indent="-609600" defTabSz="457200">
              <a:lnSpc>
                <a:spcPct val="80000"/>
              </a:lnSpc>
              <a:spcBef>
                <a:spcPts val="1000"/>
              </a:spcBef>
              <a:buClr>
                <a:srgbClr val="A53010"/>
              </a:buClr>
              <a:buNone/>
            </a:pPr>
            <a:endParaRPr lang="en-US" altLang="en-US" sz="2000" dirty="0">
              <a:solidFill>
                <a:srgbClr val="404040"/>
              </a:solidFill>
              <a:latin typeface="Arial" panose="020B0604020202020204" pitchFamily="34" charset="0"/>
              <a:cs typeface="Arial" panose="020B0604020202020204" pitchFamily="34" charset="0"/>
            </a:endParaRPr>
          </a:p>
          <a:p>
            <a:pPr marL="609600" lvl="0" indent="-609600" defTabSz="457200">
              <a:lnSpc>
                <a:spcPct val="80000"/>
              </a:lnSpc>
              <a:spcBef>
                <a:spcPts val="1000"/>
              </a:spcBef>
              <a:buClr>
                <a:srgbClr val="A53010"/>
              </a:buClr>
              <a:buNone/>
            </a:pPr>
            <a:r>
              <a:rPr lang="en-US" altLang="en-US" sz="2000" b="1" dirty="0">
                <a:solidFill>
                  <a:srgbClr val="404040"/>
                </a:solidFill>
                <a:latin typeface="Arial" panose="020B0604020202020204" pitchFamily="34" charset="0"/>
                <a:cs typeface="Arial" panose="020B0604020202020204" pitchFamily="34" charset="0"/>
              </a:rPr>
              <a:t>	</a:t>
            </a:r>
            <a:r>
              <a:rPr lang="en-US" altLang="en-US" sz="2000" dirty="0">
                <a:solidFill>
                  <a:prstClr val="black"/>
                </a:solidFill>
                <a:latin typeface="Arial" panose="020B0604020202020204" pitchFamily="34" charset="0"/>
                <a:cs typeface="Arial" panose="020B0604020202020204" pitchFamily="34" charset="0"/>
              </a:rPr>
              <a:t>However, if an employee does qualify for the protections of the ADA, there may be an obligation on the employer to provide reasonable accommodation upon expiration of an FMLA leave to provide additional leave. </a:t>
            </a:r>
          </a:p>
          <a:p>
            <a:pPr marL="609600" lvl="0" indent="-609600" defTabSz="457200">
              <a:lnSpc>
                <a:spcPct val="80000"/>
              </a:lnSpc>
              <a:spcBef>
                <a:spcPts val="1000"/>
              </a:spcBef>
              <a:buClr>
                <a:srgbClr val="A53010"/>
              </a:buClr>
              <a:buNone/>
            </a:pPr>
            <a:endParaRPr lang="en-US" altLang="en-US" sz="2000" dirty="0">
              <a:solidFill>
                <a:prstClr val="black"/>
              </a:solidFill>
              <a:latin typeface="Arial" panose="020B0604020202020204" pitchFamily="34" charset="0"/>
              <a:cs typeface="Arial" panose="020B0604020202020204" pitchFamily="34" charset="0"/>
            </a:endParaRPr>
          </a:p>
          <a:p>
            <a:pPr marL="609600" lvl="0" indent="-609600" defTabSz="457200">
              <a:lnSpc>
                <a:spcPct val="80000"/>
              </a:lnSpc>
              <a:spcBef>
                <a:spcPts val="1000"/>
              </a:spcBef>
              <a:buClr>
                <a:srgbClr val="A53010"/>
              </a:buClr>
              <a:buNone/>
            </a:pPr>
            <a:r>
              <a:rPr lang="en-US" altLang="en-US" sz="2000" b="1" dirty="0">
                <a:solidFill>
                  <a:srgbClr val="404040"/>
                </a:solidFill>
                <a:latin typeface="Arial" panose="020B0604020202020204" pitchFamily="34" charset="0"/>
                <a:cs typeface="Arial" panose="020B0604020202020204" pitchFamily="34" charset="0"/>
              </a:rPr>
              <a:t>	</a:t>
            </a:r>
            <a:r>
              <a:rPr lang="en-US" altLang="en-US" sz="1800" b="1" i="1" dirty="0">
                <a:solidFill>
                  <a:prstClr val="black"/>
                </a:solidFill>
                <a:latin typeface="Arial" panose="020B0604020202020204" pitchFamily="34" charset="0"/>
                <a:cs typeface="Arial" panose="020B0604020202020204" pitchFamily="34" charset="0"/>
              </a:rPr>
              <a:t>Note:</a:t>
            </a:r>
            <a:r>
              <a:rPr lang="en-US" altLang="en-US" sz="1800" b="1" i="1" dirty="0">
                <a:solidFill>
                  <a:srgbClr val="404040"/>
                </a:solidFill>
                <a:latin typeface="Arial" panose="020B0604020202020204" pitchFamily="34" charset="0"/>
                <a:cs typeface="Arial" panose="020B0604020202020204" pitchFamily="34" charset="0"/>
              </a:rPr>
              <a:t> </a:t>
            </a:r>
            <a:r>
              <a:rPr lang="en-US" altLang="en-US" sz="1800" i="1" dirty="0">
                <a:solidFill>
                  <a:srgbClr val="404040"/>
                </a:solidFill>
                <a:latin typeface="Arial" panose="020B0604020202020204" pitchFamily="34" charset="0"/>
                <a:cs typeface="Arial" panose="020B0604020202020204" pitchFamily="34" charset="0"/>
              </a:rPr>
              <a:t>The US Court of Appeals for the Eleventh Circuit has ruled that an indefinite leave is not a reasonable accommodation under the ADA.</a:t>
            </a:r>
          </a:p>
          <a:p>
            <a:pPr marL="609600" lvl="0" indent="-609600" defTabSz="457200">
              <a:lnSpc>
                <a:spcPct val="80000"/>
              </a:lnSpc>
              <a:spcBef>
                <a:spcPts val="1000"/>
              </a:spcBef>
              <a:buClr>
                <a:srgbClr val="A53010"/>
              </a:buClr>
              <a:buNone/>
            </a:pPr>
            <a:endParaRPr lang="en-US" altLang="en-US" sz="1800" i="1" dirty="0">
              <a:solidFill>
                <a:srgbClr val="404040"/>
              </a:solidFill>
              <a:latin typeface="Arial" panose="020B0604020202020204" pitchFamily="34" charset="0"/>
              <a:cs typeface="Arial" panose="020B0604020202020204" pitchFamily="34" charset="0"/>
            </a:endParaRPr>
          </a:p>
          <a:p>
            <a:pPr marL="609600" lvl="0" indent="-609600" defTabSz="457200">
              <a:lnSpc>
                <a:spcPct val="80000"/>
              </a:lnSpc>
              <a:spcBef>
                <a:spcPts val="1000"/>
              </a:spcBef>
              <a:buClr>
                <a:srgbClr val="A53010"/>
              </a:buClr>
              <a:buNone/>
            </a:pPr>
            <a:r>
              <a:rPr lang="en-US" altLang="en-US" sz="1800" i="1" dirty="0">
                <a:solidFill>
                  <a:srgbClr val="404040"/>
                </a:solidFill>
                <a:latin typeface="Arial" panose="020B0604020202020204" pitchFamily="34" charset="0"/>
                <a:cs typeface="Arial" panose="020B0604020202020204" pitchFamily="34" charset="0"/>
              </a:rPr>
              <a:t>	</a:t>
            </a:r>
            <a:r>
              <a:rPr lang="en-US" altLang="en-US" sz="1800" b="1" i="1" dirty="0">
                <a:solidFill>
                  <a:srgbClr val="404040"/>
                </a:solidFill>
                <a:latin typeface="Arial" panose="020B0604020202020204" pitchFamily="34" charset="0"/>
                <a:cs typeface="Arial" panose="020B0604020202020204" pitchFamily="34" charset="0"/>
              </a:rPr>
              <a:t>Forms available on </a:t>
            </a:r>
            <a:r>
              <a:rPr lang="en-US" altLang="en-US" sz="1800" b="1" i="1" dirty="0">
                <a:solidFill>
                  <a:schemeClr val="tx2">
                    <a:lumMod val="60000"/>
                    <a:lumOff val="40000"/>
                  </a:schemeClr>
                </a:solidFill>
                <a:latin typeface="Arial" panose="020B0604020202020204" pitchFamily="34" charset="0"/>
                <a:cs typeface="Arial" panose="020B0604020202020204" pitchFamily="34" charset="0"/>
              </a:rPr>
              <a:t>miamidade.gov</a:t>
            </a:r>
            <a:r>
              <a:rPr lang="en-US" altLang="en-US" sz="1800" b="1" i="1" dirty="0">
                <a:solidFill>
                  <a:srgbClr val="404040"/>
                </a:solidFill>
                <a:latin typeface="Arial" panose="020B0604020202020204" pitchFamily="34" charset="0"/>
                <a:cs typeface="Arial" panose="020B0604020202020204" pitchFamily="34" charset="0"/>
              </a:rPr>
              <a:t> in HR forms.</a:t>
            </a:r>
          </a:p>
          <a:p>
            <a:endParaRPr lang="en-US" sz="2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49</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429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0"/>
          </a:xfrm>
        </p:spPr>
        <p:txBody>
          <a:bodyPr/>
          <a:lstStyle/>
          <a:p>
            <a:r>
              <a:rPr lang="en-US" altLang="en-US" dirty="0">
                <a:latin typeface="Arial" panose="020B0604020202020204" pitchFamily="34" charset="0"/>
                <a:cs typeface="Arial" panose="020B0604020202020204" pitchFamily="34" charset="0"/>
              </a:rPr>
              <a:t>SEXUAL HARASSMENT</a:t>
            </a: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a:xfrm>
            <a:off x="457200" y="6538912"/>
            <a:ext cx="2133600" cy="182563"/>
          </a:xfrm>
        </p:spPr>
        <p:txBody>
          <a:bodyPr/>
          <a:lstStyle/>
          <a:p>
            <a:fld id="{59F69837-6A32-4129-890E-E265E35EAAB7}"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855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5867400" cy="958850"/>
          </a:xfrm>
        </p:spPr>
        <p:txBody>
          <a:bodyPr/>
          <a:lstStyle/>
          <a:p>
            <a:r>
              <a:rPr lang="en-US" dirty="0">
                <a:solidFill>
                  <a:schemeClr val="tx1">
                    <a:lumMod val="85000"/>
                    <a:lumOff val="15000"/>
                  </a:schemeClr>
                </a:solidFill>
                <a:latin typeface="Arial" panose="020B0604020202020204" pitchFamily="34" charset="0"/>
                <a:cs typeface="Arial" panose="020B0604020202020204" pitchFamily="34" charset="0"/>
              </a:rPr>
              <a:t>Paid Parental Leave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295400"/>
            <a:ext cx="8001000" cy="4724400"/>
          </a:xfrm>
        </p:spPr>
        <p:txBody>
          <a:bodyPr/>
          <a:lstStyle/>
          <a:p>
            <a:pPr marL="285750" indent="-285750" algn="just">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Paid Parental Leave shall be authorized in accordance with Miami-Dade Ordinance No. 24-117 to care for a newborn, newly-adopted child, or newly-placed foster child or children.  </a:t>
            </a:r>
          </a:p>
          <a:p>
            <a:pPr algn="just">
              <a:spcBef>
                <a:spcPts val="0"/>
              </a:spcBef>
            </a:pPr>
            <a:endParaRPr lang="en-US" sz="1800" dirty="0">
              <a:latin typeface="Arial" panose="020B0604020202020204" pitchFamily="34" charset="0"/>
              <a:cs typeface="Arial" panose="020B0604020202020204" pitchFamily="34" charset="0"/>
            </a:endParaRPr>
          </a:p>
          <a:p>
            <a:pPr marL="285750" indent="-285750" algn="just">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Eligible employees will be provided up to twelve (12) weeks of paid leave:</a:t>
            </a:r>
          </a:p>
          <a:p>
            <a:pPr marL="804863" indent="-228600" algn="just">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First six weeks  - 100%</a:t>
            </a:r>
          </a:p>
          <a:p>
            <a:pPr marL="804863" indent="-228600" algn="just">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Remainder six weeks - 50%</a:t>
            </a:r>
          </a:p>
          <a:p>
            <a:pPr marL="0" indent="0" algn="just">
              <a:spcBef>
                <a:spcPts val="0"/>
              </a:spcBef>
              <a:buNone/>
            </a:pPr>
            <a:endParaRPr lang="en-US" sz="1800" dirty="0">
              <a:latin typeface="Arial" panose="020B0604020202020204" pitchFamily="34" charset="0"/>
              <a:cs typeface="Arial" panose="020B0604020202020204" pitchFamily="34" charset="0"/>
            </a:endParaRPr>
          </a:p>
          <a:p>
            <a:pPr marL="285750" indent="-285750" algn="just">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This provision is subject to any modifications or revocations by the Board of County Commissioners to Ordinance 24-117, in accordance with Article X of Chapter 11A.</a:t>
            </a:r>
          </a:p>
          <a:p>
            <a:pPr>
              <a:spcBef>
                <a:spcPts val="0"/>
              </a:spcBef>
            </a:pPr>
            <a:endParaRPr lang="en-US" sz="1800" dirty="0">
              <a:latin typeface="Arial" panose="020B0604020202020204" pitchFamily="34" charset="0"/>
              <a:cs typeface="Arial" panose="020B0604020202020204" pitchFamily="34" charset="0"/>
            </a:endParaRPr>
          </a:p>
          <a:p>
            <a:pPr marL="287338" indent="-287338" algn="just">
              <a:buFont typeface="Arial" panose="020B0604020202020204" pitchFamily="34" charset="0"/>
              <a:buChar char="•"/>
            </a:pPr>
            <a:r>
              <a:rPr lang="en-US" sz="1800" dirty="0">
                <a:latin typeface="Arial" panose="020B0604020202020204" pitchFamily="34" charset="0"/>
                <a:cs typeface="Arial" panose="020B0604020202020204" pitchFamily="34" charset="0"/>
              </a:rPr>
              <a:t>See Personnel Payroll Coding for eligibility and effective dates.</a:t>
            </a:r>
          </a:p>
          <a:p>
            <a:pPr marL="287338" indent="-287338" algn="just">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7338" indent="-287338" algn="just">
              <a:buFont typeface="Arial" panose="020B0604020202020204" pitchFamily="34" charset="0"/>
              <a:buChar char="•"/>
            </a:pPr>
            <a:r>
              <a:rPr lang="en-US" sz="1800" dirty="0">
                <a:latin typeface="Arial" panose="020B0604020202020204" pitchFamily="34" charset="0"/>
                <a:cs typeface="Arial" panose="020B0604020202020204" pitchFamily="34" charset="0"/>
                <a:hlinkClick r:id="rId3"/>
              </a:rPr>
              <a:t>https://www.miamidade.gov/humanresources/library/paid-parental-leave-request.pdf</a:t>
            </a:r>
            <a:endParaRPr lang="en-US" sz="1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424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772400" cy="1143000"/>
          </a:xfrm>
        </p:spPr>
        <p:txBody>
          <a:bodyPr/>
          <a:lstStyle/>
          <a:p>
            <a:r>
              <a:rPr lang="en-US" dirty="0">
                <a:latin typeface="Arial" panose="020B0604020202020204" pitchFamily="34" charset="0"/>
                <a:cs typeface="Arial" panose="020B0604020202020204" pitchFamily="34" charset="0"/>
              </a:rPr>
              <a:t>Delegation Of Authority For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Disciplinary Action (AO 7-16)</a:t>
            </a:r>
          </a:p>
        </p:txBody>
      </p:sp>
      <p:sp>
        <p:nvSpPr>
          <p:cNvPr id="3" name="Content Placeholder 2"/>
          <p:cNvSpPr>
            <a:spLocks noGrp="1"/>
          </p:cNvSpPr>
          <p:nvPr>
            <p:ph idx="1"/>
          </p:nvPr>
        </p:nvSpPr>
        <p:spPr>
          <a:xfrm>
            <a:off x="457200" y="1371600"/>
            <a:ext cx="8001000" cy="4876800"/>
          </a:xfrm>
        </p:spPr>
        <p:txBody>
          <a:bodyPr/>
          <a:lstStyle/>
          <a:p>
            <a:pPr lvl="0" defTabSz="457200" fontAlgn="auto">
              <a:spcBef>
                <a:spcPts val="1000"/>
              </a:spcBef>
              <a:spcAft>
                <a:spcPts val="0"/>
              </a:spcAft>
              <a:buClr>
                <a:srgbClr val="A53010"/>
              </a:buClr>
              <a:buFont typeface="Wingdings 3" charset="2"/>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In accordance with Section 2-47 of the County Code, an employee may be suspended, reduced in grade or dismissed by a Department Director or the director’s designee.  Department Directors are specifically authorized to request approval of the delegation of discipline authority solely in accordance with Administrative Order 7-16: Administration and Delegation of Authority to Discipline, to provide an appropriate distribution of administrative authority and an affirmation of specific responsibilities to supervisors in order to increase their accountability for disciplinary action.</a:t>
            </a:r>
          </a:p>
          <a:p>
            <a:pPr lvl="0" defTabSz="457200" fontAlgn="auto">
              <a:spcBef>
                <a:spcPts val="1000"/>
              </a:spcBef>
              <a:spcAft>
                <a:spcPts val="0"/>
              </a:spcAft>
              <a:buClr>
                <a:srgbClr val="A53010"/>
              </a:buClr>
              <a:buFont typeface="Wingdings 3" charset="2"/>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In an effort to standardize and ensure the proper administration and delegation of authority to discipline, a delegation of authority for disciplinary action form should be completed by every department annually, in order to obtain the Mayor’s approval for the following disciplinary actions:</a:t>
            </a:r>
          </a:p>
          <a:p>
            <a:pPr lvl="0" defTabSz="457200" fontAlgn="auto">
              <a:spcBef>
                <a:spcPts val="1000"/>
              </a:spcBef>
              <a:spcAft>
                <a:spcPts val="0"/>
              </a:spcAft>
              <a:buClr>
                <a:srgbClr val="A53010"/>
              </a:buClr>
              <a:buFont typeface="Wingdings 3" charset="2"/>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Written Reprimands</a:t>
            </a:r>
          </a:p>
          <a:p>
            <a:pPr lvl="0" defTabSz="457200" fontAlgn="auto">
              <a:spcBef>
                <a:spcPts val="1000"/>
              </a:spcBef>
              <a:spcAft>
                <a:spcPts val="0"/>
              </a:spcAft>
              <a:buClr>
                <a:srgbClr val="A53010"/>
              </a:buClr>
              <a:buFont typeface="Wingdings 3" charset="2"/>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Suspensions</a:t>
            </a:r>
          </a:p>
          <a:p>
            <a:pPr lvl="0" defTabSz="457200" fontAlgn="auto">
              <a:spcBef>
                <a:spcPts val="1000"/>
              </a:spcBef>
              <a:spcAft>
                <a:spcPts val="0"/>
              </a:spcAft>
              <a:buClr>
                <a:srgbClr val="A53010"/>
              </a:buClr>
              <a:buFont typeface="Wingdings 3" charset="2"/>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Failure of promotional probations</a:t>
            </a:r>
            <a:br>
              <a:rPr lang="en-US" sz="1700" dirty="0">
                <a:solidFill>
                  <a:prstClr val="black">
                    <a:lumMod val="75000"/>
                    <a:lumOff val="25000"/>
                  </a:prstClr>
                </a:solidFill>
                <a:latin typeface="Century Gothic" panose="020B0502020202020204"/>
                <a:cs typeface="Arial" panose="020B0604020202020204" pitchFamily="34" charset="0"/>
              </a:rPr>
            </a:br>
            <a:br>
              <a:rPr lang="en-US" sz="1700" dirty="0">
                <a:solidFill>
                  <a:prstClr val="black">
                    <a:lumMod val="75000"/>
                    <a:lumOff val="25000"/>
                  </a:prstClr>
                </a:solidFill>
                <a:latin typeface="Century Gothic" panose="020B0502020202020204"/>
                <a:cs typeface="Arial" panose="020B0604020202020204" pitchFamily="34" charset="0"/>
              </a:rPr>
            </a:br>
            <a:r>
              <a:rPr lang="en-US" sz="1200" i="1" dirty="0">
                <a:solidFill>
                  <a:srgbClr val="FF0000"/>
                </a:solidFill>
                <a:latin typeface="Arial" panose="020B0604020202020204" pitchFamily="34" charset="0"/>
                <a:cs typeface="Arial" panose="020B0604020202020204" pitchFamily="34" charset="0"/>
              </a:rPr>
              <a:t>Note: The ability to dismiss or reduce in grade (demotion) applies to only the Director or “Acting Director” who has been officially designated in the absence of the Director.</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627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763000" cy="1447800"/>
          </a:xfrm>
        </p:spPr>
        <p:txBody>
          <a:bodyPr/>
          <a:lstStyle/>
          <a:p>
            <a:r>
              <a:rPr lang="en-US" sz="4000" dirty="0">
                <a:latin typeface="Arial" panose="020B0604020202020204" pitchFamily="34" charset="0"/>
                <a:cs typeface="Arial" panose="020B0604020202020204" pitchFamily="34" charset="0"/>
              </a:rPr>
              <a:t>Delegation Of Authority For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Disciplinary Action (AO 7-16) (cont’d)</a:t>
            </a:r>
            <a:endParaRPr lang="en-US" sz="4000" dirty="0"/>
          </a:p>
        </p:txBody>
      </p:sp>
      <p:sp>
        <p:nvSpPr>
          <p:cNvPr id="3" name="Content Placeholder 2"/>
          <p:cNvSpPr>
            <a:spLocks noGrp="1"/>
          </p:cNvSpPr>
          <p:nvPr>
            <p:ph idx="1"/>
          </p:nvPr>
        </p:nvSpPr>
        <p:spPr>
          <a:xfrm>
            <a:off x="457200" y="1676400"/>
            <a:ext cx="8153400" cy="4449763"/>
          </a:xfrm>
        </p:spPr>
        <p:txBody>
          <a:bodyPr/>
          <a:lstStyle/>
          <a:p>
            <a:pPr marL="0" lvl="0" indent="0" algn="just" defTabSz="457200">
              <a:spcBef>
                <a:spcPts val="1000"/>
              </a:spcBef>
              <a:buClr>
                <a:srgbClr val="A53010"/>
              </a:buClr>
              <a:buNone/>
              <a:defRPr/>
            </a:pPr>
            <a:r>
              <a:rPr lang="en-US" sz="2000" dirty="0">
                <a:solidFill>
                  <a:srgbClr val="404040"/>
                </a:solidFill>
                <a:latin typeface="Arial" panose="020B0604020202020204" pitchFamily="34" charset="0"/>
                <a:cs typeface="Arial" panose="020B0604020202020204" pitchFamily="34" charset="0"/>
              </a:rPr>
              <a:t>In order to streamline and expedite the discipline process, the following delegation of authority is recommended:</a:t>
            </a:r>
          </a:p>
          <a:p>
            <a:pPr marL="0" lvl="0" indent="0" algn="just" defTabSz="457200">
              <a:spcBef>
                <a:spcPts val="1000"/>
              </a:spcBef>
              <a:buClr>
                <a:srgbClr val="A53010"/>
              </a:buClr>
              <a:buNone/>
              <a:defRPr/>
            </a:pPr>
            <a:endParaRPr lang="en-US" sz="2000" dirty="0">
              <a:solidFill>
                <a:srgbClr val="404040"/>
              </a:solidFill>
              <a:latin typeface="Arial" panose="020B0604020202020204" pitchFamily="34" charset="0"/>
              <a:cs typeface="Arial" panose="020B0604020202020204" pitchFamily="34" charset="0"/>
            </a:endParaRPr>
          </a:p>
          <a:p>
            <a:pPr lvl="1" defTabSz="457200">
              <a:spcBef>
                <a:spcPts val="1000"/>
              </a:spcBef>
              <a:buClr>
                <a:srgbClr val="A53010"/>
              </a:buClr>
              <a:buFont typeface="Wingdings" panose="05000000000000000000" pitchFamily="2" charset="2"/>
              <a:buChar char="§"/>
              <a:defRPr/>
            </a:pPr>
            <a:r>
              <a:rPr lang="en-US" sz="2000" dirty="0">
                <a:solidFill>
                  <a:srgbClr val="404040"/>
                </a:solidFill>
                <a:latin typeface="Arial" panose="020B0604020202020204" pitchFamily="34" charset="0"/>
                <a:cs typeface="Arial" panose="020B0604020202020204" pitchFamily="34" charset="0"/>
              </a:rPr>
              <a:t>Written Reprimand – Division Chief </a:t>
            </a:r>
          </a:p>
          <a:p>
            <a:pPr lvl="1" defTabSz="457200">
              <a:spcBef>
                <a:spcPts val="1000"/>
              </a:spcBef>
              <a:buClr>
                <a:srgbClr val="A53010"/>
              </a:buClr>
              <a:buFont typeface="Wingdings" panose="05000000000000000000" pitchFamily="2" charset="2"/>
              <a:buChar char="§"/>
              <a:defRPr/>
            </a:pPr>
            <a:r>
              <a:rPr lang="en-US" sz="2000" dirty="0">
                <a:solidFill>
                  <a:srgbClr val="404040"/>
                </a:solidFill>
                <a:latin typeface="Arial" panose="020B0604020202020204" pitchFamily="34" charset="0"/>
                <a:cs typeface="Arial" panose="020B0604020202020204" pitchFamily="34" charset="0"/>
              </a:rPr>
              <a:t>Suspension (10 Days or Less) – Deputy/Division Director</a:t>
            </a:r>
          </a:p>
          <a:p>
            <a:pPr lvl="1" defTabSz="457200">
              <a:spcBef>
                <a:spcPts val="1000"/>
              </a:spcBef>
              <a:buClr>
                <a:srgbClr val="A53010"/>
              </a:buClr>
              <a:buFont typeface="Wingdings" panose="05000000000000000000" pitchFamily="2" charset="2"/>
              <a:buChar char="§"/>
              <a:defRPr/>
            </a:pPr>
            <a:r>
              <a:rPr lang="en-US" sz="2000" dirty="0">
                <a:solidFill>
                  <a:srgbClr val="404040"/>
                </a:solidFill>
                <a:latin typeface="Arial" panose="020B0604020202020204" pitchFamily="34" charset="0"/>
                <a:cs typeface="Arial" panose="020B0604020202020204" pitchFamily="34" charset="0"/>
              </a:rPr>
              <a:t>Suspension (20 Days or more) – Director</a:t>
            </a:r>
          </a:p>
          <a:p>
            <a:pPr lvl="1" defTabSz="457200">
              <a:spcBef>
                <a:spcPts val="1000"/>
              </a:spcBef>
              <a:buClr>
                <a:srgbClr val="A53010"/>
              </a:buClr>
              <a:buFont typeface="Wingdings" panose="05000000000000000000" pitchFamily="2" charset="2"/>
              <a:buChar char="§"/>
              <a:defRPr/>
            </a:pPr>
            <a:r>
              <a:rPr lang="en-US" sz="2000" dirty="0">
                <a:solidFill>
                  <a:srgbClr val="404040"/>
                </a:solidFill>
                <a:latin typeface="Arial" panose="020B0604020202020204" pitchFamily="34" charset="0"/>
                <a:cs typeface="Arial" panose="020B0604020202020204" pitchFamily="34" charset="0"/>
              </a:rPr>
              <a:t>Demotion – Director</a:t>
            </a:r>
          </a:p>
          <a:p>
            <a:pPr lvl="1" defTabSz="457200">
              <a:spcBef>
                <a:spcPts val="1000"/>
              </a:spcBef>
              <a:buClr>
                <a:srgbClr val="A53010"/>
              </a:buClr>
              <a:buFont typeface="Wingdings" panose="05000000000000000000" pitchFamily="2" charset="2"/>
              <a:buChar char="§"/>
              <a:defRPr/>
            </a:pPr>
            <a:r>
              <a:rPr lang="en-US" sz="2000" dirty="0">
                <a:solidFill>
                  <a:srgbClr val="404040"/>
                </a:solidFill>
                <a:latin typeface="Arial" panose="020B0604020202020204" pitchFamily="34" charset="0"/>
                <a:cs typeface="Arial" panose="020B0604020202020204" pitchFamily="34" charset="0"/>
              </a:rPr>
              <a:t>Dismissal – Director </a:t>
            </a:r>
          </a:p>
          <a:p>
            <a:pPr marL="0" lvl="0" indent="0" algn="just" defTabSz="457200">
              <a:spcBef>
                <a:spcPts val="1000"/>
              </a:spcBef>
              <a:buClr>
                <a:srgbClr val="A53010"/>
              </a:buClr>
              <a:buNone/>
              <a:defRPr/>
            </a:pPr>
            <a:endParaRPr lang="en-US" sz="2000" b="1" i="1" u="sng" dirty="0">
              <a:solidFill>
                <a:srgbClr val="FF0000"/>
              </a:solidFill>
              <a:latin typeface="Arial" panose="020B0604020202020204" pitchFamily="34" charset="0"/>
              <a:cs typeface="Arial" panose="020B0604020202020204" pitchFamily="34" charset="0"/>
            </a:endParaRPr>
          </a:p>
          <a:p>
            <a:pPr marL="0" lvl="0" indent="0" algn="just" defTabSz="457200">
              <a:spcBef>
                <a:spcPts val="1000"/>
              </a:spcBef>
              <a:buClr>
                <a:srgbClr val="A53010"/>
              </a:buClr>
              <a:buNone/>
              <a:defRPr/>
            </a:pPr>
            <a:r>
              <a:rPr lang="en-US" sz="1200" i="1" u="sng" dirty="0">
                <a:solidFill>
                  <a:srgbClr val="FF0000"/>
                </a:solidFill>
                <a:latin typeface="Arial" panose="020B0604020202020204" pitchFamily="34" charset="0"/>
                <a:cs typeface="Arial" panose="020B0604020202020204" pitchFamily="34" charset="0"/>
              </a:rPr>
              <a:t>Note</a:t>
            </a:r>
            <a:r>
              <a:rPr lang="en-US" sz="1200" i="1" dirty="0">
                <a:solidFill>
                  <a:srgbClr val="FF0000"/>
                </a:solidFill>
                <a:latin typeface="Arial" panose="020B0604020202020204" pitchFamily="34" charset="0"/>
                <a:cs typeface="Arial" panose="020B0604020202020204" pitchFamily="34" charset="0"/>
              </a:rPr>
              <a:t>: Department Directors must submit a Delegation of Authority for Disciplinary Action memorandum to the Mayor for approval, requesting delegation of authority to suspend, reprimand, or fail promotional employees’ probations.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550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077200" cy="1600200"/>
          </a:xfrm>
        </p:spPr>
        <p:txBody>
          <a:bodyPr/>
          <a:lstStyle/>
          <a:p>
            <a:r>
              <a:rPr lang="en-US" sz="4000" dirty="0">
                <a:latin typeface="Arial" panose="020B0604020202020204" pitchFamily="34" charset="0"/>
                <a:cs typeface="Arial" panose="020B0604020202020204" pitchFamily="34" charset="0"/>
              </a:rPr>
              <a:t>Delegation Of Authority For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Disciplinary Action (AO 7-16) Form (cont’d)</a:t>
            </a:r>
            <a:endParaRPr lang="en-US" sz="4000"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53</a:t>
            </a:fld>
            <a:endParaRPr lang="en-US" dirty="0">
              <a:solidFill>
                <a:schemeClr val="tx1"/>
              </a:solidFill>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B1B15CD4-5175-5BAB-2DAF-DAA66287CB5B}"/>
              </a:ext>
            </a:extLst>
          </p:cNvPr>
          <p:cNvGraphicFramePr>
            <a:graphicFrameLocks noChangeAspect="1"/>
          </p:cNvGraphicFramePr>
          <p:nvPr>
            <p:extLst>
              <p:ext uri="{D42A27DB-BD31-4B8C-83A1-F6EECF244321}">
                <p14:modId xmlns:p14="http://schemas.microsoft.com/office/powerpoint/2010/main" val="12680042"/>
              </p:ext>
            </p:extLst>
          </p:nvPr>
        </p:nvGraphicFramePr>
        <p:xfrm>
          <a:off x="2590800" y="1828800"/>
          <a:ext cx="4267199" cy="4527549"/>
        </p:xfrm>
        <a:graphic>
          <a:graphicData uri="http://schemas.openxmlformats.org/presentationml/2006/ole">
            <mc:AlternateContent xmlns:mc="http://schemas.openxmlformats.org/markup-compatibility/2006">
              <mc:Choice xmlns:v="urn:schemas-microsoft-com:vml" Requires="v">
                <p:oleObj name="Acrobat Document" r:id="rId3" imgW="2914270" imgH="3771543" progId="AcroExch.Document.DC">
                  <p:embed/>
                </p:oleObj>
              </mc:Choice>
              <mc:Fallback>
                <p:oleObj name="Acrobat Document" r:id="rId3" imgW="2914270" imgH="3771543" progId="AcroExch.Document.DC">
                  <p:embed/>
                  <p:pic>
                    <p:nvPicPr>
                      <p:cNvPr id="0" name=""/>
                      <p:cNvPicPr/>
                      <p:nvPr/>
                    </p:nvPicPr>
                    <p:blipFill>
                      <a:blip r:embed="rId4"/>
                      <a:stretch>
                        <a:fillRect/>
                      </a:stretch>
                    </p:blipFill>
                    <p:spPr>
                      <a:xfrm>
                        <a:off x="2590800" y="1828800"/>
                        <a:ext cx="4267199" cy="4527549"/>
                      </a:xfrm>
                      <a:prstGeom prst="rect">
                        <a:avLst/>
                      </a:prstGeom>
                    </p:spPr>
                  </p:pic>
                </p:oleObj>
              </mc:Fallback>
            </mc:AlternateContent>
          </a:graphicData>
        </a:graphic>
      </p:graphicFrame>
    </p:spTree>
    <p:extLst>
      <p:ext uri="{BB962C8B-B14F-4D97-AF65-F5344CB8AC3E}">
        <p14:creationId xmlns:p14="http://schemas.microsoft.com/office/powerpoint/2010/main" val="4138199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z="4000" dirty="0">
                <a:latin typeface="Arial" panose="020B0604020202020204" pitchFamily="34" charset="0"/>
                <a:cs typeface="Arial" panose="020B0604020202020204" pitchFamily="34" charset="0"/>
              </a:rPr>
              <a:t>Standardization of Disciplinary Action</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(AO 7-47)</a:t>
            </a:r>
          </a:p>
        </p:txBody>
      </p:sp>
      <p:sp>
        <p:nvSpPr>
          <p:cNvPr id="3" name="Content Placeholder 2"/>
          <p:cNvSpPr>
            <a:spLocks noGrp="1"/>
          </p:cNvSpPr>
          <p:nvPr>
            <p:ph idx="1"/>
          </p:nvPr>
        </p:nvSpPr>
        <p:spPr>
          <a:xfrm>
            <a:off x="228600" y="1295400"/>
            <a:ext cx="8686800" cy="4800600"/>
          </a:xfrm>
        </p:spPr>
        <p:txBody>
          <a:bodyPr/>
          <a:lstStyle/>
          <a:p>
            <a:pPr lvl="0" defTabSz="457200">
              <a:spcBef>
                <a:spcPts val="1000"/>
              </a:spcBef>
              <a:buClr>
                <a:srgbClr val="A53010"/>
              </a:buClr>
              <a:buFont typeface="Wingdings 3" panose="05040102010807070707" pitchFamily="18" charset="2"/>
              <a:buChar char=""/>
              <a:defRPr/>
            </a:pPr>
            <a:r>
              <a:rPr lang="en-US" sz="1400" dirty="0">
                <a:solidFill>
                  <a:srgbClr val="404040"/>
                </a:solidFill>
                <a:latin typeface="Arial" panose="020B0604020202020204" pitchFamily="34" charset="0"/>
                <a:cs typeface="Arial" panose="020B0604020202020204" pitchFamily="34" charset="0"/>
              </a:rPr>
              <a:t>AO 7-47 applies to employees of the classified service and/or certified bargaining agents that expressly enter into a Memorandum of Understanding (MOU) to consent to the implementation of this policy for discipline administered after the MOU is executed. However, AO 7-47 is not applicable to bargaining unit members that are sworn personnel whose discipline is governed by Florida State Statutes and/or current departmental policies, or non-bargaining unit (Exempt) employees. </a:t>
            </a:r>
          </a:p>
          <a:p>
            <a:pPr lvl="0" defTabSz="457200">
              <a:spcBef>
                <a:spcPts val="1000"/>
              </a:spcBef>
              <a:buClr>
                <a:srgbClr val="A53010"/>
              </a:buClr>
              <a:buFont typeface="Wingdings 3" panose="05040102010807070707" pitchFamily="18" charset="2"/>
              <a:buChar char=""/>
              <a:defRPr/>
            </a:pPr>
            <a:r>
              <a:rPr lang="en-US" sz="1400" dirty="0">
                <a:solidFill>
                  <a:srgbClr val="404040"/>
                </a:solidFill>
                <a:latin typeface="Arial" panose="020B0604020202020204" pitchFamily="34" charset="0"/>
                <a:cs typeface="Arial" panose="020B0604020202020204" pitchFamily="34" charset="0"/>
              </a:rPr>
              <a:t>In order for counseling or discipline to be effective in changing an employee’s behavior, it must be presented in a timely manner. By establishing the following time frames, employees will be properly and timely placed on notice of their deficiencies to improve workforce performance and effectiveness.</a:t>
            </a:r>
          </a:p>
          <a:p>
            <a:pPr marL="571500" lvl="1" indent="-171450" defTabSz="457200">
              <a:spcBef>
                <a:spcPts val="1000"/>
              </a:spcBef>
              <a:buClr>
                <a:srgbClr val="A53010"/>
              </a:buClr>
              <a:buFont typeface="Wingdings" panose="05000000000000000000" pitchFamily="2" charset="2"/>
              <a:buChar char="Ø"/>
              <a:defRPr/>
            </a:pPr>
            <a:r>
              <a:rPr lang="en-US" sz="1400" dirty="0">
                <a:solidFill>
                  <a:srgbClr val="404040"/>
                </a:solidFill>
                <a:latin typeface="Arial" panose="020B0604020202020204" pitchFamily="34" charset="0"/>
                <a:cs typeface="Arial" panose="020B0604020202020204" pitchFamily="34" charset="0"/>
              </a:rPr>
              <a:t>Records of Counseling should be presented to an employee </a:t>
            </a:r>
            <a:r>
              <a:rPr lang="en-US" sz="1400" b="1" dirty="0">
                <a:solidFill>
                  <a:srgbClr val="404040"/>
                </a:solidFill>
                <a:latin typeface="Arial" panose="020B0604020202020204" pitchFamily="34" charset="0"/>
                <a:cs typeface="Arial" panose="020B0604020202020204" pitchFamily="34" charset="0"/>
              </a:rPr>
              <a:t>within 30 calendar days </a:t>
            </a:r>
            <a:r>
              <a:rPr lang="en-US" sz="1400" dirty="0">
                <a:solidFill>
                  <a:srgbClr val="404040"/>
                </a:solidFill>
                <a:latin typeface="Arial" panose="020B0604020202020204" pitchFamily="34" charset="0"/>
                <a:cs typeface="Arial" panose="020B0604020202020204" pitchFamily="34" charset="0"/>
              </a:rPr>
              <a:t>from the date when the supervisor or management becomes aware of the violation(s).</a:t>
            </a:r>
          </a:p>
          <a:p>
            <a:pPr marL="571500" lvl="1" indent="-171450" defTabSz="457200">
              <a:spcBef>
                <a:spcPts val="1000"/>
              </a:spcBef>
              <a:buClr>
                <a:srgbClr val="A53010"/>
              </a:buClr>
              <a:buFont typeface="Wingdings" panose="05000000000000000000" pitchFamily="2" charset="2"/>
              <a:buChar char="Ø"/>
              <a:defRPr/>
            </a:pPr>
            <a:r>
              <a:rPr lang="en-US" sz="1400" dirty="0">
                <a:solidFill>
                  <a:srgbClr val="404040"/>
                </a:solidFill>
                <a:latin typeface="Arial" panose="020B0604020202020204" pitchFamily="34" charset="0"/>
                <a:cs typeface="Arial" panose="020B0604020202020204" pitchFamily="34" charset="0"/>
              </a:rPr>
              <a:t>Disciplinary Action Reports should be presented to an employee </a:t>
            </a:r>
            <a:r>
              <a:rPr lang="en-US" sz="1400" b="1" dirty="0">
                <a:solidFill>
                  <a:srgbClr val="404040"/>
                </a:solidFill>
                <a:latin typeface="Arial" panose="020B0604020202020204" pitchFamily="34" charset="0"/>
                <a:cs typeface="Arial" panose="020B0604020202020204" pitchFamily="34" charset="0"/>
              </a:rPr>
              <a:t>within 90 calendar days </a:t>
            </a:r>
            <a:r>
              <a:rPr lang="en-US" sz="1400" dirty="0">
                <a:solidFill>
                  <a:srgbClr val="404040"/>
                </a:solidFill>
                <a:latin typeface="Arial" panose="020B0604020202020204" pitchFamily="34" charset="0"/>
                <a:cs typeface="Arial" panose="020B0604020202020204" pitchFamily="34" charset="0"/>
              </a:rPr>
              <a:t>from the date when the supervisor or management becomes aware of the violation(s). The 90 days shall be tolled for the following reasons: </a:t>
            </a:r>
          </a:p>
          <a:p>
            <a:pPr marL="571500" lvl="1" indent="-171450" defTabSz="457200">
              <a:spcBef>
                <a:spcPts val="1000"/>
              </a:spcBef>
              <a:buClr>
                <a:srgbClr val="A53010"/>
              </a:buClr>
              <a:buFont typeface="Wingdings" panose="05000000000000000000" pitchFamily="2" charset="2"/>
              <a:buChar char="Ø"/>
              <a:defRPr/>
            </a:pPr>
            <a:endParaRPr lang="en-US" sz="1400" dirty="0">
              <a:solidFill>
                <a:srgbClr val="404040"/>
              </a:solidFill>
              <a:latin typeface="Arial" panose="020B0604020202020204" pitchFamily="34" charset="0"/>
              <a:cs typeface="Arial" panose="020B0604020202020204" pitchFamily="34" charset="0"/>
            </a:endParaRPr>
          </a:p>
          <a:p>
            <a:pPr marL="400050" lvl="1" indent="0" defTabSz="457200">
              <a:spcBef>
                <a:spcPts val="0"/>
              </a:spcBef>
              <a:buClr>
                <a:srgbClr val="A53010"/>
              </a:buClr>
              <a:buNone/>
              <a:defRPr/>
            </a:pPr>
            <a:r>
              <a:rPr lang="en-US" sz="1400" dirty="0">
                <a:solidFill>
                  <a:srgbClr val="404040"/>
                </a:solidFill>
                <a:latin typeface="Arial" panose="020B0604020202020204" pitchFamily="34" charset="0"/>
                <a:cs typeface="Arial" panose="020B0604020202020204" pitchFamily="34" charset="0"/>
              </a:rPr>
              <a:t>1. The employee is on approved leave;</a:t>
            </a:r>
          </a:p>
          <a:p>
            <a:pPr marL="400050" lvl="1" indent="0" defTabSz="457200">
              <a:spcBef>
                <a:spcPts val="0"/>
              </a:spcBef>
              <a:buClr>
                <a:srgbClr val="A53010"/>
              </a:buClr>
              <a:buNone/>
              <a:defRPr/>
            </a:pPr>
            <a:r>
              <a:rPr lang="en-US" sz="1400" dirty="0">
                <a:solidFill>
                  <a:srgbClr val="404040"/>
                </a:solidFill>
                <a:latin typeface="Arial" panose="020B0604020202020204" pitchFamily="34" charset="0"/>
                <a:cs typeface="Arial" panose="020B0604020202020204" pitchFamily="34" charset="0"/>
              </a:rPr>
              <a:t>2. A state of emergency declared by the Mayor/Governor; </a:t>
            </a:r>
          </a:p>
          <a:p>
            <a:pPr marL="400050" lvl="1" indent="0" defTabSz="457200">
              <a:spcBef>
                <a:spcPts val="0"/>
              </a:spcBef>
              <a:buClr>
                <a:srgbClr val="A53010"/>
              </a:buClr>
              <a:buNone/>
              <a:defRPr/>
            </a:pPr>
            <a:r>
              <a:rPr lang="en-US" sz="1400" dirty="0">
                <a:solidFill>
                  <a:srgbClr val="404040"/>
                </a:solidFill>
                <a:latin typeface="Arial" panose="020B0604020202020204" pitchFamily="34" charset="0"/>
                <a:cs typeface="Arial" panose="020B0604020202020204" pitchFamily="34" charset="0"/>
              </a:rPr>
              <a:t>3. The employee is incapacitated and/or otherwise unavailable; </a:t>
            </a:r>
          </a:p>
          <a:p>
            <a:pPr marL="400050" lvl="1" indent="0" defTabSz="457200">
              <a:spcBef>
                <a:spcPts val="0"/>
              </a:spcBef>
              <a:buClr>
                <a:srgbClr val="A53010"/>
              </a:buClr>
              <a:buNone/>
              <a:defRPr/>
            </a:pPr>
            <a:r>
              <a:rPr lang="en-US" sz="1400" dirty="0">
                <a:solidFill>
                  <a:srgbClr val="404040"/>
                </a:solidFill>
                <a:latin typeface="Arial" panose="020B0604020202020204" pitchFamily="34" charset="0"/>
                <a:cs typeface="Arial" panose="020B0604020202020204" pitchFamily="34" charset="0"/>
              </a:rPr>
              <a:t>4. The employee’s representative is unavailable; </a:t>
            </a:r>
          </a:p>
          <a:p>
            <a:pPr marL="400050" lvl="1" indent="0" defTabSz="457200">
              <a:spcBef>
                <a:spcPts val="0"/>
              </a:spcBef>
              <a:buClr>
                <a:srgbClr val="A53010"/>
              </a:buClr>
              <a:buNone/>
              <a:defRPr/>
            </a:pPr>
            <a:r>
              <a:rPr lang="en-US" sz="1400" dirty="0">
                <a:solidFill>
                  <a:srgbClr val="404040"/>
                </a:solidFill>
                <a:latin typeface="Arial" panose="020B0604020202020204" pitchFamily="34" charset="0"/>
                <a:cs typeface="Arial" panose="020B0604020202020204" pitchFamily="34" charset="0"/>
              </a:rPr>
              <a:t>5. An ongoing criminal, Ethics and/or Office of the Inspector General investigation.</a:t>
            </a:r>
          </a:p>
          <a:p>
            <a:pPr marL="400050" lvl="1" indent="0" defTabSz="457200">
              <a:spcBef>
                <a:spcPts val="0"/>
              </a:spcBef>
              <a:buClr>
                <a:srgbClr val="A53010"/>
              </a:buClr>
              <a:buNone/>
              <a:defRPr/>
            </a:pPr>
            <a:r>
              <a:rPr lang="en-US" sz="1400" dirty="0">
                <a:solidFill>
                  <a:srgbClr val="404040"/>
                </a:solidFill>
                <a:latin typeface="Arial" panose="020B0604020202020204" pitchFamily="34" charset="0"/>
                <a:cs typeface="Arial" panose="020B0604020202020204" pitchFamily="34" charset="0"/>
              </a:rPr>
              <a:t>6. Or different established time frames via the MOU between the Union and the Department.</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766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
            <a:ext cx="8229600" cy="990600"/>
          </a:xfrm>
        </p:spPr>
        <p:txBody>
          <a:bodyPr/>
          <a:lstStyle/>
          <a:p>
            <a:r>
              <a:rPr lang="en-US" altLang="en-US" dirty="0">
                <a:latin typeface="Arial" panose="020B0604020202020204" pitchFamily="34" charset="0"/>
                <a:cs typeface="Arial" panose="020B0604020202020204" pitchFamily="34" charset="0"/>
              </a:rPr>
              <a:t>Failure Of Probation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447800"/>
            <a:ext cx="7924800" cy="4525963"/>
          </a:xfrm>
        </p:spPr>
        <p:txBody>
          <a:bodyPr/>
          <a:lstStyle/>
          <a:p>
            <a:pPr marL="342900" lvl="1" indent="-342900" defTabSz="457200" fontAlgn="auto">
              <a:spcBef>
                <a:spcPts val="600"/>
              </a:spcBef>
              <a:spcAft>
                <a:spcPts val="0"/>
              </a:spcAft>
              <a:buClr>
                <a:srgbClr val="A53010"/>
              </a:buClr>
              <a:buFont typeface="+mj-lt"/>
              <a:buAutoNum type="arabicPeriod"/>
              <a:defRPr/>
            </a:pPr>
            <a:r>
              <a:rPr lang="en-US" sz="1600" b="1" dirty="0">
                <a:latin typeface="Arial" panose="020B0604020202020204" pitchFamily="34" charset="0"/>
                <a:cs typeface="Arial" panose="020B0604020202020204" pitchFamily="34" charset="0"/>
              </a:rPr>
              <a:t>Non-performance/Remedial measures/Plan of action:</a:t>
            </a:r>
          </a:p>
          <a:p>
            <a:pPr lvl="1" algn="just" defTabSz="457200" fontAlgn="auto">
              <a:spcBef>
                <a:spcPts val="60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Entrance and promotional appointments serve a one (1) year probationary period</a:t>
            </a:r>
          </a:p>
          <a:p>
            <a:pPr lvl="1"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Regular employee/supervisor meetings </a:t>
            </a:r>
          </a:p>
          <a:p>
            <a:pPr lvl="1"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Are goals and objectives being met</a:t>
            </a:r>
          </a:p>
          <a:p>
            <a:pPr lvl="1"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Discuss performance deficiencies and implement a Performance Improvement Plan (PIP)</a:t>
            </a:r>
          </a:p>
          <a:p>
            <a:pPr lvl="1"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Allow a reasonable amount of time to show improvement</a:t>
            </a:r>
          </a:p>
          <a:p>
            <a:pPr lvl="1"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Offer additional training as needed</a:t>
            </a:r>
          </a:p>
          <a:p>
            <a:pPr lvl="1"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Document coaching &amp; counseling sessions </a:t>
            </a:r>
            <a:r>
              <a:rPr lang="en-US" sz="1600">
                <a:latin typeface="Arial" panose="020B0604020202020204" pitchFamily="34" charset="0"/>
                <a:cs typeface="Arial" panose="020B0604020202020204" pitchFamily="34" charset="0"/>
              </a:rPr>
              <a:t>quarterly </a:t>
            </a:r>
            <a:r>
              <a:rPr lang="en-US" sz="1600" i="1">
                <a:latin typeface="Arial" panose="020B0604020202020204" pitchFamily="34" charset="0"/>
                <a:cs typeface="Arial" panose="020B0604020202020204" pitchFamily="34" charset="0"/>
              </a:rPr>
              <a:t>(MDCR </a:t>
            </a:r>
            <a:r>
              <a:rPr lang="en-US" sz="1600" i="1" dirty="0">
                <a:latin typeface="Arial" panose="020B0604020202020204" pitchFamily="34" charset="0"/>
                <a:cs typeface="Arial" panose="020B0604020202020204" pitchFamily="34" charset="0"/>
              </a:rPr>
              <a:t>conduct monthly performance evaluations) </a:t>
            </a:r>
          </a:p>
          <a:p>
            <a:pPr marL="457200" lvl="1" indent="0" defTabSz="457200" fontAlgn="auto">
              <a:spcBef>
                <a:spcPts val="0"/>
              </a:spcBef>
              <a:spcAft>
                <a:spcPts val="0"/>
              </a:spcAft>
              <a:buClr>
                <a:srgbClr val="A53010"/>
              </a:buClr>
              <a:buNone/>
              <a:defRPr/>
            </a:pPr>
            <a:endParaRPr lang="en-US" sz="1600" b="1" i="1" dirty="0">
              <a:latin typeface="Arial" panose="020B0604020202020204" pitchFamily="34" charset="0"/>
              <a:cs typeface="Arial" panose="020B0604020202020204" pitchFamily="34" charset="0"/>
            </a:endParaRPr>
          </a:p>
          <a:p>
            <a:pPr marL="0" lvl="1" indent="0" algn="just" defTabSz="457200" fontAlgn="auto">
              <a:spcBef>
                <a:spcPts val="0"/>
              </a:spcBef>
              <a:spcAft>
                <a:spcPts val="0"/>
              </a:spcAft>
              <a:buClr>
                <a:srgbClr val="A53010"/>
              </a:buClr>
              <a:buNone/>
              <a:defRPr/>
            </a:pPr>
            <a:r>
              <a:rPr lang="en-US" sz="1600" dirty="0">
                <a:latin typeface="Arial" panose="020B0604020202020204" pitchFamily="34" charset="0"/>
                <a:cs typeface="Arial" panose="020B0604020202020204" pitchFamily="34" charset="0"/>
              </a:rPr>
              <a:t>When the employee has been placed on notice of their non-performance, the Department proceeds as follows:</a:t>
            </a:r>
          </a:p>
          <a:p>
            <a:pPr marL="0" lvl="1" indent="0" algn="just" defTabSz="457200" fontAlgn="auto">
              <a:spcBef>
                <a:spcPts val="0"/>
              </a:spcBef>
              <a:spcAft>
                <a:spcPts val="0"/>
              </a:spcAft>
              <a:buClr>
                <a:srgbClr val="A53010"/>
              </a:buClr>
              <a:buNone/>
              <a:defRPr/>
            </a:pPr>
            <a:endParaRPr lang="en-US" sz="1600" dirty="0">
              <a:latin typeface="Arial" panose="020B0604020202020204" pitchFamily="34" charset="0"/>
              <a:cs typeface="Arial" panose="020B0604020202020204" pitchFamily="34" charset="0"/>
            </a:endParaRPr>
          </a:p>
          <a:p>
            <a:pPr lvl="1" algn="just"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The employee is to be informed in writing of the reason(s) for termination or demotion</a:t>
            </a:r>
          </a:p>
          <a:p>
            <a:pPr lvl="1" algn="just" defTabSz="457200" fontAlgn="auto">
              <a:spcBef>
                <a:spcPts val="0"/>
              </a:spcBef>
              <a:spcAft>
                <a:spcPts val="0"/>
              </a:spcAft>
              <a:buClr>
                <a:srgbClr val="A5301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Failure of probation is final and binding and may not be appealed</a:t>
            </a:r>
          </a:p>
          <a:p>
            <a:pPr marL="457200" lvl="1" indent="0" algn="just" defTabSz="457200" fontAlgn="auto">
              <a:spcBef>
                <a:spcPts val="0"/>
              </a:spcBef>
              <a:spcAft>
                <a:spcPts val="0"/>
              </a:spcAft>
              <a:buClr>
                <a:srgbClr val="A53010"/>
              </a:buClr>
              <a:buNone/>
              <a:defRPr/>
            </a:pPr>
            <a:endParaRPr lang="en-US" sz="1400" dirty="0">
              <a:solidFill>
                <a:prstClr val="black">
                  <a:lumMod val="75000"/>
                  <a:lumOff val="25000"/>
                </a:prstClr>
              </a:solidFill>
              <a:latin typeface="Arial" panose="020B0604020202020204" pitchFamily="34" charset="0"/>
              <a:cs typeface="Arial" panose="020B0604020202020204" pitchFamily="34" charset="0"/>
            </a:endParaRPr>
          </a:p>
          <a:p>
            <a:pPr marL="738188" lvl="2" indent="-276225" defTabSz="457200" fontAlgn="auto">
              <a:lnSpc>
                <a:spcPct val="120000"/>
              </a:lnSpc>
              <a:spcBef>
                <a:spcPts val="0"/>
              </a:spcBef>
              <a:spcAft>
                <a:spcPts val="0"/>
              </a:spcAft>
              <a:buClr>
                <a:srgbClr val="A53010"/>
              </a:buClr>
              <a:buFont typeface="Arial" panose="020B0604020202020204" pitchFamily="34" charset="0"/>
              <a:buChar char="•"/>
              <a:defRPr/>
            </a:pPr>
            <a:endParaRPr lang="en-US" sz="1400" dirty="0">
              <a:solidFill>
                <a:prstClr val="black">
                  <a:lumMod val="75000"/>
                  <a:lumOff val="25000"/>
                </a:prstClr>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790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altLang="en-US" dirty="0">
                <a:latin typeface="Arial" panose="020B0604020202020204" pitchFamily="34" charset="0"/>
                <a:cs typeface="Arial" panose="020B0604020202020204" pitchFamily="34" charset="0"/>
              </a:rPr>
              <a:t>Failure Of Probation (cont’d)</a:t>
            </a:r>
            <a:endParaRPr lang="en-US" dirty="0"/>
          </a:p>
        </p:txBody>
      </p:sp>
      <p:sp>
        <p:nvSpPr>
          <p:cNvPr id="3" name="Content Placeholder 2"/>
          <p:cNvSpPr>
            <a:spLocks noGrp="1"/>
          </p:cNvSpPr>
          <p:nvPr>
            <p:ph idx="1"/>
          </p:nvPr>
        </p:nvSpPr>
        <p:spPr/>
        <p:txBody>
          <a:bodyPr/>
          <a:lstStyle/>
          <a:p>
            <a:pPr marL="342900" lvl="1" indent="-342900" algn="just" defTabSz="457200" fontAlgn="auto">
              <a:spcBef>
                <a:spcPts val="0"/>
              </a:spcBef>
              <a:spcAft>
                <a:spcPts val="0"/>
              </a:spcAft>
              <a:buClr>
                <a:srgbClr val="A53010"/>
              </a:buClr>
              <a:buAutoNum type="arabicPeriod" startAt="2"/>
              <a:defRPr/>
            </a:pPr>
            <a:r>
              <a:rPr lang="en-US" sz="1600" b="1" dirty="0">
                <a:solidFill>
                  <a:prstClr val="black">
                    <a:lumMod val="75000"/>
                    <a:lumOff val="25000"/>
                  </a:prstClr>
                </a:solidFill>
                <a:latin typeface="Arial" panose="020B0604020202020204" pitchFamily="34" charset="0"/>
                <a:cs typeface="Arial" panose="020B0604020202020204" pitchFamily="34" charset="0"/>
              </a:rPr>
              <a:t>Violation of County/Departmental rules and procedures that warrants a ROC and/or DAR such as the following, and any other applicable violations:</a:t>
            </a:r>
          </a:p>
          <a:p>
            <a:pPr marL="342900" lvl="1" indent="-342900" algn="just" defTabSz="457200" fontAlgn="auto">
              <a:spcBef>
                <a:spcPts val="0"/>
              </a:spcBef>
              <a:spcAft>
                <a:spcPts val="0"/>
              </a:spcAft>
              <a:buClr>
                <a:srgbClr val="A53010"/>
              </a:buClr>
              <a:buAutoNum type="arabicPeriod" startAt="2"/>
              <a:defRPr/>
            </a:pPr>
            <a:endParaRPr lang="en-US" sz="1600" b="1" dirty="0">
              <a:solidFill>
                <a:prstClr val="black">
                  <a:lumMod val="75000"/>
                  <a:lumOff val="25000"/>
                </a:prstClr>
              </a:solidFill>
              <a:latin typeface="Arial" panose="020B0604020202020204" pitchFamily="34" charset="0"/>
              <a:cs typeface="Arial" panose="020B0604020202020204" pitchFamily="34" charset="0"/>
            </a:endParaRPr>
          </a:p>
          <a:p>
            <a:pPr marL="738188" lvl="2" indent="-276225" defTabSz="457200" fontAlgn="auto">
              <a:lnSpc>
                <a:spcPct val="120000"/>
              </a:lnSpc>
              <a:spcBef>
                <a:spcPts val="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An arrest</a:t>
            </a:r>
          </a:p>
          <a:p>
            <a:pPr marL="738188" lvl="2" indent="-276225" defTabSz="457200" fontAlgn="auto">
              <a:lnSpc>
                <a:spcPct val="120000"/>
              </a:lnSpc>
              <a:spcBef>
                <a:spcPts val="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Positive drug/alcohol result</a:t>
            </a:r>
          </a:p>
          <a:p>
            <a:pPr marL="738188" lvl="2" indent="-276225" defTabSz="457200" fontAlgn="auto">
              <a:lnSpc>
                <a:spcPct val="120000"/>
              </a:lnSpc>
              <a:spcBef>
                <a:spcPts val="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Workplace Violence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56</a:t>
            </a:fld>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762000" y="5105562"/>
            <a:ext cx="7467600" cy="757130"/>
          </a:xfrm>
          <a:prstGeom prst="rect">
            <a:avLst/>
          </a:prstGeom>
        </p:spPr>
        <p:txBody>
          <a:bodyPr wrap="square">
            <a:spAutoFit/>
          </a:bodyPr>
          <a:lstStyle/>
          <a:p>
            <a:pPr lvl="0" algn="just" defTabSz="457200" fontAlgn="auto">
              <a:lnSpc>
                <a:spcPct val="120000"/>
              </a:lnSpc>
              <a:spcBef>
                <a:spcPts val="0"/>
              </a:spcBef>
              <a:spcAft>
                <a:spcPts val="0"/>
              </a:spcAft>
              <a:buClr>
                <a:srgbClr val="A53010"/>
              </a:buClr>
              <a:defRPr/>
            </a:pPr>
            <a:r>
              <a:rPr lang="en-US" sz="1200" i="1" dirty="0">
                <a:solidFill>
                  <a:srgbClr val="FF0000"/>
                </a:solidFill>
                <a:latin typeface="Arial" panose="020B0604020202020204" pitchFamily="34" charset="0"/>
                <a:cs typeface="Arial" panose="020B0604020202020204" pitchFamily="34" charset="0"/>
              </a:rPr>
              <a:t>Note: Exempt and classified employees may be subject to termination and/or demoted to a prior classification, if applicable, in which the employee has gained classified service rights. However, an untimely failure of probation will result in an employee becoming permanent in the classification. </a:t>
            </a:r>
          </a:p>
        </p:txBody>
      </p:sp>
    </p:spTree>
    <p:extLst>
      <p:ext uri="{BB962C8B-B14F-4D97-AF65-F5344CB8AC3E}">
        <p14:creationId xmlns:p14="http://schemas.microsoft.com/office/powerpoint/2010/main" val="14116802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a:latin typeface="Arial" panose="020B0604020202020204" pitchFamily="34" charset="0"/>
                <a:cs typeface="Arial" panose="020B0604020202020204" pitchFamily="34" charset="0"/>
              </a:rPr>
              <a:t>Personnel Authorized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 Fail Probations</a:t>
            </a:r>
          </a:p>
        </p:txBody>
      </p:sp>
      <p:sp>
        <p:nvSpPr>
          <p:cNvPr id="3" name="Content Placeholder 2"/>
          <p:cNvSpPr>
            <a:spLocks noGrp="1"/>
          </p:cNvSpPr>
          <p:nvPr>
            <p:ph idx="1"/>
          </p:nvPr>
        </p:nvSpPr>
        <p:spPr/>
        <p:txBody>
          <a:bodyPr/>
          <a:lstStyle/>
          <a:p>
            <a:pPr lvl="0" defTabSz="457200" fontAlgn="auto">
              <a:spcBef>
                <a:spcPts val="1000"/>
              </a:spcBef>
              <a:spcAft>
                <a:spcPts val="0"/>
              </a:spcAft>
              <a:buClr>
                <a:srgbClr val="A53010"/>
              </a:buClr>
              <a:buFont typeface="Arial" panose="020B0604020202020204" pitchFamily="34" charset="0"/>
              <a:buChar char="•"/>
              <a:defRPr/>
            </a:pPr>
            <a:r>
              <a:rPr lang="en-US" sz="2000" u="sng" dirty="0">
                <a:solidFill>
                  <a:prstClr val="black">
                    <a:lumMod val="75000"/>
                    <a:lumOff val="25000"/>
                  </a:prstClr>
                </a:solidFill>
                <a:latin typeface="Arial" panose="020B0604020202020204" pitchFamily="34" charset="0"/>
                <a:cs typeface="Arial" panose="020B0604020202020204" pitchFamily="34" charset="0"/>
              </a:rPr>
              <a:t>Department Director </a:t>
            </a:r>
          </a:p>
          <a:p>
            <a:pPr lvl="1" algn="just"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Probationary employee who does not have classified rights to another position; therefore, resulting in separation from Miami-Dade County</a:t>
            </a:r>
          </a:p>
          <a:p>
            <a:pPr lvl="0" defTabSz="457200" fontAlgn="auto">
              <a:spcBef>
                <a:spcPts val="1000"/>
              </a:spcBef>
              <a:spcAft>
                <a:spcPts val="0"/>
              </a:spcAft>
              <a:buClr>
                <a:srgbClr val="A53010"/>
              </a:buClr>
              <a:buFont typeface="Arial" panose="020B0604020202020204" pitchFamily="34" charset="0"/>
              <a:buChar char="•"/>
              <a:defRPr/>
            </a:pPr>
            <a:r>
              <a:rPr lang="en-US" sz="2000" u="sng" dirty="0">
                <a:solidFill>
                  <a:prstClr val="black">
                    <a:lumMod val="75000"/>
                    <a:lumOff val="25000"/>
                  </a:prstClr>
                </a:solidFill>
                <a:latin typeface="Arial" panose="020B0604020202020204" pitchFamily="34" charset="0"/>
                <a:cs typeface="Arial" panose="020B0604020202020204" pitchFamily="34" charset="0"/>
              </a:rPr>
              <a:t>Department Director and/or Director Designee</a:t>
            </a:r>
          </a:p>
          <a:p>
            <a:pPr lvl="1" algn="just"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Promotional probationary employee who holds permanent status in a lower classification</a:t>
            </a:r>
          </a:p>
          <a:p>
            <a:pPr lvl="1" algn="just"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Recommend that departments notify Recruitment, Testing and Career Development four (4) weeks prior to the failure of probation so they can identify when, where, and who the employee should contact when reporting to their former classification</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185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lstStyle/>
          <a:p>
            <a:r>
              <a:rPr lang="en-US" dirty="0">
                <a:latin typeface="Arial" panose="020B0604020202020204" pitchFamily="34" charset="0"/>
                <a:cs typeface="Arial" panose="020B0604020202020204" pitchFamily="34" charset="0"/>
              </a:rPr>
              <a:t>Informal And Formal Counseling</a:t>
            </a:r>
          </a:p>
        </p:txBody>
      </p:sp>
      <p:sp>
        <p:nvSpPr>
          <p:cNvPr id="3" name="Content Placeholder 2"/>
          <p:cNvSpPr>
            <a:spLocks noGrp="1"/>
          </p:cNvSpPr>
          <p:nvPr>
            <p:ph idx="1"/>
          </p:nvPr>
        </p:nvSpPr>
        <p:spPr>
          <a:xfrm>
            <a:off x="457200" y="1600200"/>
            <a:ext cx="7772400" cy="4648200"/>
          </a:xfrm>
        </p:spPr>
        <p:txBody>
          <a:bodyPr/>
          <a:lstStyle/>
          <a:p>
            <a:pPr lvl="0" defTabSz="457200" fontAlgn="auto">
              <a:spcBef>
                <a:spcPts val="1000"/>
              </a:spcBef>
              <a:spcAft>
                <a:spcPts val="0"/>
              </a:spcAft>
              <a:buClr>
                <a:srgbClr val="A53010"/>
              </a:buClr>
              <a:buFont typeface="Arial" panose="020B0604020202020204" pitchFamily="34" charset="0"/>
              <a:buChar char="•"/>
              <a:defRPr/>
            </a:pPr>
            <a:r>
              <a:rPr lang="en-US" sz="2000" b="1" dirty="0">
                <a:solidFill>
                  <a:prstClr val="black">
                    <a:lumMod val="75000"/>
                    <a:lumOff val="25000"/>
                  </a:prstClr>
                </a:solidFill>
                <a:latin typeface="Arial" panose="020B0604020202020204" pitchFamily="34" charset="0"/>
                <a:cs typeface="Arial" panose="020B0604020202020204" pitchFamily="34" charset="0"/>
              </a:rPr>
              <a:t>Informal Counseling – (Verbal Counseling)</a:t>
            </a:r>
          </a:p>
          <a:p>
            <a:pPr marL="971550" lvl="2" indent="-28575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Note: The employee is to be informed that he/she is being verbally counseled and  the counseling should be documented on a Personnel Record Summary</a:t>
            </a:r>
          </a:p>
          <a:p>
            <a:pPr marL="971550" lvl="2" indent="-285750" defTabSz="457200" fontAlgn="auto">
              <a:spcBef>
                <a:spcPts val="1000"/>
              </a:spcBef>
              <a:spcAft>
                <a:spcPts val="0"/>
              </a:spcAft>
              <a:buClr>
                <a:srgbClr val="A53010"/>
              </a:buClr>
              <a:buFont typeface="Arial" panose="020B0604020202020204" pitchFamily="34" charset="0"/>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marL="342900" lvl="2" indent="-342900" defTabSz="457200" fontAlgn="auto">
              <a:spcBef>
                <a:spcPts val="1000"/>
              </a:spcBef>
              <a:spcAft>
                <a:spcPts val="0"/>
              </a:spcAft>
              <a:buClr>
                <a:srgbClr val="A53010"/>
              </a:buClr>
              <a:buFont typeface="Arial" panose="020B0604020202020204" pitchFamily="34" charset="0"/>
              <a:buChar char="•"/>
              <a:defRPr/>
            </a:pPr>
            <a:r>
              <a:rPr lang="en-US" sz="2000" b="1" dirty="0">
                <a:solidFill>
                  <a:prstClr val="black">
                    <a:lumMod val="75000"/>
                    <a:lumOff val="25000"/>
                  </a:prstClr>
                </a:solidFill>
                <a:latin typeface="Arial" panose="020B0604020202020204" pitchFamily="34" charset="0"/>
                <a:cs typeface="Arial" panose="020B0604020202020204" pitchFamily="34" charset="0"/>
              </a:rPr>
              <a:t>Formal Counseling – (Record of Counseling (ROC))</a:t>
            </a:r>
          </a:p>
          <a:p>
            <a:pPr marL="971550" lvl="2" indent="-28575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Note: Recommended that the following referrals are noted on the ROC, if applicable: Employee Support Services (ESS), Family Medical Leave Act (FMLA), Paid Parental Leave (PPL), Americans with Disability Act (ADA)</a:t>
            </a:r>
          </a:p>
          <a:p>
            <a:pPr marL="0" lvl="0" indent="0" defTabSz="457200" fontAlgn="auto">
              <a:spcBef>
                <a:spcPts val="1000"/>
              </a:spcBef>
              <a:spcAft>
                <a:spcPts val="0"/>
              </a:spcAft>
              <a:buClr>
                <a:srgbClr val="A53010"/>
              </a:buClr>
              <a:buNone/>
              <a:defRPr/>
            </a:pPr>
            <a:endParaRPr lang="en-US" sz="1400" i="1" dirty="0">
              <a:solidFill>
                <a:prstClr val="black">
                  <a:lumMod val="75000"/>
                  <a:lumOff val="25000"/>
                </a:prstClr>
              </a:solidFill>
              <a:latin typeface="Arial" panose="020B0604020202020204" pitchFamily="34" charset="0"/>
              <a:cs typeface="Arial" panose="020B0604020202020204" pitchFamily="34" charset="0"/>
            </a:endParaRPr>
          </a:p>
          <a:p>
            <a:pPr marL="0" lvl="0" indent="0" algn="just" defTabSz="457200" fontAlgn="auto">
              <a:spcBef>
                <a:spcPts val="1000"/>
              </a:spcBef>
              <a:spcAft>
                <a:spcPts val="0"/>
              </a:spcAft>
              <a:buClr>
                <a:srgbClr val="A53010"/>
              </a:buClr>
              <a:buNone/>
              <a:defRPr/>
            </a:pPr>
            <a:r>
              <a:rPr lang="en-US" sz="1200" i="1" u="sng" dirty="0">
                <a:solidFill>
                  <a:srgbClr val="FF0000"/>
                </a:solidFill>
                <a:latin typeface="Arial" panose="020B0604020202020204" pitchFamily="34" charset="0"/>
                <a:cs typeface="Arial" panose="020B0604020202020204" pitchFamily="34" charset="0"/>
              </a:rPr>
              <a:t>Note</a:t>
            </a:r>
            <a:r>
              <a:rPr lang="en-US" sz="1200" i="1" dirty="0">
                <a:solidFill>
                  <a:srgbClr val="FF0000"/>
                </a:solidFill>
                <a:latin typeface="Arial" panose="020B0604020202020204" pitchFamily="34" charset="0"/>
                <a:cs typeface="Arial" panose="020B0604020202020204" pitchFamily="34" charset="0"/>
              </a:rPr>
              <a:t>: Absent disciplinary action or further formal counseling, within a two (2) year period of the issuance of formal counseling the ROC can be marked “No Longer in Effect”  upon request by the employee, and/or when automatically required by the employee’s collective bargaining agreement.</a:t>
            </a:r>
          </a:p>
          <a:p>
            <a:pPr marL="0" lvl="0" indent="0" defTabSz="457200" fontAlgn="auto">
              <a:spcBef>
                <a:spcPts val="1000"/>
              </a:spcBef>
              <a:spcAft>
                <a:spcPts val="0"/>
              </a:spcAft>
              <a:buClr>
                <a:srgbClr val="A53010"/>
              </a:buClr>
              <a:buNone/>
              <a:defRPr/>
            </a:pPr>
            <a:endParaRPr lang="en-US" sz="1200" i="1" dirty="0">
              <a:solidFill>
                <a:srgbClr val="FF0000"/>
              </a:solidFill>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018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72400" cy="1143000"/>
          </a:xfrm>
        </p:spPr>
        <p:txBody>
          <a:bodyPr/>
          <a:lstStyle/>
          <a:p>
            <a:r>
              <a:rPr lang="en-US" dirty="0">
                <a:latin typeface="Arial" panose="020B0604020202020204" pitchFamily="34" charset="0"/>
                <a:cs typeface="Arial" panose="020B0604020202020204" pitchFamily="34" charset="0"/>
              </a:rPr>
              <a:t>Record Of Counseling Review</a:t>
            </a:r>
          </a:p>
        </p:txBody>
      </p:sp>
      <p:sp>
        <p:nvSpPr>
          <p:cNvPr id="3" name="Content Placeholder 2"/>
          <p:cNvSpPr>
            <a:spLocks noGrp="1"/>
          </p:cNvSpPr>
          <p:nvPr>
            <p:ph idx="1"/>
          </p:nvPr>
        </p:nvSpPr>
        <p:spPr>
          <a:xfrm>
            <a:off x="533400" y="1295401"/>
            <a:ext cx="8153400" cy="4419600"/>
          </a:xfrm>
        </p:spPr>
        <p:txBody>
          <a:bodyPr/>
          <a:lstStyle/>
          <a:p>
            <a:pPr marL="0" lvl="0" indent="0" algn="just" defTabSz="457200" fontAlgn="auto">
              <a:spcBef>
                <a:spcPts val="1000"/>
              </a:spcBef>
              <a:spcAft>
                <a:spcPts val="0"/>
              </a:spcAft>
              <a:buClr>
                <a:srgbClr val="A53010"/>
              </a:buClr>
              <a:buNone/>
              <a:defRPr/>
            </a:pPr>
            <a:r>
              <a:rPr lang="en-US" sz="1600" dirty="0">
                <a:solidFill>
                  <a:prstClr val="black">
                    <a:lumMod val="75000"/>
                    <a:lumOff val="25000"/>
                  </a:prstClr>
                </a:solidFill>
                <a:latin typeface="Arial" panose="020B0604020202020204" pitchFamily="34" charset="0"/>
                <a:cs typeface="Arial" panose="020B0604020202020204" pitchFamily="34" charset="0"/>
              </a:rPr>
              <a:t>To ensure that records of counseling are being administrated in accordance with Administrative Order 7-3: </a:t>
            </a:r>
            <a:r>
              <a:rPr lang="en-US" sz="1600" i="1" dirty="0">
                <a:solidFill>
                  <a:prstClr val="black">
                    <a:lumMod val="75000"/>
                    <a:lumOff val="25000"/>
                  </a:prstClr>
                </a:solidFill>
                <a:latin typeface="Arial" panose="020B0604020202020204" pitchFamily="34" charset="0"/>
                <a:cs typeface="Arial" panose="020B0604020202020204" pitchFamily="34" charset="0"/>
              </a:rPr>
              <a:t>Disciplinary Action</a:t>
            </a:r>
            <a:r>
              <a:rPr lang="en-US" sz="1600" dirty="0">
                <a:solidFill>
                  <a:prstClr val="black">
                    <a:lumMod val="75000"/>
                    <a:lumOff val="25000"/>
                  </a:prstClr>
                </a:solidFill>
                <a:latin typeface="Arial" panose="020B0604020202020204" pitchFamily="34" charset="0"/>
                <a:cs typeface="Arial" panose="020B0604020202020204" pitchFamily="34" charset="0"/>
              </a:rPr>
              <a:t>, employees may request in writing within seven (7) calendar days of the date the Record of Counseling (ROC) was issued, to have the ROC reviewed by the Department Director or his/her designee for appropriateness </a:t>
            </a:r>
            <a:r>
              <a:rPr lang="en-US" sz="1600" u="sng" dirty="0">
                <a:solidFill>
                  <a:prstClr val="black">
                    <a:lumMod val="75000"/>
                    <a:lumOff val="25000"/>
                  </a:prstClr>
                </a:solidFill>
                <a:latin typeface="Arial" panose="020B0604020202020204" pitchFamily="34" charset="0"/>
                <a:cs typeface="Arial" panose="020B0604020202020204" pitchFamily="34" charset="0"/>
              </a:rPr>
              <a:t>only</a:t>
            </a:r>
            <a:r>
              <a:rPr lang="en-US" sz="1600" dirty="0">
                <a:solidFill>
                  <a:prstClr val="black">
                    <a:lumMod val="75000"/>
                    <a:lumOff val="25000"/>
                  </a:prstClr>
                </a:solidFill>
                <a:latin typeface="Arial" panose="020B0604020202020204" pitchFamily="34" charset="0"/>
                <a:cs typeface="Arial" panose="020B0604020202020204" pitchFamily="34" charset="0"/>
              </a:rPr>
              <a:t>.  If the written review request is not submitted timely, employees forfeit the right to have the ROC reviewed and it will be finalized accordingly and placed in the employee’s personnel file.  The following applies to the ROC review process:</a:t>
            </a:r>
          </a:p>
          <a:p>
            <a:pPr marL="625475" lvl="0" indent="-285750" algn="just" defTabSz="457200" fontAlgn="auto">
              <a:spcBef>
                <a:spcPts val="100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Not to be considered an appeal</a:t>
            </a:r>
          </a:p>
          <a:p>
            <a:pPr marL="625475" lvl="0" indent="-285750" algn="just" defTabSz="457200" fontAlgn="auto">
              <a:spcBef>
                <a:spcPts val="100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Not a scheduled meeting</a:t>
            </a:r>
          </a:p>
          <a:p>
            <a:pPr marL="625475" lvl="0" indent="-285750" algn="just" defTabSz="457200" fontAlgn="auto">
              <a:spcBef>
                <a:spcPts val="100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Relevant facts/evidence presented by management and the reason(s) submitted by the employee will be reviewed</a:t>
            </a:r>
          </a:p>
          <a:p>
            <a:pPr marL="625475" lvl="0" indent="-285750" algn="just" defTabSz="457200" fontAlgn="auto">
              <a:spcBef>
                <a:spcPts val="100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The Director/designee will advise the employee in writing, within ten (10) calendar days of his/her decision</a:t>
            </a:r>
          </a:p>
          <a:p>
            <a:pPr marL="625475" lvl="0" indent="-285750" algn="just" defTabSz="457200" fontAlgn="auto">
              <a:spcBef>
                <a:spcPts val="1000"/>
              </a:spcBef>
              <a:spcAft>
                <a:spcPts val="0"/>
              </a:spcAft>
              <a:buClr>
                <a:srgbClr val="A53010"/>
              </a:buClr>
              <a:buFont typeface="Arial" panose="020B0604020202020204" pitchFamily="34" charset="0"/>
              <a:buChar char="•"/>
              <a:defRPr/>
            </a:pPr>
            <a:r>
              <a:rPr lang="en-US" sz="1600" dirty="0">
                <a:solidFill>
                  <a:prstClr val="black">
                    <a:lumMod val="75000"/>
                    <a:lumOff val="25000"/>
                  </a:prstClr>
                </a:solidFill>
                <a:latin typeface="Arial" panose="020B0604020202020204" pitchFamily="34" charset="0"/>
                <a:cs typeface="Arial" panose="020B0604020202020204" pitchFamily="34" charset="0"/>
              </a:rPr>
              <a:t>The Director/designee’s decision is final and not subject to further review or to the grievance process</a:t>
            </a:r>
          </a:p>
          <a:p>
            <a:pPr marL="339725" lvl="0" indent="0" algn="just" defTabSz="457200" fontAlgn="auto">
              <a:spcBef>
                <a:spcPts val="1000"/>
              </a:spcBef>
              <a:spcAft>
                <a:spcPts val="0"/>
              </a:spcAft>
              <a:buClr>
                <a:srgbClr val="A53010"/>
              </a:buClr>
              <a:buNone/>
              <a:defRPr/>
            </a:pPr>
            <a:br>
              <a:rPr lang="en-US" sz="1500" dirty="0">
                <a:solidFill>
                  <a:prstClr val="black">
                    <a:lumMod val="75000"/>
                    <a:lumOff val="25000"/>
                  </a:prstClr>
                </a:solidFill>
                <a:latin typeface="Arial" panose="020B0604020202020204" pitchFamily="34" charset="0"/>
                <a:cs typeface="Arial" panose="020B0604020202020204" pitchFamily="34" charset="0"/>
              </a:rPr>
            </a:br>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59</a:t>
            </a:fld>
            <a:endParaRPr lang="en-US"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762000" y="5867400"/>
            <a:ext cx="7239000" cy="369332"/>
          </a:xfrm>
          <a:prstGeom prst="rect">
            <a:avLst/>
          </a:prstGeom>
          <a:noFill/>
        </p:spPr>
        <p:txBody>
          <a:bodyPr wrap="square" rtlCol="0">
            <a:spAutoFit/>
          </a:bodyPr>
          <a:lstStyle/>
          <a:p>
            <a:endParaRPr lang="en-US" dirty="0"/>
          </a:p>
        </p:txBody>
      </p:sp>
      <p:sp>
        <p:nvSpPr>
          <p:cNvPr id="7" name="TextBox 6"/>
          <p:cNvSpPr txBox="1"/>
          <p:nvPr/>
        </p:nvSpPr>
        <p:spPr>
          <a:xfrm>
            <a:off x="762000" y="5867400"/>
            <a:ext cx="7239000" cy="461665"/>
          </a:xfrm>
          <a:prstGeom prst="rect">
            <a:avLst/>
          </a:prstGeom>
          <a:noFill/>
        </p:spPr>
        <p:txBody>
          <a:bodyPr wrap="square" rtlCol="0">
            <a:spAutoFit/>
          </a:bodyPr>
          <a:lstStyle/>
          <a:p>
            <a:r>
              <a:rPr lang="en-US" sz="1200" i="1" dirty="0">
                <a:solidFill>
                  <a:srgbClr val="FF0000"/>
                </a:solidFill>
              </a:rPr>
              <a:t>Note: If a department has an existing policy and/or procedure for reviewing/evaluating ROCs, they are to continue with the current practice and are not subject to comply with this review process.</a:t>
            </a:r>
          </a:p>
        </p:txBody>
      </p:sp>
    </p:spTree>
    <p:extLst>
      <p:ext uri="{BB962C8B-B14F-4D97-AF65-F5344CB8AC3E}">
        <p14:creationId xmlns:p14="http://schemas.microsoft.com/office/powerpoint/2010/main" val="2198822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543800" cy="1348358"/>
          </a:xfrm>
        </p:spPr>
        <p:txBody>
          <a:bodyPr/>
          <a:lstStyle/>
          <a:p>
            <a:r>
              <a:rPr lang="en-US" altLang="en-US" dirty="0">
                <a:latin typeface="Arial" panose="020B0604020202020204" pitchFamily="34" charset="0"/>
                <a:cs typeface="Arial" panose="020B0604020202020204" pitchFamily="34" charset="0"/>
              </a:rPr>
              <a:t>Sexual Harassment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and the Law</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553201"/>
            <a:ext cx="2133600" cy="168274"/>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a:t>
            </a:fld>
            <a:endParaRPr lang="en-US" dirty="0">
              <a:solidFill>
                <a:schemeClr val="tx1"/>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553201"/>
            <a:ext cx="2133600" cy="168274"/>
          </a:xfrm>
        </p:spPr>
        <p:txBody>
          <a:bodyPr/>
          <a:lstStyle/>
          <a:p>
            <a:fld id="{82882B88-F4EB-4458-B88D-114927E559D4}"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pic>
        <p:nvPicPr>
          <p:cNvPr id="6" name="Picture 4" descr="main">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10000" y="2061864"/>
            <a:ext cx="1447800" cy="90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7214" y="3151904"/>
            <a:ext cx="4509569" cy="461665"/>
          </a:xfrm>
          <a:prstGeom prst="rect">
            <a:avLst/>
          </a:prstGeom>
        </p:spPr>
        <p:txBody>
          <a:bodyPr wrap="none">
            <a:spAutoFit/>
          </a:bodyPr>
          <a:lstStyle/>
          <a:p>
            <a:pPr marL="342900" lvl="0" indent="-342900" algn="ctr" defTabSz="457200">
              <a:spcBef>
                <a:spcPts val="1000"/>
              </a:spcBef>
              <a:buClr>
                <a:srgbClr val="A53010"/>
              </a:buClr>
            </a:pPr>
            <a:r>
              <a:rPr lang="en-US" altLang="en-US" sz="2400" u="sng" dirty="0">
                <a:solidFill>
                  <a:srgbClr val="404040"/>
                </a:solidFill>
                <a:latin typeface="Arial" panose="020B0604020202020204" pitchFamily="34" charset="0"/>
                <a:cs typeface="Arial" panose="020B0604020202020204" pitchFamily="34" charset="0"/>
              </a:rPr>
              <a:t>Title VII—1964: Civil Rights Act</a:t>
            </a:r>
          </a:p>
        </p:txBody>
      </p:sp>
      <p:sp>
        <p:nvSpPr>
          <p:cNvPr id="8" name="Rectangle 7"/>
          <p:cNvSpPr/>
          <p:nvPr/>
        </p:nvSpPr>
        <p:spPr>
          <a:xfrm>
            <a:off x="914400" y="3613569"/>
            <a:ext cx="7010400" cy="2031325"/>
          </a:xfrm>
          <a:prstGeom prst="rect">
            <a:avLst/>
          </a:prstGeom>
        </p:spPr>
        <p:txBody>
          <a:bodyPr wrap="square">
            <a:spAutoFit/>
          </a:bodyPr>
          <a:lstStyle/>
          <a:p>
            <a:pPr algn="just"/>
            <a:endParaRPr lang="en-US" altLang="en-US" dirty="0">
              <a:cs typeface="Arial" panose="020B0604020202020204" pitchFamily="34" charset="0"/>
            </a:endParaRPr>
          </a:p>
          <a:p>
            <a:pPr algn="just"/>
            <a:r>
              <a:rPr lang="en-US" altLang="en-US" dirty="0">
                <a:cs typeface="Arial" panose="020B0604020202020204" pitchFamily="34" charset="0"/>
              </a:rPr>
              <a:t>Federal legislation prohibiting sexual discrimination in employment; file with Equal Employment Opportunity Commission (EEOC). Types of remedies: Monetary compensation for back pay, lost benefits, and damages; compensatory (e.g. emotional distress) and punitive damages; possible job reinstatement.</a:t>
            </a:r>
          </a:p>
          <a:p>
            <a:pPr eaLnBrk="1" hangingPunct="1">
              <a:buFont typeface="Wingdings" panose="05000000000000000000" pitchFamily="2" charset="2"/>
              <a:buNone/>
            </a:pPr>
            <a:endParaRPr lang="en-US" altLang="en-US" b="1" dirty="0"/>
          </a:p>
        </p:txBody>
      </p:sp>
    </p:spTree>
    <p:extLst>
      <p:ext uri="{BB962C8B-B14F-4D97-AF65-F5344CB8AC3E}">
        <p14:creationId xmlns:p14="http://schemas.microsoft.com/office/powerpoint/2010/main" val="2502647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dirty="0">
                <a:latin typeface="Arial" panose="020B0604020202020204" pitchFamily="34" charset="0"/>
                <a:cs typeface="Arial" panose="020B0604020202020204" pitchFamily="34" charset="0"/>
              </a:rPr>
              <a:t>Record Of Counseling</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Review Decision</a:t>
            </a:r>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60</a:t>
            </a:fld>
            <a:endParaRPr lang="en-US" dirty="0">
              <a:solidFill>
                <a:schemeClr val="tx1"/>
              </a:solidFill>
              <a:latin typeface="Arial" panose="020B0604020202020204" pitchFamily="34" charset="0"/>
              <a:cs typeface="Arial" panose="020B0604020202020204" pitchFamily="34" charset="0"/>
            </a:endParaRPr>
          </a:p>
        </p:txBody>
      </p:sp>
      <p:graphicFrame>
        <p:nvGraphicFramePr>
          <p:cNvPr id="6" name="Object 6"/>
          <p:cNvGraphicFramePr>
            <a:graphicFrameLocks noChangeAspect="1"/>
          </p:cNvGraphicFramePr>
          <p:nvPr>
            <p:extLst>
              <p:ext uri="{D42A27DB-BD31-4B8C-83A1-F6EECF244321}">
                <p14:modId xmlns:p14="http://schemas.microsoft.com/office/powerpoint/2010/main" val="3515040825"/>
              </p:ext>
            </p:extLst>
          </p:nvPr>
        </p:nvGraphicFramePr>
        <p:xfrm>
          <a:off x="2209800" y="1676400"/>
          <a:ext cx="4648200" cy="4876800"/>
        </p:xfrm>
        <a:graphic>
          <a:graphicData uri="http://schemas.openxmlformats.org/presentationml/2006/ole">
            <mc:AlternateContent xmlns:mc="http://schemas.openxmlformats.org/markup-compatibility/2006">
              <mc:Choice xmlns:v="urn:schemas-microsoft-com:vml" Requires="v">
                <p:oleObj name="Document" r:id="rId3" imgW="6716908" imgH="5862957" progId="Word.Document.12">
                  <p:embed/>
                </p:oleObj>
              </mc:Choice>
              <mc:Fallback>
                <p:oleObj name="Document" r:id="rId3" imgW="6716908" imgH="5862957"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76400"/>
                        <a:ext cx="4648200" cy="4876800"/>
                      </a:xfrm>
                      <a:prstGeom prst="rect">
                        <a:avLst/>
                      </a:prstGeom>
                      <a:noFill/>
                      <a:ln w="9525">
                        <a:solidFill>
                          <a:schemeClr val="bg2"/>
                        </a:solidFill>
                        <a:miter lim="800000"/>
                        <a:headEnd/>
                        <a:tailEnd/>
                      </a:ln>
                    </p:spPr>
                  </p:pic>
                </p:oleObj>
              </mc:Fallback>
            </mc:AlternateContent>
          </a:graphicData>
        </a:graphic>
      </p:graphicFrame>
    </p:spTree>
    <p:extLst>
      <p:ext uri="{BB962C8B-B14F-4D97-AF65-F5344CB8AC3E}">
        <p14:creationId xmlns:p14="http://schemas.microsoft.com/office/powerpoint/2010/main" val="347623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0756"/>
            <a:ext cx="8153400" cy="1143000"/>
          </a:xfrm>
        </p:spPr>
        <p:txBody>
          <a:bodyPr/>
          <a:lstStyle/>
          <a:p>
            <a:r>
              <a:rPr lang="en-US" dirty="0">
                <a:latin typeface="Arial" panose="020B0604020202020204" pitchFamily="34" charset="0"/>
                <a:cs typeface="Arial" panose="020B0604020202020204" pitchFamily="34" charset="0"/>
              </a:rPr>
              <a:t>PROGRESSIVE DISCIPLINE</a:t>
            </a:r>
          </a:p>
        </p:txBody>
      </p:sp>
      <p:sp>
        <p:nvSpPr>
          <p:cNvPr id="3" name="Content Placeholder 2"/>
          <p:cNvSpPr>
            <a:spLocks noGrp="1"/>
          </p:cNvSpPr>
          <p:nvPr>
            <p:ph idx="1"/>
          </p:nvPr>
        </p:nvSpPr>
        <p:spPr>
          <a:xfrm>
            <a:off x="457200" y="1981200"/>
            <a:ext cx="8229600" cy="4144963"/>
          </a:xfrm>
        </p:spPr>
        <p:txBody>
          <a:bodyPr/>
          <a:lstStyle/>
          <a:p>
            <a:pPr lvl="0" algn="ctr" defTabSz="457200" fontAlgn="auto">
              <a:spcBef>
                <a:spcPts val="1000"/>
              </a:spcBef>
              <a:spcAft>
                <a:spcPts val="0"/>
              </a:spcAft>
              <a:buClr>
                <a:srgbClr val="A53010"/>
              </a:buClr>
              <a:buNone/>
              <a:defRPr/>
            </a:pPr>
            <a:r>
              <a:rPr lang="en-US" altLang="en-US" sz="4000" dirty="0">
                <a:latin typeface="Arial" panose="020B0604020202020204" pitchFamily="34" charset="0"/>
                <a:cs typeface="Arial" panose="020B0604020202020204" pitchFamily="34" charset="0"/>
              </a:rPr>
              <a:t>DISCIPLINE:</a:t>
            </a:r>
          </a:p>
          <a:p>
            <a:pPr lvl="0" algn="ctr" defTabSz="457200" fontAlgn="auto">
              <a:spcBef>
                <a:spcPts val="1000"/>
              </a:spcBef>
              <a:spcAft>
                <a:spcPts val="0"/>
              </a:spcAft>
              <a:buClr>
                <a:srgbClr val="A53010"/>
              </a:buClr>
              <a:buNone/>
              <a:defRPr/>
            </a:pPr>
            <a:r>
              <a:rPr lang="en-US" altLang="en-US" sz="4000" dirty="0">
                <a:latin typeface="Arial" panose="020B0604020202020204" pitchFamily="34" charset="0"/>
                <a:cs typeface="Arial" panose="020B0604020202020204" pitchFamily="34" charset="0"/>
              </a:rPr>
              <a:t>	Progressive </a:t>
            </a:r>
          </a:p>
          <a:p>
            <a:pPr lvl="0" algn="ctr" defTabSz="457200" fontAlgn="auto">
              <a:spcBef>
                <a:spcPts val="1000"/>
              </a:spcBef>
              <a:spcAft>
                <a:spcPts val="0"/>
              </a:spcAft>
              <a:buClr>
                <a:srgbClr val="A53010"/>
              </a:buClr>
              <a:buNone/>
              <a:defRPr/>
            </a:pPr>
            <a:r>
              <a:rPr lang="en-US" altLang="en-US" sz="4000" dirty="0">
                <a:latin typeface="Arial" panose="020B0604020202020204" pitchFamily="34" charset="0"/>
                <a:cs typeface="Arial" panose="020B0604020202020204" pitchFamily="34" charset="0"/>
              </a:rPr>
              <a:t>and </a:t>
            </a:r>
          </a:p>
          <a:p>
            <a:pPr lvl="0" algn="ctr" defTabSz="457200" fontAlgn="auto">
              <a:spcBef>
                <a:spcPts val="1000"/>
              </a:spcBef>
              <a:spcAft>
                <a:spcPts val="0"/>
              </a:spcAft>
              <a:buClr>
                <a:srgbClr val="A53010"/>
              </a:buClr>
              <a:buNone/>
              <a:defRPr/>
            </a:pPr>
            <a:r>
              <a:rPr lang="en-US" altLang="en-US" sz="4000" b="1" dirty="0">
                <a:latin typeface="Arial" panose="020B0604020202020204" pitchFamily="34" charset="0"/>
                <a:cs typeface="Arial" panose="020B0604020202020204" pitchFamily="34" charset="0"/>
              </a:rPr>
              <a:t>	</a:t>
            </a:r>
            <a:r>
              <a:rPr lang="en-US" altLang="en-US" sz="4000" b="1" u="sng" dirty="0">
                <a:latin typeface="Arial" panose="020B0604020202020204" pitchFamily="34" charset="0"/>
                <a:cs typeface="Arial" panose="020B0604020202020204" pitchFamily="34" charset="0"/>
              </a:rPr>
              <a:t>not </a:t>
            </a:r>
            <a:r>
              <a:rPr lang="en-US" altLang="en-US" sz="4000" dirty="0">
                <a:latin typeface="Arial" panose="020B0604020202020204" pitchFamily="34" charset="0"/>
                <a:cs typeface="Arial" panose="020B0604020202020204" pitchFamily="34" charset="0"/>
              </a:rPr>
              <a:t>Punitive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4150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5775"/>
            <a:ext cx="7529286" cy="1265238"/>
          </a:xfrm>
        </p:spPr>
        <p:txBody>
          <a:bodyPr/>
          <a:lstStyle/>
          <a:p>
            <a:r>
              <a:rPr lang="en-US" dirty="0">
                <a:latin typeface="Arial" panose="020B0604020202020204" pitchFamily="34" charset="0"/>
                <a:cs typeface="Arial" panose="020B0604020202020204" pitchFamily="34" charset="0"/>
              </a:rPr>
              <a:t>PROGRESSIVE DISCIPLINE (cont'd)</a:t>
            </a:r>
          </a:p>
        </p:txBody>
      </p:sp>
      <p:sp>
        <p:nvSpPr>
          <p:cNvPr id="3" name="Content Placeholder 2"/>
          <p:cNvSpPr>
            <a:spLocks noGrp="1"/>
          </p:cNvSpPr>
          <p:nvPr>
            <p:ph idx="1"/>
          </p:nvPr>
        </p:nvSpPr>
        <p:spPr>
          <a:xfrm>
            <a:off x="457200" y="1981200"/>
            <a:ext cx="8229600" cy="4144963"/>
          </a:xfrm>
        </p:spPr>
        <p:txBody>
          <a:bodyPr/>
          <a:lstStyle/>
          <a:p>
            <a:pPr lvl="0" defTabSz="457200" fontAlgn="auto">
              <a:lnSpc>
                <a:spcPct val="90000"/>
              </a:lnSpc>
              <a:spcBef>
                <a:spcPts val="1000"/>
              </a:spcBef>
              <a:spcAft>
                <a:spcPts val="0"/>
              </a:spcAft>
              <a:buClr>
                <a:srgbClr val="A53010"/>
              </a:buClr>
              <a:buNone/>
              <a:defRPr/>
            </a:pPr>
            <a:r>
              <a:rPr lang="en-US" altLang="en-US" sz="2000" b="1" dirty="0">
                <a:solidFill>
                  <a:prstClr val="black">
                    <a:lumMod val="75000"/>
                    <a:lumOff val="25000"/>
                  </a:prstClr>
                </a:solidFill>
                <a:latin typeface="Arial" panose="020B0604020202020204" pitchFamily="34" charset="0"/>
                <a:cs typeface="Arial" panose="020B0604020202020204" pitchFamily="34" charset="0"/>
              </a:rPr>
              <a:t>DISCIPLINE:</a:t>
            </a:r>
          </a:p>
          <a:p>
            <a:pPr lvl="0" defTabSz="457200" fontAlgn="auto">
              <a:lnSpc>
                <a:spcPct val="90000"/>
              </a:lnSpc>
              <a:spcBef>
                <a:spcPts val="100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When disciplining for changes in behavior, absenteeism, etc...</a:t>
            </a:r>
          </a:p>
          <a:p>
            <a:pPr lvl="0" defTabSz="457200" fontAlgn="auto">
              <a:lnSpc>
                <a:spcPct val="90000"/>
              </a:lnSpc>
              <a:spcBef>
                <a:spcPts val="1000"/>
              </a:spcBef>
              <a:spcAft>
                <a:spcPts val="0"/>
              </a:spcAft>
              <a:buClr>
                <a:srgbClr val="A53010"/>
              </a:buClr>
              <a:buNone/>
              <a:defRPr/>
            </a:pPr>
            <a:endParaRPr lang="en-US" alt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lnSpc>
                <a:spcPct val="90000"/>
              </a:lnSpc>
              <a:spcBef>
                <a:spcPts val="100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Remember ....</a:t>
            </a:r>
          </a:p>
          <a:p>
            <a:pPr lvl="0" defTabSz="457200" fontAlgn="auto">
              <a:lnSpc>
                <a:spcPct val="90000"/>
              </a:lnSpc>
              <a:spcBef>
                <a:spcPts val="1000"/>
              </a:spcBef>
              <a:spcAft>
                <a:spcPts val="0"/>
              </a:spcAft>
              <a:buClr>
                <a:srgbClr val="A53010"/>
              </a:buClr>
              <a:buNone/>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a:t>
            </a:r>
            <a:r>
              <a:rPr lang="en-US" altLang="en-US" sz="2000" u="sng" dirty="0">
                <a:solidFill>
                  <a:prstClr val="black">
                    <a:lumMod val="75000"/>
                    <a:lumOff val="25000"/>
                  </a:prstClr>
                </a:solidFill>
                <a:latin typeface="Arial" panose="020B0604020202020204" pitchFamily="34" charset="0"/>
                <a:cs typeface="Arial" panose="020B0604020202020204" pitchFamily="34" charset="0"/>
              </a:rPr>
              <a:t>Document</a:t>
            </a:r>
            <a:r>
              <a:rPr lang="en-US" altLang="en-US" sz="2000" dirty="0">
                <a:solidFill>
                  <a:prstClr val="black">
                    <a:lumMod val="75000"/>
                    <a:lumOff val="25000"/>
                  </a:prstClr>
                </a:solidFill>
                <a:latin typeface="Arial" panose="020B0604020202020204" pitchFamily="34" charset="0"/>
                <a:cs typeface="Arial" panose="020B0604020202020204" pitchFamily="34" charset="0"/>
              </a:rPr>
              <a:t> in the narrative you provided the employee with information regarding:</a:t>
            </a:r>
          </a:p>
          <a:p>
            <a:pPr lvl="0" defTabSz="457200" fontAlgn="auto">
              <a:lnSpc>
                <a:spcPct val="90000"/>
              </a:lnSpc>
              <a:spcBef>
                <a:spcPts val="1000"/>
              </a:spcBef>
              <a:spcAft>
                <a:spcPts val="0"/>
              </a:spcAft>
              <a:buClr>
                <a:srgbClr val="A53010"/>
              </a:buClr>
              <a:buFont typeface="Wingdings" panose="05000000000000000000" pitchFamily="2" charset="2"/>
              <a:buChar char="ü"/>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FMLA </a:t>
            </a:r>
          </a:p>
          <a:p>
            <a:pPr lvl="0" defTabSz="457200" fontAlgn="auto">
              <a:lnSpc>
                <a:spcPct val="90000"/>
              </a:lnSpc>
              <a:spcBef>
                <a:spcPts val="1000"/>
              </a:spcBef>
              <a:spcAft>
                <a:spcPts val="0"/>
              </a:spcAft>
              <a:buClr>
                <a:srgbClr val="A53010"/>
              </a:buClr>
              <a:buFont typeface="Wingdings" panose="05000000000000000000" pitchFamily="2" charset="2"/>
              <a:buChar char="ü"/>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ADA</a:t>
            </a:r>
          </a:p>
          <a:p>
            <a:pPr lvl="0" defTabSz="457200" fontAlgn="auto">
              <a:lnSpc>
                <a:spcPct val="90000"/>
              </a:lnSpc>
              <a:spcBef>
                <a:spcPts val="1000"/>
              </a:spcBef>
              <a:spcAft>
                <a:spcPts val="0"/>
              </a:spcAft>
              <a:buClr>
                <a:srgbClr val="A53010"/>
              </a:buClr>
              <a:buFont typeface="Wingdings" panose="05000000000000000000" pitchFamily="2" charset="2"/>
              <a:buChar char="ü"/>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	Miami-Dade County ESS</a:t>
            </a:r>
          </a:p>
          <a:p>
            <a:pPr lvl="0" defTabSz="457200" fontAlgn="auto">
              <a:lnSpc>
                <a:spcPct val="90000"/>
              </a:lnSpc>
              <a:spcBef>
                <a:spcPts val="1000"/>
              </a:spcBef>
              <a:spcAft>
                <a:spcPts val="0"/>
              </a:spcAft>
              <a:buClr>
                <a:srgbClr val="A53010"/>
              </a:buClr>
              <a:buNone/>
              <a:defRPr/>
            </a:pPr>
            <a:r>
              <a:rPr lang="en-US" altLang="en-US" sz="2400" b="1" dirty="0">
                <a:solidFill>
                  <a:srgbClr val="F2EC00"/>
                </a:solidFill>
                <a:latin typeface="Century Gothic" panose="020B0502020202020204"/>
              </a:rPr>
              <a:t>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127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67600" cy="1143000"/>
          </a:xfrm>
        </p:spPr>
        <p:txBody>
          <a:bodyPr/>
          <a:lstStyle/>
          <a:p>
            <a:r>
              <a:rPr lang="en-US" dirty="0">
                <a:latin typeface="Arial" panose="020B0604020202020204" pitchFamily="34" charset="0"/>
                <a:cs typeface="Arial" panose="020B0604020202020204" pitchFamily="34" charset="0"/>
              </a:rPr>
              <a:t>Progressive Disciplinary Action</a:t>
            </a:r>
          </a:p>
        </p:txBody>
      </p:sp>
      <p:sp>
        <p:nvSpPr>
          <p:cNvPr id="3" name="Content Placeholder 2"/>
          <p:cNvSpPr>
            <a:spLocks noGrp="1"/>
          </p:cNvSpPr>
          <p:nvPr>
            <p:ph idx="1"/>
          </p:nvPr>
        </p:nvSpPr>
        <p:spPr>
          <a:xfrm>
            <a:off x="457200" y="1371600"/>
            <a:ext cx="7772400" cy="4839494"/>
          </a:xfrm>
        </p:spPr>
        <p:txBody>
          <a:bodyPr/>
          <a:lstStyle/>
          <a:p>
            <a:pPr marL="457200"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Investigate</a:t>
            </a:r>
          </a:p>
          <a:p>
            <a:pPr lvl="2"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Gather evidence, information, and relevant documents</a:t>
            </a:r>
          </a:p>
          <a:p>
            <a:pPr lvl="2"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Arrest affidavit, if applicable</a:t>
            </a:r>
          </a:p>
          <a:p>
            <a:pPr lvl="2"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All violations must be corroborated by sufficient evidence</a:t>
            </a:r>
          </a:p>
          <a:p>
            <a:pPr lvl="2"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Incidents occurring outside the workplace require nexus to employment</a:t>
            </a:r>
          </a:p>
          <a:p>
            <a:pPr marL="571500" lvl="0" indent="-457200" defTabSz="457200" fontAlgn="auto">
              <a:lnSpc>
                <a:spcPct val="150000"/>
              </a:lnSpc>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Witness interviews and written statements</a:t>
            </a:r>
          </a:p>
          <a:p>
            <a:pPr marL="571500" lvl="0" indent="-457200" defTabSz="457200" fontAlgn="auto">
              <a:lnSpc>
                <a:spcPct val="150000"/>
              </a:lnSpc>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Employee interview and/or written statement </a:t>
            </a:r>
          </a:p>
          <a:p>
            <a:pPr lvl="2"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Weingarten Rights – (Employees right to have representation)</a:t>
            </a:r>
          </a:p>
          <a:p>
            <a:pPr lvl="2"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Collective Bargaining</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629400"/>
            <a:ext cx="2133600" cy="920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2535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48600" cy="1250950"/>
          </a:xfrm>
        </p:spPr>
        <p:txBody>
          <a:bodyPr/>
          <a:lstStyle/>
          <a:p>
            <a:r>
              <a:rPr lang="en-US" dirty="0">
                <a:latin typeface="Arial" panose="020B0604020202020204" pitchFamily="34" charset="0"/>
                <a:cs typeface="Arial" panose="020B0604020202020204" pitchFamily="34" charset="0"/>
              </a:rPr>
              <a:t>Steps In The Disciplinary Process</a:t>
            </a:r>
          </a:p>
        </p:txBody>
      </p:sp>
      <p:sp>
        <p:nvSpPr>
          <p:cNvPr id="3" name="Content Placeholder 2"/>
          <p:cNvSpPr>
            <a:spLocks noGrp="1"/>
          </p:cNvSpPr>
          <p:nvPr>
            <p:ph idx="1"/>
          </p:nvPr>
        </p:nvSpPr>
        <p:spPr>
          <a:xfrm>
            <a:off x="457200" y="1600200"/>
            <a:ext cx="8229600" cy="4756150"/>
          </a:xfrm>
        </p:spPr>
        <p:txBody>
          <a:bodyPr/>
          <a:lstStyle/>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Review Administrative Orders / Collective Bargaining Agreement / County Personnel Rules:</a:t>
            </a:r>
          </a:p>
          <a:p>
            <a:pPr marL="114300" lvl="0" indent="0" defTabSz="457200" fontAlgn="auto">
              <a:spcBef>
                <a:spcPts val="0"/>
              </a:spcBef>
              <a:spcAft>
                <a:spcPts val="0"/>
              </a:spcAft>
              <a:buClr>
                <a:srgbClr val="A53010"/>
              </a:buClr>
              <a:buNone/>
              <a:defRPr/>
            </a:pPr>
            <a:endParaRPr lang="en-US" sz="2000" dirty="0">
              <a:ln>
                <a:solidFill>
                  <a:srgbClr val="0000CC"/>
                </a:solidFill>
              </a:ln>
              <a:solidFill>
                <a:srgbClr val="002060"/>
              </a:solidFill>
              <a:latin typeface="Arial" panose="020B0604020202020204" pitchFamily="34" charset="0"/>
              <a:cs typeface="Arial" panose="020B0604020202020204" pitchFamily="34" charset="0"/>
            </a:endParaRPr>
          </a:p>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Disciplinary action presentation meeting</a:t>
            </a:r>
          </a:p>
          <a:p>
            <a:pPr marL="400050" lvl="0" indent="-285750" defTabSz="457200" fontAlgn="auto">
              <a:spcBef>
                <a:spcPts val="0"/>
              </a:spcBef>
              <a:spcAft>
                <a:spcPts val="0"/>
              </a:spcAft>
              <a:buClr>
                <a:srgbClr val="A53010"/>
              </a:buClr>
              <a:buFont typeface="Arial" panose="020B0604020202020204" pitchFamily="34" charset="0"/>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Employee response to Disciplinary Action Report (DAR) </a:t>
            </a:r>
          </a:p>
          <a:p>
            <a:pPr marL="114300" lvl="0" indent="0" defTabSz="457200" fontAlgn="auto">
              <a:spcBef>
                <a:spcPts val="0"/>
              </a:spcBef>
              <a:spcAft>
                <a:spcPts val="0"/>
              </a:spcAft>
              <a:buClr>
                <a:srgbClr val="A53010"/>
              </a:buClr>
              <a:buNone/>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Recommended action based on the factors below:</a:t>
            </a:r>
          </a:p>
          <a:p>
            <a:pPr marL="114300" lvl="0" indent="0" defTabSz="457200" fontAlgn="auto">
              <a:spcBef>
                <a:spcPts val="0"/>
              </a:spcBef>
              <a:spcAft>
                <a:spcPts val="0"/>
              </a:spcAft>
              <a:buClr>
                <a:srgbClr val="A53010"/>
              </a:buClr>
              <a:buNone/>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2"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Seriousness of the violation</a:t>
            </a:r>
          </a:p>
          <a:p>
            <a:pPr lvl="2"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Length of service and previous disciplinary record</a:t>
            </a:r>
          </a:p>
          <a:p>
            <a:pPr lvl="2"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Attitude and conduct of employee throughout the disciplinary process</a:t>
            </a:r>
          </a:p>
          <a:p>
            <a:pPr lvl="2" defTabSz="457200" fontAlgn="auto">
              <a:spcBef>
                <a:spcPts val="1000"/>
              </a:spcBef>
              <a:spcAft>
                <a:spcPts val="0"/>
              </a:spcAft>
              <a:buClr>
                <a:srgbClr val="A53010"/>
              </a:buClr>
              <a:buFont typeface="Arial" panose="020B0604020202020204" pitchFamily="34" charset="0"/>
              <a:buChar char="•"/>
              <a:defRPr/>
            </a:pPr>
            <a:endParaRPr lang="en-US" sz="1900" dirty="0">
              <a:solidFill>
                <a:prstClr val="black">
                  <a:lumMod val="75000"/>
                  <a:lumOff val="25000"/>
                </a:prstClr>
              </a:solidFill>
              <a:latin typeface="Arial" panose="020B0604020202020204" pitchFamily="34" charset="0"/>
              <a:cs typeface="Arial" panose="020B0604020202020204" pitchFamily="34" charset="0"/>
            </a:endParaRPr>
          </a:p>
          <a:p>
            <a:pPr marL="339725" lvl="0" indent="0" defTabSz="457200" fontAlgn="auto">
              <a:spcBef>
                <a:spcPts val="0"/>
              </a:spcBef>
              <a:spcAft>
                <a:spcPts val="0"/>
              </a:spcAft>
              <a:buClr>
                <a:srgbClr val="A53010"/>
              </a:buClr>
              <a:buNone/>
              <a:defRPr/>
            </a:pPr>
            <a:r>
              <a:rPr lang="en-US" sz="1200" dirty="0">
                <a:solidFill>
                  <a:srgbClr val="FFFFFF"/>
                </a:solidFill>
                <a:latin typeface="Arial" panose="020B0604020202020204" pitchFamily="34" charset="0"/>
                <a:cs typeface="Arial" panose="020B0604020202020204" pitchFamily="34" charset="0"/>
                <a:hlinkClick r:id="rId3"/>
              </a:rPr>
              <a:t>http://www.miamidade.gov/ao/home.asp</a:t>
            </a:r>
          </a:p>
          <a:p>
            <a:pPr marL="339725" lvl="0" indent="0" defTabSz="457200" fontAlgn="auto">
              <a:spcBef>
                <a:spcPts val="0"/>
              </a:spcBef>
              <a:spcAft>
                <a:spcPts val="0"/>
              </a:spcAft>
              <a:buClr>
                <a:srgbClr val="A53010"/>
              </a:buClr>
              <a:buNone/>
              <a:defRPr/>
            </a:pPr>
            <a:r>
              <a:rPr lang="en-US" sz="1200" dirty="0">
                <a:solidFill>
                  <a:srgbClr val="FFFFFF"/>
                </a:solidFill>
                <a:latin typeface="Arial" panose="020B0604020202020204" pitchFamily="34" charset="0"/>
                <a:cs typeface="Arial" panose="020B0604020202020204" pitchFamily="34" charset="0"/>
                <a:hlinkClick r:id="rId3"/>
              </a:rPr>
              <a:t>http://www.miamidade.gov/humanresources/labor-relations-collective-bargaining.asp</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206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p>
            <a:r>
              <a:rPr lang="en-US" dirty="0">
                <a:latin typeface="Arial" panose="020B0604020202020204" pitchFamily="34" charset="0"/>
                <a:cs typeface="Arial" panose="020B0604020202020204" pitchFamily="34" charset="0"/>
              </a:rPr>
              <a:t>Department Director Discretion</a:t>
            </a:r>
          </a:p>
        </p:txBody>
      </p:sp>
      <p:sp>
        <p:nvSpPr>
          <p:cNvPr id="3" name="Content Placeholder 2"/>
          <p:cNvSpPr>
            <a:spLocks noGrp="1"/>
          </p:cNvSpPr>
          <p:nvPr>
            <p:ph idx="1"/>
          </p:nvPr>
        </p:nvSpPr>
        <p:spPr/>
        <p:txBody>
          <a:bodyPr/>
          <a:lstStyle/>
          <a:p>
            <a:pPr lvl="0" algn="just" defTabSz="457200" fontAlgn="auto">
              <a:spcBef>
                <a:spcPts val="1000"/>
              </a:spcBef>
              <a:spcAft>
                <a:spcPts val="0"/>
              </a:spcAft>
              <a:buClr>
                <a:srgbClr val="A53010"/>
              </a:buClr>
              <a:buFont typeface="Wingdings 3" charset="2"/>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Each Department regulates the level of discipline based on their operational needs.</a:t>
            </a:r>
          </a:p>
          <a:p>
            <a:pPr lvl="0" algn="just" defTabSz="457200" fontAlgn="auto">
              <a:spcBef>
                <a:spcPts val="1000"/>
              </a:spcBef>
              <a:spcAft>
                <a:spcPts val="0"/>
              </a:spcAft>
              <a:buClr>
                <a:srgbClr val="A53010"/>
              </a:buClr>
              <a:buFont typeface="Wingdings 3" charset="2"/>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0" algn="just"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Department Directors have the ability to increase or decrease recommended discipline from lower management.</a:t>
            </a:r>
          </a:p>
          <a:p>
            <a:pPr lvl="2" algn="just" defTabSz="457200" fontAlgn="auto">
              <a:spcBef>
                <a:spcPts val="1000"/>
              </a:spcBef>
              <a:spcAft>
                <a:spcPts val="0"/>
              </a:spcAft>
              <a:buClr>
                <a:srgbClr val="A53010"/>
              </a:buClr>
              <a:buFont typeface="Wingdings" panose="05000000000000000000" pitchFamily="2" charset="2"/>
              <a:buChar char="§"/>
              <a:defRPr/>
            </a:pPr>
            <a:r>
              <a:rPr lang="en-US" sz="2000" b="1" dirty="0">
                <a:solidFill>
                  <a:prstClr val="black">
                    <a:lumMod val="75000"/>
                    <a:lumOff val="25000"/>
                  </a:prstClr>
                </a:solidFill>
                <a:latin typeface="Arial" panose="020B0604020202020204" pitchFamily="34" charset="0"/>
                <a:cs typeface="Arial" panose="020B0604020202020204" pitchFamily="34" charset="0"/>
              </a:rPr>
              <a:t>Mitigating factors</a:t>
            </a:r>
          </a:p>
          <a:p>
            <a:pPr lvl="2" algn="just" defTabSz="457200" fontAlgn="auto">
              <a:spcBef>
                <a:spcPts val="1000"/>
              </a:spcBef>
              <a:spcAft>
                <a:spcPts val="0"/>
              </a:spcAft>
              <a:buClr>
                <a:srgbClr val="A53010"/>
              </a:buClr>
              <a:buFont typeface="Wingdings" panose="05000000000000000000" pitchFamily="2" charset="2"/>
              <a:buChar char="§"/>
              <a:defRPr/>
            </a:pPr>
            <a:r>
              <a:rPr lang="en-US" sz="2000" b="1" dirty="0">
                <a:solidFill>
                  <a:prstClr val="black">
                    <a:lumMod val="75000"/>
                    <a:lumOff val="25000"/>
                  </a:prstClr>
                </a:solidFill>
                <a:latin typeface="Arial" panose="020B0604020202020204" pitchFamily="34" charset="0"/>
                <a:cs typeface="Arial" panose="020B0604020202020204" pitchFamily="34" charset="0"/>
              </a:rPr>
              <a:t>Aggravating factors</a:t>
            </a:r>
            <a:r>
              <a:rPr lang="en-US" sz="2000" dirty="0">
                <a:solidFill>
                  <a:prstClr val="black">
                    <a:lumMod val="75000"/>
                    <a:lumOff val="25000"/>
                  </a:prstClr>
                </a:solidFill>
                <a:latin typeface="Arial" panose="020B0604020202020204" pitchFamily="34" charset="0"/>
                <a:cs typeface="Arial" panose="020B0604020202020204" pitchFamily="34" charset="0"/>
              </a:rPr>
              <a:t>	</a:t>
            </a:r>
          </a:p>
          <a:p>
            <a:pPr lvl="2" algn="just" defTabSz="457200" fontAlgn="auto">
              <a:spcBef>
                <a:spcPts val="1000"/>
              </a:spcBef>
              <a:spcAft>
                <a:spcPts val="0"/>
              </a:spcAft>
              <a:buClr>
                <a:srgbClr val="A53010"/>
              </a:buClr>
              <a:buFont typeface="Wingdings" panose="05000000000000000000" pitchFamily="2" charset="2"/>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marL="285750" lvl="2" indent="-285750" algn="just"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All deviations from recommended discipline need to be justified in writing in order to show objectivity.</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60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
            <a:ext cx="8001000" cy="1143000"/>
          </a:xfrm>
        </p:spPr>
        <p:txBody>
          <a:bodyPr/>
          <a:lstStyle/>
          <a:p>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Recommended Levels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Of Progressive Disciplinary Action</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800600"/>
          </a:xfrm>
        </p:spPr>
        <p:txBody>
          <a:bodyPr/>
          <a:lstStyle/>
          <a:p>
            <a:r>
              <a:rPr lang="en-US" sz="1800" dirty="0">
                <a:latin typeface="Arial" panose="020B0604020202020204" pitchFamily="34" charset="0"/>
                <a:cs typeface="Arial" panose="020B0604020202020204" pitchFamily="34" charset="0"/>
              </a:rPr>
              <a:t>To alleviate costly arbitration hearings, the following progressive discipline levels are being proposed for performance and departmental/County violations</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Verbal Counseling</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Record of Counseling (ROC)</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Written Reprimand (DAR)</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Written Reprimand (DAR)</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Ten (10) Day Suspension (DAR)</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Twenty (20) Day Suspension (DAR)</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Demotion (DAR)</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Dismissal (DAR)</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Forfeiture of Annual/Compensatory Time </a:t>
            </a:r>
            <a:r>
              <a:rPr lang="en-US" sz="1800" u="sng" dirty="0">
                <a:solidFill>
                  <a:srgbClr val="FF0000"/>
                </a:solidFill>
                <a:latin typeface="Arial" panose="020B0604020202020204" pitchFamily="34" charset="0"/>
                <a:cs typeface="Arial" panose="020B0604020202020204" pitchFamily="34" charset="0"/>
              </a:rPr>
              <a:t>to be Doubled</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Other final actions</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Settlement Agreement</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Resignation in lieu of Discipline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1931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Appealable Disciplines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1"/>
            <a:ext cx="8229600" cy="4343400"/>
          </a:xfrm>
        </p:spPr>
        <p:txBody>
          <a:bodyPr/>
          <a:lstStyle/>
          <a:p>
            <a:pPr marL="114300" lvl="0" indent="0" defTabSz="457200" fontAlgn="auto">
              <a:spcBef>
                <a:spcPts val="1000"/>
              </a:spcBef>
              <a:spcAft>
                <a:spcPts val="0"/>
              </a:spcAft>
              <a:buClr>
                <a:srgbClr val="A53010"/>
              </a:buClr>
              <a:buNone/>
              <a:defRPr/>
            </a:pPr>
            <a:r>
              <a:rPr lang="en-US" sz="2000" dirty="0">
                <a:solidFill>
                  <a:prstClr val="black">
                    <a:lumMod val="75000"/>
                    <a:lumOff val="25000"/>
                  </a:prstClr>
                </a:solidFill>
                <a:latin typeface="Arial" panose="020B0604020202020204" pitchFamily="34" charset="0"/>
                <a:cs typeface="Arial" panose="020B0604020202020204" pitchFamily="34" charset="0"/>
              </a:rPr>
              <a:t>Written reprimands are appealable only to the Department Director/Designee </a:t>
            </a:r>
          </a:p>
          <a:p>
            <a:pPr marL="114300" lvl="0" indent="0" defTabSz="457200" fontAlgn="auto">
              <a:spcBef>
                <a:spcPts val="0"/>
              </a:spcBef>
              <a:spcAft>
                <a:spcPts val="0"/>
              </a:spcAft>
              <a:buClr>
                <a:srgbClr val="A53010"/>
              </a:buClr>
              <a:buNone/>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Suspension ~ Demotion ~ Dismissal are appealable through the following hearing forums:</a:t>
            </a:r>
          </a:p>
          <a:p>
            <a:pPr marL="114300" lvl="0" indent="0" defTabSz="457200" fontAlgn="auto">
              <a:spcBef>
                <a:spcPts val="1000"/>
              </a:spcBef>
              <a:spcAft>
                <a:spcPts val="0"/>
              </a:spcAft>
              <a:buClr>
                <a:srgbClr val="A53010"/>
              </a:buClr>
              <a:buNone/>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1" defTabSz="457200" fontAlgn="auto">
              <a:spcBef>
                <a:spcPts val="1000"/>
              </a:spcBef>
              <a:spcAft>
                <a:spcPts val="0"/>
              </a:spcAft>
              <a:buClr>
                <a:srgbClr val="A53010"/>
              </a:buClr>
              <a:buFont typeface="Wingdings" panose="05000000000000000000" pitchFamily="2" charset="2"/>
              <a:buChar char="Ø"/>
              <a:defRPr/>
            </a:pPr>
            <a:r>
              <a:rPr lang="en-US" sz="2000" dirty="0">
                <a:solidFill>
                  <a:prstClr val="black">
                    <a:lumMod val="75000"/>
                    <a:lumOff val="25000"/>
                  </a:prstClr>
                </a:solidFill>
                <a:latin typeface="Arial" panose="020B0604020202020204" pitchFamily="34" charset="0"/>
                <a:cs typeface="Arial" panose="020B0604020202020204" pitchFamily="34" charset="0"/>
              </a:rPr>
              <a:t>Code of Miami-Dade County, Section 2-47 Hearing Examiner (Recommendation to the Mayor)</a:t>
            </a:r>
          </a:p>
          <a:p>
            <a:pPr marL="697230" lvl="1" defTabSz="457200" fontAlgn="auto">
              <a:spcBef>
                <a:spcPts val="1000"/>
              </a:spcBef>
              <a:spcAft>
                <a:spcPts val="0"/>
              </a:spcAft>
              <a:buClr>
                <a:srgbClr val="A53010"/>
              </a:buClr>
              <a:buFont typeface="Arial" panose="020B0604020202020204" pitchFamily="34" charset="0"/>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1" defTabSz="457200" fontAlgn="auto">
              <a:spcBef>
                <a:spcPts val="1000"/>
              </a:spcBef>
              <a:spcAft>
                <a:spcPts val="0"/>
              </a:spcAft>
              <a:buClr>
                <a:srgbClr val="A53010"/>
              </a:buClr>
              <a:buFont typeface="Wingdings" panose="05000000000000000000" pitchFamily="2" charset="2"/>
              <a:buChar char="Ø"/>
              <a:defRPr/>
            </a:pPr>
            <a:r>
              <a:rPr lang="en-US" sz="2000" dirty="0">
                <a:solidFill>
                  <a:prstClr val="black">
                    <a:lumMod val="75000"/>
                    <a:lumOff val="25000"/>
                  </a:prstClr>
                </a:solidFill>
                <a:latin typeface="Arial" panose="020B0604020202020204" pitchFamily="34" charset="0"/>
                <a:cs typeface="Arial" panose="020B0604020202020204" pitchFamily="34" charset="0"/>
              </a:rPr>
              <a:t>Provisions of applicable Collective Bargaining Agreement Arbitrator (Binding Arbitration)</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219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772400" cy="1143000"/>
          </a:xfrm>
        </p:spPr>
        <p:txBody>
          <a:bodyPr/>
          <a:lstStyle/>
          <a:p>
            <a:r>
              <a:rPr lang="en-US" sz="4000" dirty="0">
                <a:latin typeface="Arial" panose="020B0604020202020204" pitchFamily="34" charset="0"/>
                <a:cs typeface="Arial" panose="020B0604020202020204" pitchFamily="34" charset="0"/>
              </a:rPr>
              <a:t>Settlement Agreement And</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Memorandum Of Understanding</a:t>
            </a:r>
          </a:p>
        </p:txBody>
      </p:sp>
      <p:sp>
        <p:nvSpPr>
          <p:cNvPr id="3" name="Content Placeholder 2"/>
          <p:cNvSpPr>
            <a:spLocks noGrp="1"/>
          </p:cNvSpPr>
          <p:nvPr>
            <p:ph idx="1"/>
          </p:nvPr>
        </p:nvSpPr>
        <p:spPr>
          <a:xfrm>
            <a:off x="457200" y="1447800"/>
            <a:ext cx="8229600" cy="4678363"/>
          </a:xfrm>
        </p:spPr>
        <p:txBody>
          <a:bodyPr/>
          <a:lstStyle/>
          <a:p>
            <a:pPr marL="0" lvl="0" indent="0" algn="just" defTabSz="457200" fontAlgn="auto">
              <a:spcBef>
                <a:spcPts val="0"/>
              </a:spcBef>
              <a:spcAft>
                <a:spcPts val="0"/>
              </a:spcAft>
              <a:buClr>
                <a:srgbClr val="A53010"/>
              </a:buClr>
              <a:buNone/>
              <a:defRPr/>
            </a:pPr>
            <a:r>
              <a:rPr lang="en-US" sz="2000" dirty="0">
                <a:solidFill>
                  <a:prstClr val="black">
                    <a:lumMod val="75000"/>
                    <a:lumOff val="25000"/>
                  </a:prstClr>
                </a:solidFill>
                <a:latin typeface="Arial" panose="020B0604020202020204" pitchFamily="34" charset="0"/>
                <a:cs typeface="Arial" panose="020B0604020202020204" pitchFamily="34" charset="0"/>
              </a:rPr>
              <a:t>In order to maintain orderly operations within Miami-Dade County, the following actions are to be routed through the People and Internal Operations Department for review and recommendation prior to being executed and/or implemented by any Department Director:</a:t>
            </a:r>
          </a:p>
          <a:p>
            <a:pPr lvl="0" algn="just" defTabSz="457200" fontAlgn="auto">
              <a:spcBef>
                <a:spcPts val="1000"/>
              </a:spcBef>
              <a:spcAft>
                <a:spcPts val="0"/>
              </a:spcAft>
              <a:buClr>
                <a:srgbClr val="A53010"/>
              </a:buClr>
              <a:buFont typeface="Arial" panose="020B0604020202020204" pitchFamily="34" charset="0"/>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marL="685800" lvl="0" indent="-338138" algn="just" defTabSz="457200" fontAlgn="auto">
              <a:spcBef>
                <a:spcPts val="0"/>
              </a:spcBef>
              <a:spcAft>
                <a:spcPts val="0"/>
              </a:spcAft>
              <a:buClr>
                <a:srgbClr val="A53010"/>
              </a:buClr>
              <a:buFont typeface="Arial" panose="020B0604020202020204" pitchFamily="34" charset="0"/>
              <a:buChar char="•"/>
              <a:defRPr/>
            </a:pPr>
            <a:r>
              <a:rPr lang="en-US" sz="1800" dirty="0">
                <a:solidFill>
                  <a:prstClr val="black">
                    <a:lumMod val="75000"/>
                    <a:lumOff val="25000"/>
                  </a:prstClr>
                </a:solidFill>
                <a:latin typeface="Arial" panose="020B0604020202020204" pitchFamily="34" charset="0"/>
                <a:cs typeface="Arial" panose="020B0604020202020204" pitchFamily="34" charset="0"/>
              </a:rPr>
              <a:t>Written settlements of any filed grievances arising from collective bargaining agreements, or matters that affect terms and conditions of employment</a:t>
            </a:r>
          </a:p>
          <a:p>
            <a:pPr marL="685800" lvl="0" indent="-338138" algn="just" defTabSz="457200" fontAlgn="auto">
              <a:spcBef>
                <a:spcPts val="1000"/>
              </a:spcBef>
              <a:spcAft>
                <a:spcPts val="0"/>
              </a:spcAft>
              <a:buClr>
                <a:srgbClr val="A53010"/>
              </a:buClr>
              <a:buFont typeface="Arial" panose="020B0604020202020204" pitchFamily="34" charset="0"/>
              <a:buChar char="•"/>
              <a:defRPr/>
            </a:pPr>
            <a:r>
              <a:rPr lang="en-US" sz="1800" dirty="0">
                <a:solidFill>
                  <a:prstClr val="black">
                    <a:lumMod val="75000"/>
                    <a:lumOff val="25000"/>
                  </a:prstClr>
                </a:solidFill>
                <a:latin typeface="Arial" panose="020B0604020202020204" pitchFamily="34" charset="0"/>
                <a:cs typeface="Arial" panose="020B0604020202020204" pitchFamily="34" charset="0"/>
              </a:rPr>
              <a:t>Settlement of any arbitrations arising from grievances of collective bargaining agreements or matters that affect terms and conditions of employment</a:t>
            </a:r>
          </a:p>
          <a:p>
            <a:pPr marL="685800" lvl="0" indent="-338138" algn="just" defTabSz="457200" fontAlgn="auto">
              <a:spcBef>
                <a:spcPts val="1000"/>
              </a:spcBef>
              <a:spcAft>
                <a:spcPts val="0"/>
              </a:spcAft>
              <a:buClr>
                <a:srgbClr val="A53010"/>
              </a:buClr>
              <a:buFont typeface="Arial" panose="020B0604020202020204" pitchFamily="34" charset="0"/>
              <a:buChar char="•"/>
              <a:defRPr/>
            </a:pPr>
            <a:r>
              <a:rPr lang="en-US" sz="1800" dirty="0">
                <a:solidFill>
                  <a:prstClr val="black">
                    <a:lumMod val="75000"/>
                    <a:lumOff val="25000"/>
                  </a:prstClr>
                </a:solidFill>
                <a:latin typeface="Arial" panose="020B0604020202020204" pitchFamily="34" charset="0"/>
                <a:cs typeface="Arial" panose="020B0604020202020204" pitchFamily="34" charset="0"/>
              </a:rPr>
              <a:t>Memorandums of Understanding between certified collective bargaining agents and Miami-Dade County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68</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5181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620000" cy="1143000"/>
          </a:xfrm>
        </p:spPr>
        <p:txBody>
          <a:bodyPr/>
          <a:lstStyle/>
          <a:p>
            <a:r>
              <a:rPr lang="en-US" dirty="0">
                <a:latin typeface="Arial" panose="020B0604020202020204" pitchFamily="34" charset="0"/>
                <a:cs typeface="Arial" panose="020B0604020202020204" pitchFamily="34" charset="0"/>
              </a:rPr>
              <a:t>Exempt/Non-Bargaining Unit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Employees</a:t>
            </a:r>
          </a:p>
        </p:txBody>
      </p:sp>
      <p:sp>
        <p:nvSpPr>
          <p:cNvPr id="3" name="Content Placeholder 2"/>
          <p:cNvSpPr>
            <a:spLocks noGrp="1"/>
          </p:cNvSpPr>
          <p:nvPr>
            <p:ph idx="1"/>
          </p:nvPr>
        </p:nvSpPr>
        <p:spPr>
          <a:xfrm>
            <a:off x="762000" y="2209799"/>
            <a:ext cx="7924800" cy="2971801"/>
          </a:xfrm>
        </p:spPr>
        <p:txBody>
          <a:bodyPr/>
          <a:lstStyle/>
          <a:p>
            <a:pPr lvl="0" defTabSz="457200">
              <a:spcBef>
                <a:spcPts val="1000"/>
              </a:spcBef>
              <a:buClr>
                <a:srgbClr val="A53010"/>
              </a:buClr>
              <a:buFont typeface="Wingdings 3" panose="05040102010807070707" pitchFamily="18" charset="2"/>
              <a:buChar char=""/>
            </a:pPr>
            <a:r>
              <a:rPr lang="en-US" altLang="en-US" sz="2400" dirty="0">
                <a:solidFill>
                  <a:srgbClr val="404040"/>
                </a:solidFill>
                <a:latin typeface="Arial" panose="020B0604020202020204" pitchFamily="34" charset="0"/>
                <a:cs typeface="Arial" panose="020B0604020202020204" pitchFamily="34" charset="0"/>
              </a:rPr>
              <a:t>Exempt employees may be subject to termination and/or demotion to a prior classification, if applicable, in which the employee has gained classified service rights. Therefore, before a final action is taken departments must verify if employee has classified service rights, which would require a  DAR to be issued.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69</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07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31836"/>
            <a:ext cx="6781800" cy="1477964"/>
          </a:xfrm>
        </p:spPr>
        <p:txBody>
          <a:bodyPr>
            <a:noAutofit/>
          </a:bodyPr>
          <a:lstStyle/>
          <a:p>
            <a:r>
              <a:rPr lang="en-US" altLang="en-US" dirty="0">
                <a:latin typeface="Arial" panose="020B0604020202020204" pitchFamily="34" charset="0"/>
                <a:cs typeface="Arial" panose="020B0604020202020204" pitchFamily="34" charset="0"/>
              </a:rPr>
              <a:t>Civil Rights Act</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1972 Amendment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09800"/>
            <a:ext cx="7924800" cy="3916363"/>
          </a:xfrm>
        </p:spPr>
        <p:txBody>
          <a:bodyPr>
            <a:normAutofit/>
          </a:bodyPr>
          <a:lstStyle/>
          <a:p>
            <a:pPr marL="457200" lvl="1" indent="0">
              <a:buNone/>
            </a:pPr>
            <a:endParaRPr lang="en-US" altLang="en-US" dirty="0">
              <a:latin typeface="Arial" panose="020B0604020202020204" pitchFamily="34" charset="0"/>
              <a:cs typeface="Arial" panose="020B0604020202020204" pitchFamily="34" charset="0"/>
            </a:endParaRPr>
          </a:p>
          <a:p>
            <a:pPr marL="457200" lvl="1" indent="0">
              <a:buNone/>
            </a:pPr>
            <a:r>
              <a:rPr lang="en-US" altLang="en-US" dirty="0">
                <a:latin typeface="Arial" panose="020B0604020202020204" pitchFamily="34" charset="0"/>
                <a:cs typeface="Arial" panose="020B0604020202020204" pitchFamily="34" charset="0"/>
              </a:rPr>
              <a:t>Sexual harassment is a:</a:t>
            </a:r>
          </a:p>
          <a:p>
            <a:pPr marL="457200" lvl="1" indent="0">
              <a:buNone/>
            </a:pPr>
            <a:endParaRPr lang="en-US" altLang="en-US" dirty="0">
              <a:latin typeface="Arial" panose="020B0604020202020204" pitchFamily="34" charset="0"/>
              <a:cs typeface="Arial" panose="020B0604020202020204" pitchFamily="34" charset="0"/>
            </a:endParaRPr>
          </a:p>
          <a:p>
            <a:pPr lvl="1" fontAlgn="auto">
              <a:spcAft>
                <a:spcPts val="0"/>
              </a:spcAft>
              <a:buFont typeface="Wingdings" panose="05000000000000000000" pitchFamily="2" charset="2"/>
              <a:buChar char="ü"/>
              <a:defRPr/>
            </a:pPr>
            <a:r>
              <a:rPr lang="en-US" altLang="en-US" dirty="0">
                <a:solidFill>
                  <a:schemeClr val="tx1">
                    <a:lumMod val="75000"/>
                    <a:lumOff val="25000"/>
                  </a:schemeClr>
                </a:solidFill>
                <a:latin typeface="Arial" panose="020B0604020202020204" pitchFamily="34" charset="0"/>
                <a:cs typeface="Arial" panose="020B0604020202020204" pitchFamily="34" charset="0"/>
              </a:rPr>
              <a:t>Form of sex discrimination</a:t>
            </a:r>
          </a:p>
          <a:p>
            <a:pPr lvl="1" fontAlgn="auto">
              <a:spcAft>
                <a:spcPts val="0"/>
              </a:spcAft>
              <a:buFont typeface="Wingdings" panose="05000000000000000000" pitchFamily="2" charset="2"/>
              <a:buChar char="ü"/>
              <a:defRPr/>
            </a:pPr>
            <a:r>
              <a:rPr lang="en-US" altLang="en-US" dirty="0">
                <a:solidFill>
                  <a:schemeClr val="tx1">
                    <a:lumMod val="75000"/>
                    <a:lumOff val="25000"/>
                  </a:schemeClr>
                </a:solidFill>
                <a:latin typeface="Arial" panose="020B0604020202020204" pitchFamily="34" charset="0"/>
                <a:cs typeface="Arial" panose="020B0604020202020204" pitchFamily="34" charset="0"/>
              </a:rPr>
              <a:t>Violation of federal law</a:t>
            </a:r>
          </a:p>
          <a:p>
            <a:pPr marL="457200" lvl="1" indent="0" algn="ctr">
              <a:buNone/>
            </a:pPr>
            <a:endParaRPr lang="en-US" altLang="en-US" dirty="0"/>
          </a:p>
          <a:p>
            <a:pPr marL="457200" lvl="1" indent="0">
              <a:buNone/>
            </a:pPr>
            <a:endParaRPr lang="en-US" dirty="0"/>
          </a:p>
        </p:txBody>
      </p:sp>
      <p:sp>
        <p:nvSpPr>
          <p:cNvPr id="5" name="Slide Number Placeholder 4"/>
          <p:cNvSpPr>
            <a:spLocks noGrp="1"/>
          </p:cNvSpPr>
          <p:nvPr>
            <p:ph type="sldNum" sz="quarter" idx="12"/>
          </p:nvPr>
        </p:nvSpPr>
        <p:spPr>
          <a:xfrm>
            <a:off x="6553200" y="6477000"/>
            <a:ext cx="2133600" cy="2444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a:t>
            </a:fld>
            <a:endParaRPr lang="en-US" dirty="0">
              <a:solidFill>
                <a:schemeClr val="tx1"/>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477000"/>
            <a:ext cx="2133600" cy="244475"/>
          </a:xfrm>
        </p:spPr>
        <p:txBody>
          <a:bodyPr/>
          <a:lstStyle/>
          <a:p>
            <a:fld id="{697AC177-48FC-4AEE-A10C-8705C30DE9BB}"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607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1"/>
            <a:ext cx="7467600" cy="4267200"/>
          </a:xfrm>
        </p:spPr>
        <p:txBody>
          <a:bodyPr/>
          <a:lstStyle/>
          <a:p>
            <a:pPr marL="0" indent="0" algn="ctr">
              <a:buNone/>
            </a:pPr>
            <a:r>
              <a:rPr lang="en-US" sz="2800" dirty="0">
                <a:latin typeface="Arial" panose="020B0604020202020204" pitchFamily="34" charset="0"/>
                <a:cs typeface="Arial" panose="020B0604020202020204" pitchFamily="34" charset="0"/>
              </a:rPr>
              <a:t>eDiscipline</a:t>
            </a:r>
          </a:p>
          <a:p>
            <a:pPr marL="0" lvl="0" indent="0" algn="just" defTabSz="457200" fontAlgn="auto">
              <a:spcBef>
                <a:spcPts val="1000"/>
              </a:spcBef>
              <a:spcAft>
                <a:spcPts val="0"/>
              </a:spcAft>
              <a:buClr>
                <a:srgbClr val="A53010"/>
              </a:buClr>
              <a:buNone/>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marL="0" lvl="0" indent="0" algn="just" defTabSz="457200" fontAlgn="auto">
              <a:spcBef>
                <a:spcPts val="1000"/>
              </a:spcBef>
              <a:spcAft>
                <a:spcPts val="0"/>
              </a:spcAft>
              <a:buClr>
                <a:srgbClr val="A53010"/>
              </a:buClr>
              <a:buNone/>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marL="0" lvl="0" indent="0" algn="just" defTabSz="457200" fontAlgn="auto">
              <a:spcBef>
                <a:spcPts val="1000"/>
              </a:spcBef>
              <a:spcAft>
                <a:spcPts val="0"/>
              </a:spcAft>
              <a:buClr>
                <a:srgbClr val="A53010"/>
              </a:buClr>
              <a:buNone/>
              <a:defRPr/>
            </a:pPr>
            <a:r>
              <a:rPr lang="en-US" sz="2000" dirty="0">
                <a:solidFill>
                  <a:prstClr val="black">
                    <a:lumMod val="75000"/>
                    <a:lumOff val="25000"/>
                  </a:prstClr>
                </a:solidFill>
                <a:latin typeface="Arial" panose="020B0604020202020204" pitchFamily="34" charset="0"/>
                <a:cs typeface="Arial" panose="020B0604020202020204" pitchFamily="34" charset="0"/>
              </a:rPr>
              <a:t>eDiscipline is the electronic process in which all formal counselings and progressive disciplinary actions will be created and stored.  eDiscipline will consist of the following standardized forms and correspondences:</a:t>
            </a:r>
          </a:p>
          <a:p>
            <a:pPr marL="804863" lvl="0" algn="just" defTabSz="457200" fontAlgn="auto">
              <a:lnSpc>
                <a:spcPct val="15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Disciplinary Action Reports</a:t>
            </a:r>
          </a:p>
          <a:p>
            <a:pPr marL="804863" lvl="0" algn="just"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Records of Counseling</a:t>
            </a:r>
          </a:p>
          <a:p>
            <a:pPr marL="804863" lvl="0" defTabSz="457200" fontAlgn="auto">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Discipline letters, memorandums and settlement agreements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70</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1834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324600" cy="1143000"/>
          </a:xfrm>
        </p:spPr>
        <p:txBody>
          <a:bodyPr/>
          <a:lstStyle/>
          <a:p>
            <a:r>
              <a:rPr lang="en-US" dirty="0">
                <a:latin typeface="Arial" panose="020B0604020202020204" pitchFamily="34" charset="0"/>
                <a:cs typeface="Arial" panose="020B0604020202020204" pitchFamily="34" charset="0"/>
              </a:rPr>
              <a:t>Managing And Coaching Performance</a:t>
            </a:r>
          </a:p>
        </p:txBody>
      </p:sp>
      <p:sp>
        <p:nvSpPr>
          <p:cNvPr id="3" name="Content Placeholder 2"/>
          <p:cNvSpPr>
            <a:spLocks noGrp="1"/>
          </p:cNvSpPr>
          <p:nvPr>
            <p:ph idx="1"/>
          </p:nvPr>
        </p:nvSpPr>
        <p:spPr/>
        <p:txBody>
          <a:bodyPr/>
          <a:lstStyle/>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Year-round process (Annually, Quarterly, Monthly) </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Regular employee/supervisor meetings </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Are goals and objectives being met</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Discuss performance deficiencies</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Allow opportunity to improve</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Offer training as needed</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Document coaching &amp; counseling sessions</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Employee should not be surprised by ratings</a:t>
            </a:r>
          </a:p>
          <a:p>
            <a:pPr lvl="0" defTabSz="457200">
              <a:spcBef>
                <a:spcPts val="1000"/>
              </a:spcBef>
              <a:buClr>
                <a:srgbClr val="A53010"/>
              </a:buClr>
              <a:buFont typeface="Arial" panose="020B0604020202020204" pitchFamily="34" charset="0"/>
              <a:buChar char="•"/>
            </a:pPr>
            <a:r>
              <a:rPr lang="en-US" altLang="en-US" sz="2200" dirty="0">
                <a:solidFill>
                  <a:srgbClr val="404040"/>
                </a:solidFill>
                <a:latin typeface="Arial" panose="020B0604020202020204" pitchFamily="34" charset="0"/>
                <a:cs typeface="Arial" panose="020B0604020202020204" pitchFamily="34" charset="0"/>
              </a:rPr>
              <a:t>Every employee should be evaluated – Exempt, Permanent, Probationary, and Part-Time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71</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6796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
            <a:ext cx="6629400" cy="1143000"/>
          </a:xfrm>
        </p:spPr>
        <p:txBody>
          <a:bodyPr/>
          <a:lstStyle/>
          <a:p>
            <a:r>
              <a:rPr lang="en-US" dirty="0">
                <a:latin typeface="Arial" panose="020B0604020202020204" pitchFamily="34" charset="0"/>
                <a:cs typeface="Arial" panose="020B0604020202020204" pitchFamily="34" charset="0"/>
              </a:rPr>
              <a:t>Writing The Evaluation</a:t>
            </a:r>
          </a:p>
        </p:txBody>
      </p:sp>
      <p:sp>
        <p:nvSpPr>
          <p:cNvPr id="3" name="Content Placeholder 2"/>
          <p:cNvSpPr>
            <a:spLocks noGrp="1"/>
          </p:cNvSpPr>
          <p:nvPr>
            <p:ph idx="1"/>
          </p:nvPr>
        </p:nvSpPr>
        <p:spPr>
          <a:xfrm>
            <a:off x="457200" y="1447800"/>
            <a:ext cx="8229600" cy="4678363"/>
          </a:xfrm>
        </p:spPr>
        <p:txBody>
          <a:bodyPr/>
          <a:lstStyle/>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The evaluation should be fair, accurate, objective, and timely</a:t>
            </a: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Use behavioral feedback to support your ratings for performance factors</a:t>
            </a: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Focus on observed behaviors not judgments</a:t>
            </a: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Use specific facts</a:t>
            </a: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Use specific examples</a:t>
            </a: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Balance of positive and negative</a:t>
            </a: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Ratings and examples supported by documentation</a:t>
            </a: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Human Resources offers the following trainings for supervisors on documenting and performance evaluations:</a:t>
            </a:r>
          </a:p>
          <a:p>
            <a:pPr lvl="1" defTabSz="457200" fontAlgn="auto">
              <a:spcBef>
                <a:spcPts val="1000"/>
              </a:spcBef>
              <a:spcAft>
                <a:spcPts val="0"/>
              </a:spcAft>
              <a:buClr>
                <a:srgbClr val="A53010"/>
              </a:buClr>
              <a:buFont typeface="Wingdings" panose="05000000000000000000" pitchFamily="2" charset="2"/>
              <a:buChar char="Ø"/>
              <a:defRPr/>
            </a:pPr>
            <a:r>
              <a:rPr lang="en-US" sz="2000" dirty="0">
                <a:solidFill>
                  <a:prstClr val="black">
                    <a:lumMod val="75000"/>
                    <a:lumOff val="25000"/>
                  </a:prstClr>
                </a:solidFill>
                <a:latin typeface="Arial" panose="020B0604020202020204" pitchFamily="34" charset="0"/>
                <a:cs typeface="Arial" panose="020B0604020202020204" pitchFamily="34" charset="0"/>
              </a:rPr>
              <a:t>Proactive Performance Appraisals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120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543800" cy="1143000"/>
          </a:xfrm>
        </p:spPr>
        <p:txBody>
          <a:bodyPr/>
          <a:lstStyle/>
          <a:p>
            <a:r>
              <a:rPr lang="en-US" sz="4000" dirty="0">
                <a:latin typeface="Arial" panose="020B0604020202020204" pitchFamily="34" charset="0"/>
                <a:cs typeface="Arial" panose="020B0604020202020204" pitchFamily="34" charset="0"/>
              </a:rPr>
              <a:t>Overall Rating Of Unsatisfactory Or  Needs Improvement</a:t>
            </a:r>
          </a:p>
        </p:txBody>
      </p:sp>
      <p:sp>
        <p:nvSpPr>
          <p:cNvPr id="3" name="Content Placeholder 2"/>
          <p:cNvSpPr>
            <a:spLocks noGrp="1"/>
          </p:cNvSpPr>
          <p:nvPr>
            <p:ph idx="1"/>
          </p:nvPr>
        </p:nvSpPr>
        <p:spPr/>
        <p:txBody>
          <a:bodyPr/>
          <a:lstStyle/>
          <a:p>
            <a:pPr lvl="0" algn="just" defTabSz="457200" fontAlgn="auto">
              <a:spcBef>
                <a:spcPts val="100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Employee not eligible for a merit increase</a:t>
            </a:r>
          </a:p>
          <a:p>
            <a:pPr lvl="0" algn="just" defTabSz="457200" fontAlgn="auto">
              <a:spcBef>
                <a:spcPts val="100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Unsatisfactory rating: merit deferred 6 months</a:t>
            </a:r>
          </a:p>
          <a:p>
            <a:pPr lvl="0" algn="just" defTabSz="457200" fontAlgn="auto">
              <a:spcBef>
                <a:spcPts val="100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Needs Improvement rating: merit may be deferred for less than 6 months</a:t>
            </a:r>
          </a:p>
          <a:p>
            <a:pPr lvl="0" algn="just" defTabSz="457200" fontAlgn="auto">
              <a:spcBef>
                <a:spcPts val="100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Performance Improvement Plan</a:t>
            </a:r>
          </a:p>
          <a:p>
            <a:pPr marL="914400" lvl="0" algn="just" defTabSz="457200" fontAlgn="auto">
              <a:spcBef>
                <a:spcPts val="1000"/>
              </a:spcBef>
              <a:spcAft>
                <a:spcPts val="0"/>
              </a:spcAft>
              <a:buClr>
                <a:srgbClr val="A53010"/>
              </a:buClr>
              <a:buFont typeface="Wingdings" panose="05000000000000000000" pitchFamily="2" charset="2"/>
              <a:buChar char="Ø"/>
              <a:defRPr/>
            </a:pPr>
            <a:r>
              <a:rPr lang="en-US" sz="2400" dirty="0">
                <a:solidFill>
                  <a:prstClr val="black">
                    <a:lumMod val="75000"/>
                    <a:lumOff val="25000"/>
                  </a:prstClr>
                </a:solidFill>
                <a:latin typeface="Arial" panose="020B0604020202020204" pitchFamily="34" charset="0"/>
                <a:cs typeface="Arial" panose="020B0604020202020204" pitchFamily="34" charset="0"/>
              </a:rPr>
              <a:t>Identify the behavior(s) to be corrected</a:t>
            </a:r>
          </a:p>
          <a:p>
            <a:pPr marL="914400" lvl="0" algn="just" defTabSz="457200" fontAlgn="auto">
              <a:spcBef>
                <a:spcPts val="1000"/>
              </a:spcBef>
              <a:spcAft>
                <a:spcPts val="0"/>
              </a:spcAft>
              <a:buClr>
                <a:srgbClr val="A53010"/>
              </a:buClr>
              <a:buFont typeface="Wingdings" panose="05000000000000000000" pitchFamily="2" charset="2"/>
              <a:buChar char="Ø"/>
              <a:defRPr/>
            </a:pPr>
            <a:r>
              <a:rPr lang="en-US" sz="2400" dirty="0">
                <a:solidFill>
                  <a:prstClr val="black">
                    <a:lumMod val="75000"/>
                    <a:lumOff val="25000"/>
                  </a:prstClr>
                </a:solidFill>
                <a:latin typeface="Arial" panose="020B0604020202020204" pitchFamily="34" charset="0"/>
                <a:cs typeface="Arial" panose="020B0604020202020204" pitchFamily="34" charset="0"/>
              </a:rPr>
              <a:t>Set clear expectations and include future goals</a:t>
            </a:r>
          </a:p>
          <a:p>
            <a:pPr marL="914400" lvl="0" algn="just" defTabSz="457200" fontAlgn="auto">
              <a:spcBef>
                <a:spcPts val="1000"/>
              </a:spcBef>
              <a:spcAft>
                <a:spcPts val="0"/>
              </a:spcAft>
              <a:buClr>
                <a:srgbClr val="A53010"/>
              </a:buClr>
              <a:buFont typeface="Wingdings" panose="05000000000000000000" pitchFamily="2" charset="2"/>
              <a:buChar char="Ø"/>
              <a:defRPr/>
            </a:pPr>
            <a:r>
              <a:rPr lang="en-US" sz="2400" dirty="0">
                <a:solidFill>
                  <a:prstClr val="black">
                    <a:lumMod val="75000"/>
                    <a:lumOff val="25000"/>
                  </a:prstClr>
                </a:solidFill>
                <a:latin typeface="Arial" panose="020B0604020202020204" pitchFamily="34" charset="0"/>
                <a:cs typeface="Arial" panose="020B0604020202020204" pitchFamily="34" charset="0"/>
              </a:rPr>
              <a:t>Identify support and resources available</a:t>
            </a:r>
          </a:p>
          <a:p>
            <a:pPr marL="914400" lvl="0" algn="just" defTabSz="457200" fontAlgn="auto">
              <a:spcBef>
                <a:spcPts val="1000"/>
              </a:spcBef>
              <a:spcAft>
                <a:spcPts val="0"/>
              </a:spcAft>
              <a:buClr>
                <a:srgbClr val="A53010"/>
              </a:buClr>
              <a:buFont typeface="Wingdings" panose="05000000000000000000" pitchFamily="2" charset="2"/>
              <a:buChar char="Ø"/>
              <a:defRPr/>
            </a:pPr>
            <a:r>
              <a:rPr lang="en-US" sz="2400" dirty="0">
                <a:solidFill>
                  <a:prstClr val="black">
                    <a:lumMod val="75000"/>
                    <a:lumOff val="25000"/>
                  </a:prstClr>
                </a:solidFill>
                <a:latin typeface="Arial" panose="020B0604020202020204" pitchFamily="34" charset="0"/>
                <a:cs typeface="Arial" panose="020B0604020202020204" pitchFamily="34" charset="0"/>
              </a:rPr>
              <a:t>Specify consequences for lack of improvement</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8810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096000" cy="1143000"/>
          </a:xfrm>
        </p:spPr>
        <p:txBody>
          <a:bodyPr/>
          <a:lstStyle/>
          <a:p>
            <a:r>
              <a:rPr lang="en-US" dirty="0">
                <a:latin typeface="Arial" panose="020B0604020202020204" pitchFamily="34" charset="0"/>
                <a:cs typeface="Arial" panose="020B0604020202020204" pitchFamily="34" charset="0"/>
              </a:rPr>
              <a:t>Special Circumstances</a:t>
            </a:r>
          </a:p>
        </p:txBody>
      </p:sp>
      <p:sp>
        <p:nvSpPr>
          <p:cNvPr id="3" name="Content Placeholder 2"/>
          <p:cNvSpPr>
            <a:spLocks noGrp="1"/>
          </p:cNvSpPr>
          <p:nvPr>
            <p:ph idx="1"/>
          </p:nvPr>
        </p:nvSpPr>
        <p:spPr>
          <a:xfrm>
            <a:off x="457200" y="1295400"/>
            <a:ext cx="8229600" cy="4830763"/>
          </a:xfrm>
        </p:spPr>
        <p:txBody>
          <a:bodyPr/>
          <a:lstStyle/>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Supervisor Transfer/Retirement – Prior to a supervisor transferring and/or retiring, they must complete a performance evaluation for each employee he/she supervised for the majority of the employee’s evaluation period</a:t>
            </a:r>
          </a:p>
          <a:p>
            <a:pPr marL="457200" lvl="0" defTabSz="457200" fontAlgn="auto">
              <a:spcBef>
                <a:spcPts val="0"/>
              </a:spcBef>
              <a:spcAft>
                <a:spcPts val="0"/>
              </a:spcAft>
              <a:buClr>
                <a:srgbClr val="A53010"/>
              </a:buClr>
              <a:buFont typeface="Arial" panose="020B0604020202020204" pitchFamily="34" charset="0"/>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Employee Transfer – Prior to an employee transferring to another division and/or department, an employee must be evaluated if four or more months of their evaluation period has elapsed </a:t>
            </a:r>
          </a:p>
          <a:p>
            <a:pPr marL="457200" lvl="0" defTabSz="457200" fontAlgn="auto">
              <a:spcBef>
                <a:spcPts val="0"/>
              </a:spcBef>
              <a:spcAft>
                <a:spcPts val="0"/>
              </a:spcAft>
              <a:buClr>
                <a:srgbClr val="A53010"/>
              </a:buClr>
              <a:buFont typeface="Arial" panose="020B0604020202020204" pitchFamily="34" charset="0"/>
              <a:buChar char="•"/>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100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Rater and Reviewer Disagreement – In the event that the Rater or Reviewer disagrees with the comment(s) and/or overall rating of an employee’s performance evaluation, the Division Director or Department Director will make the final decision to resolve the discrepancy.  The only exceptions for a Reviewer to have the Rater change the evaluation are for objectivity and accuracy</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74</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489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altLang="en-US" dirty="0">
                <a:solidFill>
                  <a:srgbClr val="262626"/>
                </a:solidFill>
                <a:latin typeface="Arial" panose="020B0604020202020204" pitchFamily="34" charset="0"/>
                <a:cs typeface="Arial" panose="020B0604020202020204" pitchFamily="34" charset="0"/>
              </a:rPr>
              <a:t>Career Service Grievances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0" algn="just" defTabSz="457200" fontAlgn="auto">
              <a:spcBef>
                <a:spcPts val="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Available to permanent, probational, and regular part-time employees who are not covered by a Collective Bargaining Agreement </a:t>
            </a:r>
          </a:p>
          <a:p>
            <a:pPr lvl="0" algn="ctr" defTabSz="457200" fontAlgn="auto">
              <a:spcBef>
                <a:spcPts val="0"/>
              </a:spcBef>
              <a:spcAft>
                <a:spcPts val="0"/>
              </a:spcAft>
              <a:buClr>
                <a:srgbClr val="A53010"/>
              </a:buClr>
              <a:buFont typeface="Arial" panose="020B0604020202020204" pitchFamily="34" charset="0"/>
              <a:buChar char="•"/>
              <a:defRPr/>
            </a:pPr>
            <a:endParaRPr lang="en-US" sz="2400" dirty="0">
              <a:solidFill>
                <a:prstClr val="black">
                  <a:lumMod val="75000"/>
                  <a:lumOff val="25000"/>
                </a:prstClr>
              </a:solidFill>
              <a:latin typeface="Arial" panose="020B0604020202020204" pitchFamily="34" charset="0"/>
              <a:cs typeface="Arial" panose="020B0604020202020204" pitchFamily="34" charset="0"/>
            </a:endParaRPr>
          </a:p>
          <a:p>
            <a:pPr lvl="0" algn="just" defTabSz="457200" fontAlgn="auto">
              <a:spcBef>
                <a:spcPts val="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Employees covered by a Collective Bargaining Agreement where the union has declined to process the grievance </a:t>
            </a:r>
          </a:p>
          <a:p>
            <a:pPr lvl="0" algn="ctr" defTabSz="457200" fontAlgn="auto">
              <a:spcBef>
                <a:spcPts val="0"/>
              </a:spcBef>
              <a:spcAft>
                <a:spcPts val="0"/>
              </a:spcAft>
              <a:buClr>
                <a:srgbClr val="A53010"/>
              </a:buClr>
              <a:buFont typeface="Arial" panose="020B0604020202020204" pitchFamily="34" charset="0"/>
              <a:buChar char="•"/>
              <a:defRPr/>
            </a:pPr>
            <a:endParaRPr lang="en-US" sz="2400" dirty="0">
              <a:solidFill>
                <a:prstClr val="black">
                  <a:lumMod val="75000"/>
                  <a:lumOff val="25000"/>
                </a:prstClr>
              </a:solidFill>
              <a:latin typeface="Arial" panose="020B0604020202020204" pitchFamily="34" charset="0"/>
              <a:cs typeface="Arial" panose="020B0604020202020204" pitchFamily="34" charset="0"/>
            </a:endParaRPr>
          </a:p>
          <a:p>
            <a:pPr lvl="0" algn="just" defTabSz="457200" fontAlgn="auto">
              <a:spcBef>
                <a:spcPts val="0"/>
              </a:spcBef>
              <a:spcAft>
                <a:spcPts val="0"/>
              </a:spcAft>
              <a:buClr>
                <a:srgbClr val="A53010"/>
              </a:buClr>
              <a:buFont typeface="Arial" panose="020B0604020202020204" pitchFamily="34" charset="0"/>
              <a:buChar char="•"/>
              <a:defRPr/>
            </a:pPr>
            <a:r>
              <a:rPr lang="en-US" sz="2400" dirty="0">
                <a:solidFill>
                  <a:prstClr val="black">
                    <a:lumMod val="75000"/>
                    <a:lumOff val="25000"/>
                  </a:prstClr>
                </a:solidFill>
                <a:latin typeface="Arial" panose="020B0604020202020204" pitchFamily="34" charset="0"/>
                <a:cs typeface="Arial" panose="020B0604020202020204" pitchFamily="34" charset="0"/>
              </a:rPr>
              <a:t>Employees covered by a union contract but elect this grievance procedure </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282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696200" cy="1676400"/>
          </a:xfrm>
        </p:spPr>
        <p:txBody>
          <a:bodyPr/>
          <a:lstStyle/>
          <a:p>
            <a:r>
              <a:rPr lang="en-US" sz="4000" dirty="0">
                <a:latin typeface="Arial" panose="020B0604020202020204" pitchFamily="34" charset="0"/>
                <a:cs typeface="Arial" panose="020B0604020202020204" pitchFamily="34" charset="0"/>
              </a:rPr>
              <a:t>Grievance Procedures And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Collective Bargaining Agreement Compliance</a:t>
            </a:r>
          </a:p>
        </p:txBody>
      </p:sp>
      <p:sp>
        <p:nvSpPr>
          <p:cNvPr id="3" name="Content Placeholder 2"/>
          <p:cNvSpPr>
            <a:spLocks noGrp="1"/>
          </p:cNvSpPr>
          <p:nvPr>
            <p:ph idx="1"/>
          </p:nvPr>
        </p:nvSpPr>
        <p:spPr>
          <a:xfrm>
            <a:off x="457200" y="2133600"/>
            <a:ext cx="8229600" cy="3992563"/>
          </a:xfrm>
        </p:spPr>
        <p:txBody>
          <a:bodyPr/>
          <a:lstStyle/>
          <a:p>
            <a:pPr lvl="0" defTabSz="457200" fontAlgn="auto">
              <a:spcBef>
                <a:spcPts val="1000"/>
              </a:spcBef>
              <a:spcAft>
                <a:spcPts val="0"/>
              </a:spcAft>
              <a:buClr>
                <a:srgbClr val="A53010"/>
              </a:buClr>
              <a:buFont typeface="Arial" panose="020B0604020202020204" pitchFamily="34" charset="0"/>
              <a:buChar char="•"/>
              <a:defRPr/>
            </a:pPr>
            <a:r>
              <a:rPr lang="en-US" sz="1800" dirty="0">
                <a:solidFill>
                  <a:prstClr val="black">
                    <a:lumMod val="75000"/>
                    <a:lumOff val="25000"/>
                  </a:prstClr>
                </a:solidFill>
                <a:latin typeface="Arial" panose="020B0604020202020204" pitchFamily="34" charset="0"/>
                <a:cs typeface="Arial" panose="020B0604020202020204" pitchFamily="34" charset="0"/>
              </a:rPr>
              <a:t>Employees filing a collective bargaining grievance: the issue must be based on a provision of the</a:t>
            </a:r>
            <a:r>
              <a:rPr lang="en-US" sz="1800" i="1" dirty="0">
                <a:solidFill>
                  <a:prstClr val="black">
                    <a:lumMod val="75000"/>
                    <a:lumOff val="25000"/>
                  </a:prstClr>
                </a:solidFill>
                <a:latin typeface="Arial" panose="020B0604020202020204" pitchFamily="34" charset="0"/>
                <a:cs typeface="Arial" panose="020B0604020202020204" pitchFamily="34" charset="0"/>
              </a:rPr>
              <a:t> </a:t>
            </a:r>
            <a:r>
              <a:rPr lang="en-US" sz="1800" dirty="0">
                <a:solidFill>
                  <a:prstClr val="black">
                    <a:lumMod val="75000"/>
                    <a:lumOff val="25000"/>
                  </a:prstClr>
                </a:solidFill>
                <a:latin typeface="Arial" panose="020B0604020202020204" pitchFamily="34" charset="0"/>
                <a:cs typeface="Arial" panose="020B0604020202020204" pitchFamily="34" charset="0"/>
              </a:rPr>
              <a:t>Collective Bargaining Agreement (CBA) </a:t>
            </a:r>
          </a:p>
          <a:p>
            <a:pPr marL="0" lvl="0" indent="0" defTabSz="457200" fontAlgn="auto">
              <a:spcBef>
                <a:spcPts val="1000"/>
              </a:spcBef>
              <a:spcAft>
                <a:spcPts val="0"/>
              </a:spcAft>
              <a:buClr>
                <a:srgbClr val="A53010"/>
              </a:buClr>
              <a:buNone/>
              <a:defRPr/>
            </a:pPr>
            <a:endParaRPr lang="en-US" sz="18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1000"/>
              </a:spcBef>
              <a:spcAft>
                <a:spcPts val="0"/>
              </a:spcAft>
              <a:buClr>
                <a:srgbClr val="A53010"/>
              </a:buClr>
              <a:buFont typeface="Arial" panose="020B0604020202020204" pitchFamily="34" charset="0"/>
              <a:buChar char="•"/>
              <a:defRPr/>
            </a:pPr>
            <a:r>
              <a:rPr lang="en-US" sz="1800" dirty="0">
                <a:solidFill>
                  <a:prstClr val="black">
                    <a:lumMod val="75000"/>
                    <a:lumOff val="25000"/>
                  </a:prstClr>
                </a:solidFill>
                <a:latin typeface="Arial" panose="020B0604020202020204" pitchFamily="34" charset="0"/>
                <a:cs typeface="Arial" panose="020B0604020202020204" pitchFamily="34" charset="0"/>
              </a:rPr>
              <a:t>Departments should also refer to the respective CBA when generating responses to ensure compliance and prevent violations that may be grievable such as:</a:t>
            </a:r>
          </a:p>
          <a:p>
            <a:pPr marL="0" lvl="0" indent="0" defTabSz="457200" fontAlgn="auto">
              <a:spcBef>
                <a:spcPts val="1000"/>
              </a:spcBef>
              <a:spcAft>
                <a:spcPts val="0"/>
              </a:spcAft>
              <a:buClr>
                <a:srgbClr val="A53010"/>
              </a:buClr>
              <a:buNone/>
              <a:defRPr/>
            </a:pPr>
            <a:endParaRPr lang="en-US" sz="1800" dirty="0">
              <a:solidFill>
                <a:prstClr val="black">
                  <a:lumMod val="75000"/>
                  <a:lumOff val="25000"/>
                </a:prstClr>
              </a:solidFill>
              <a:latin typeface="Arial" panose="020B0604020202020204" pitchFamily="34" charset="0"/>
              <a:cs typeface="Arial" panose="020B0604020202020204" pitchFamily="34" charset="0"/>
            </a:endParaRPr>
          </a:p>
          <a:p>
            <a:pPr lvl="2" defTabSz="457200" fontAlgn="auto">
              <a:spcBef>
                <a:spcPts val="1000"/>
              </a:spcBef>
              <a:spcAft>
                <a:spcPts val="0"/>
              </a:spcAft>
              <a:buClr>
                <a:srgbClr val="A53010"/>
              </a:buClr>
              <a:buFont typeface="Wingdings" panose="05000000000000000000" pitchFamily="2" charset="2"/>
              <a:buChar char="Ø"/>
              <a:defRPr/>
            </a:pPr>
            <a:r>
              <a:rPr lang="en-US" sz="1800" dirty="0">
                <a:solidFill>
                  <a:prstClr val="black">
                    <a:lumMod val="75000"/>
                    <a:lumOff val="25000"/>
                  </a:prstClr>
                </a:solidFill>
                <a:latin typeface="Arial" panose="020B0604020202020204" pitchFamily="34" charset="0"/>
                <a:cs typeface="Arial" panose="020B0604020202020204" pitchFamily="34" charset="0"/>
              </a:rPr>
              <a:t>Refusal to process an application or appeal</a:t>
            </a:r>
          </a:p>
          <a:p>
            <a:pPr lvl="2" defTabSz="457200" fontAlgn="auto">
              <a:spcBef>
                <a:spcPts val="1000"/>
              </a:spcBef>
              <a:spcAft>
                <a:spcPts val="0"/>
              </a:spcAft>
              <a:buClr>
                <a:srgbClr val="A53010"/>
              </a:buClr>
              <a:buFont typeface="Wingdings" panose="05000000000000000000" pitchFamily="2" charset="2"/>
              <a:buChar char="Ø"/>
              <a:defRPr/>
            </a:pPr>
            <a:r>
              <a:rPr lang="en-US" sz="1800" dirty="0">
                <a:solidFill>
                  <a:prstClr val="black">
                    <a:lumMod val="75000"/>
                    <a:lumOff val="25000"/>
                  </a:prstClr>
                </a:solidFill>
                <a:latin typeface="Arial" panose="020B0604020202020204" pitchFamily="34" charset="0"/>
                <a:cs typeface="Arial" panose="020B0604020202020204" pitchFamily="34" charset="0"/>
              </a:rPr>
              <a:t>Follow time limits</a:t>
            </a:r>
          </a:p>
          <a:p>
            <a:pPr lvl="2" defTabSz="457200" fontAlgn="auto">
              <a:spcBef>
                <a:spcPts val="1000"/>
              </a:spcBef>
              <a:spcAft>
                <a:spcPts val="0"/>
              </a:spcAft>
              <a:buClr>
                <a:srgbClr val="A53010"/>
              </a:buClr>
              <a:buFont typeface="Wingdings" panose="05000000000000000000" pitchFamily="2" charset="2"/>
              <a:buChar char="Ø"/>
              <a:defRPr/>
            </a:pPr>
            <a:r>
              <a:rPr lang="en-US" sz="1800" dirty="0">
                <a:solidFill>
                  <a:prstClr val="black">
                    <a:lumMod val="75000"/>
                    <a:lumOff val="25000"/>
                  </a:prstClr>
                </a:solidFill>
                <a:latin typeface="Arial" panose="020B0604020202020204" pitchFamily="34" charset="0"/>
                <a:cs typeface="Arial" panose="020B0604020202020204" pitchFamily="34" charset="0"/>
              </a:rPr>
              <a:t>Permit an employee a right of representation (Weingarten Rights)</a:t>
            </a:r>
          </a:p>
          <a:p>
            <a:pPr lvl="2" defTabSz="457200" fontAlgn="auto">
              <a:spcBef>
                <a:spcPts val="1000"/>
              </a:spcBef>
              <a:spcAft>
                <a:spcPts val="0"/>
              </a:spcAft>
              <a:buClr>
                <a:srgbClr val="A53010"/>
              </a:buClr>
              <a:buFont typeface="Wingdings" panose="05000000000000000000" pitchFamily="2" charset="2"/>
              <a:buChar char="Ø"/>
              <a:defRPr/>
            </a:pPr>
            <a:r>
              <a:rPr lang="en-US" sz="1800" dirty="0">
                <a:solidFill>
                  <a:prstClr val="black">
                    <a:lumMod val="75000"/>
                    <a:lumOff val="25000"/>
                  </a:prstClr>
                </a:solidFill>
                <a:latin typeface="Arial" panose="020B0604020202020204" pitchFamily="34" charset="0"/>
                <a:cs typeface="Arial" panose="020B0604020202020204" pitchFamily="34" charset="0"/>
              </a:rPr>
              <a:t>Denial of a right to receive a reply</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76</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053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latin typeface="Arial" panose="020B0604020202020204" pitchFamily="34" charset="0"/>
                <a:cs typeface="Arial" panose="020B0604020202020204" pitchFamily="34" charset="0"/>
              </a:rPr>
              <a:t>Grievance Exceptions</a:t>
            </a:r>
          </a:p>
        </p:txBody>
      </p:sp>
      <p:sp>
        <p:nvSpPr>
          <p:cNvPr id="3" name="Content Placeholder 2"/>
          <p:cNvSpPr>
            <a:spLocks noGrp="1"/>
          </p:cNvSpPr>
          <p:nvPr>
            <p:ph idx="1"/>
          </p:nvPr>
        </p:nvSpPr>
        <p:spPr>
          <a:xfrm>
            <a:off x="457200" y="1447800"/>
            <a:ext cx="8229600" cy="4678363"/>
          </a:xfrm>
        </p:spPr>
        <p:txBody>
          <a:bodyPr/>
          <a:lstStyle/>
          <a:p>
            <a:pPr marL="0" lvl="0" indent="0" defTabSz="457200" fontAlgn="auto">
              <a:lnSpc>
                <a:spcPct val="110000"/>
              </a:lnSpc>
              <a:spcBef>
                <a:spcPts val="0"/>
              </a:spcBef>
              <a:spcAft>
                <a:spcPts val="0"/>
              </a:spcAft>
              <a:buClr>
                <a:srgbClr val="A53010"/>
              </a:buClr>
              <a:buNone/>
              <a:defRPr/>
            </a:pPr>
            <a:r>
              <a:rPr lang="en-US" sz="2000" dirty="0">
                <a:solidFill>
                  <a:prstClr val="black">
                    <a:lumMod val="75000"/>
                    <a:lumOff val="25000"/>
                  </a:prstClr>
                </a:solidFill>
                <a:latin typeface="Arial" panose="020B0604020202020204" pitchFamily="34" charset="0"/>
                <a:cs typeface="Arial" panose="020B0604020202020204" pitchFamily="34" charset="0"/>
              </a:rPr>
              <a:t>The grievance procedure is not applicable to the following:</a:t>
            </a:r>
          </a:p>
          <a:p>
            <a:pPr marL="0" lvl="0" indent="0" defTabSz="457200" fontAlgn="auto">
              <a:lnSpc>
                <a:spcPct val="110000"/>
              </a:lnSpc>
              <a:spcBef>
                <a:spcPts val="0"/>
              </a:spcBef>
              <a:spcAft>
                <a:spcPts val="0"/>
              </a:spcAft>
              <a:buClr>
                <a:srgbClr val="A53010"/>
              </a:buClr>
              <a:buNone/>
              <a:defRPr/>
            </a:pPr>
            <a:endParaRPr lang="en-US" sz="2000" dirty="0">
              <a:solidFill>
                <a:prstClr val="black">
                  <a:lumMod val="75000"/>
                  <a:lumOff val="25000"/>
                </a:prstClr>
              </a:solidFill>
              <a:latin typeface="Arial" panose="020B0604020202020204" pitchFamily="34" charset="0"/>
              <a:cs typeface="Arial" panose="020B0604020202020204" pitchFamily="34" charset="0"/>
            </a:endParaRPr>
          </a:p>
          <a:p>
            <a:pPr marL="0" lvl="0" indent="0" defTabSz="457200" fontAlgn="auto">
              <a:lnSpc>
                <a:spcPct val="20000"/>
              </a:lnSpc>
              <a:spcBef>
                <a:spcPts val="0"/>
              </a:spcBef>
              <a:spcAft>
                <a:spcPts val="0"/>
              </a:spcAft>
              <a:buClr>
                <a:srgbClr val="A53010"/>
              </a:buClr>
              <a:buNone/>
              <a:defRPr/>
            </a:pPr>
            <a:r>
              <a:rPr lang="en-US" sz="2000" dirty="0">
                <a:solidFill>
                  <a:prstClr val="black">
                    <a:lumMod val="75000"/>
                    <a:lumOff val="25000"/>
                  </a:prstClr>
                </a:solidFill>
                <a:latin typeface="Arial" panose="020B0604020202020204" pitchFamily="34" charset="0"/>
                <a:cs typeface="Arial" panose="020B0604020202020204" pitchFamily="34" charset="0"/>
              </a:rPr>
              <a:t> </a:t>
            </a:r>
          </a:p>
          <a:p>
            <a:pPr marL="682625" lvl="0" indent="-341313" algn="just"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Formal and informal counseling – (Verbal counseling and ROC)</a:t>
            </a:r>
          </a:p>
          <a:p>
            <a:pPr marL="682625" lvl="0" indent="-341313" algn="just"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Disciplinary action appeals - (DARs for Written Reprimands)</a:t>
            </a:r>
          </a:p>
          <a:p>
            <a:pPr marL="682625" lvl="0" indent="-341313" algn="just"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Performance Evaluation appeals</a:t>
            </a:r>
          </a:p>
          <a:p>
            <a:pPr marL="682625" lvl="0" indent="-341313" algn="just"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Classification and job description appeals</a:t>
            </a:r>
          </a:p>
          <a:p>
            <a:pPr marL="682625" lvl="0" indent="-341313" algn="just"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Disability determinations</a:t>
            </a:r>
          </a:p>
          <a:p>
            <a:pPr marL="682625" lvl="0" indent="-341313" algn="just" defTabSz="457200" fontAlgn="auto">
              <a:lnSpc>
                <a:spcPct val="110000"/>
              </a:lnSpc>
              <a:spcBef>
                <a:spcPts val="0"/>
              </a:spcBef>
              <a:spcAft>
                <a:spcPts val="0"/>
              </a:spcAft>
              <a:buClr>
                <a:srgbClr val="A53010"/>
              </a:buClr>
              <a:buFont typeface="Arial" panose="020B0604020202020204" pitchFamily="34" charset="0"/>
              <a:buChar char="•"/>
              <a:defRPr/>
            </a:pPr>
            <a:r>
              <a:rPr lang="en-US" sz="2000" dirty="0">
                <a:solidFill>
                  <a:prstClr val="black">
                    <a:lumMod val="75000"/>
                    <a:lumOff val="25000"/>
                  </a:prstClr>
                </a:solidFill>
                <a:latin typeface="Arial" panose="020B0604020202020204" pitchFamily="34" charset="0"/>
                <a:cs typeface="Arial" panose="020B0604020202020204" pitchFamily="34" charset="0"/>
              </a:rPr>
              <a:t>Those matters for which an alternate appeal process is provided</a:t>
            </a:r>
          </a:p>
          <a:p>
            <a:pPr marL="1257300" lvl="1" indent="-342900" defTabSz="457200" fontAlgn="auto">
              <a:lnSpc>
                <a:spcPct val="110000"/>
              </a:lnSpc>
              <a:spcBef>
                <a:spcPts val="0"/>
              </a:spcBef>
              <a:spcAft>
                <a:spcPts val="0"/>
              </a:spcAft>
              <a:buClr>
                <a:srgbClr val="A53010"/>
              </a:buClr>
              <a:buFont typeface="Wingdings" panose="05000000000000000000" pitchFamily="2" charset="2"/>
              <a:buChar char="Ø"/>
              <a:defRPr/>
            </a:pPr>
            <a:r>
              <a:rPr lang="en-US" sz="2000" dirty="0">
                <a:solidFill>
                  <a:prstClr val="black">
                    <a:lumMod val="75000"/>
                    <a:lumOff val="25000"/>
                  </a:prstClr>
                </a:solidFill>
                <a:latin typeface="Arial" panose="020B0604020202020204" pitchFamily="34" charset="0"/>
                <a:cs typeface="Arial" panose="020B0604020202020204" pitchFamily="34" charset="0"/>
              </a:rPr>
              <a:t>Name Clearing</a:t>
            </a:r>
          </a:p>
          <a:p>
            <a:pPr marL="1257300" lvl="1" indent="-342900" defTabSz="457200" fontAlgn="auto">
              <a:lnSpc>
                <a:spcPct val="110000"/>
              </a:lnSpc>
              <a:spcBef>
                <a:spcPts val="0"/>
              </a:spcBef>
              <a:spcAft>
                <a:spcPts val="0"/>
              </a:spcAft>
              <a:buClr>
                <a:srgbClr val="A53010"/>
              </a:buClr>
              <a:buFont typeface="Wingdings" panose="05000000000000000000" pitchFamily="2" charset="2"/>
              <a:buChar char="Ø"/>
              <a:defRPr/>
            </a:pPr>
            <a:r>
              <a:rPr lang="en-US" sz="2000" dirty="0">
                <a:solidFill>
                  <a:prstClr val="black">
                    <a:lumMod val="75000"/>
                    <a:lumOff val="25000"/>
                  </a:prstClr>
                </a:solidFill>
                <a:latin typeface="Arial" panose="020B0604020202020204" pitchFamily="34" charset="0"/>
                <a:cs typeface="Arial" panose="020B0604020202020204" pitchFamily="34" charset="0"/>
              </a:rPr>
              <a:t>Reclassification</a:t>
            </a:r>
          </a:p>
          <a:p>
            <a:pPr marL="1257300" lvl="1" indent="-342900" defTabSz="457200" fontAlgn="auto">
              <a:lnSpc>
                <a:spcPct val="110000"/>
              </a:lnSpc>
              <a:spcBef>
                <a:spcPts val="0"/>
              </a:spcBef>
              <a:spcAft>
                <a:spcPts val="0"/>
              </a:spcAft>
              <a:buClr>
                <a:srgbClr val="A53010"/>
              </a:buClr>
              <a:buFont typeface="Wingdings" panose="05000000000000000000" pitchFamily="2" charset="2"/>
              <a:buChar char="Ø"/>
              <a:defRPr/>
            </a:pPr>
            <a:r>
              <a:rPr lang="en-US" sz="2000" dirty="0">
                <a:solidFill>
                  <a:prstClr val="black">
                    <a:lumMod val="75000"/>
                    <a:lumOff val="25000"/>
                  </a:prstClr>
                </a:solidFill>
                <a:latin typeface="Arial" panose="020B0604020202020204" pitchFamily="34" charset="0"/>
                <a:cs typeface="Arial" panose="020B0604020202020204" pitchFamily="34" charset="0"/>
              </a:rPr>
              <a:t>Job Abandonment</a:t>
            </a:r>
          </a:p>
          <a:p>
            <a:pPr marL="1257300" lvl="1" indent="-342900" defTabSz="457200" fontAlgn="auto">
              <a:lnSpc>
                <a:spcPct val="110000"/>
              </a:lnSpc>
              <a:spcBef>
                <a:spcPts val="0"/>
              </a:spcBef>
              <a:spcAft>
                <a:spcPts val="0"/>
              </a:spcAft>
              <a:buClr>
                <a:srgbClr val="A53010"/>
              </a:buClr>
              <a:buFont typeface="Wingdings" panose="05000000000000000000" pitchFamily="2" charset="2"/>
              <a:buChar char="Ø"/>
              <a:defRPr/>
            </a:pPr>
            <a:r>
              <a:rPr lang="en-US" sz="2000" dirty="0">
                <a:solidFill>
                  <a:prstClr val="black">
                    <a:lumMod val="75000"/>
                    <a:lumOff val="25000"/>
                  </a:prstClr>
                </a:solidFill>
                <a:latin typeface="Arial" panose="020B0604020202020204" pitchFamily="34" charset="0"/>
                <a:cs typeface="Arial" panose="020B0604020202020204" pitchFamily="34" charset="0"/>
              </a:rPr>
              <a:t>Short/Long Term Disability</a:t>
            </a:r>
          </a:p>
          <a:p>
            <a:pPr marL="1257300" lvl="1" indent="-342900" defTabSz="457200" fontAlgn="auto">
              <a:lnSpc>
                <a:spcPct val="110000"/>
              </a:lnSpc>
              <a:spcBef>
                <a:spcPts val="0"/>
              </a:spcBef>
              <a:spcAft>
                <a:spcPts val="0"/>
              </a:spcAft>
              <a:buClr>
                <a:srgbClr val="A53010"/>
              </a:buClr>
              <a:buFont typeface="Wingdings" panose="05000000000000000000" pitchFamily="2" charset="2"/>
              <a:buChar char="Ø"/>
              <a:defRPr/>
            </a:pPr>
            <a:r>
              <a:rPr lang="en-US" sz="2000" dirty="0">
                <a:solidFill>
                  <a:prstClr val="black">
                    <a:lumMod val="75000"/>
                    <a:lumOff val="25000"/>
                  </a:prstClr>
                </a:solidFill>
                <a:latin typeface="Arial" panose="020B0604020202020204" pitchFamily="34" charset="0"/>
                <a:cs typeface="Arial" panose="020B0604020202020204" pitchFamily="34" charset="0"/>
              </a:rPr>
              <a:t>Accident Review Committee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77</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4481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71360" cy="1143000"/>
          </a:xfrm>
        </p:spPr>
        <p:txBody>
          <a:bodyPr/>
          <a:lstStyle/>
          <a:p>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Was The Last Time </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Read:</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78</a:t>
            </a:fld>
            <a:endParaRPr lang="en-US" dirty="0">
              <a:solidFill>
                <a:schemeClr val="tx1"/>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655638" y="1881783"/>
            <a:ext cx="7391400" cy="2850011"/>
          </a:xfrm>
          <a:prstGeom prst="rect">
            <a:avLst/>
          </a:prstGeom>
          <a:noFill/>
          <a:ln>
            <a:noFill/>
          </a:ln>
          <a:effectLst/>
        </p:spPr>
        <p:txBody>
          <a:bodyPr>
            <a:spAutoFit/>
          </a:bodyPr>
          <a:lstStyle/>
          <a:p>
            <a:pPr algn="ctr" eaLnBrk="1" hangingPunct="1">
              <a:lnSpc>
                <a:spcPct val="90000"/>
              </a:lnSpc>
              <a:spcBef>
                <a:spcPct val="20000"/>
              </a:spcBef>
              <a:buClr>
                <a:schemeClr val="hlink"/>
              </a:buClr>
              <a:buSzPct val="90000"/>
              <a:buFont typeface="Wingdings" panose="05000000000000000000" pitchFamily="2" charset="2"/>
              <a:buNone/>
              <a:defRPr/>
            </a:pPr>
            <a:r>
              <a:rPr lang="en-US" altLang="en-US" sz="2800" b="1" dirty="0">
                <a:effectLst>
                  <a:outerShdw blurRad="38100" dist="38100" dir="2700000" algn="tl">
                    <a:srgbClr val="000000"/>
                  </a:outerShdw>
                </a:effectLst>
              </a:rPr>
              <a:t>The Collective Bargaining Agreements</a:t>
            </a:r>
          </a:p>
          <a:p>
            <a:pPr algn="ctr" eaLnBrk="1" hangingPunct="1">
              <a:lnSpc>
                <a:spcPct val="90000"/>
              </a:lnSpc>
              <a:spcBef>
                <a:spcPct val="20000"/>
              </a:spcBef>
              <a:buClr>
                <a:schemeClr val="hlink"/>
              </a:buClr>
              <a:buSzPct val="90000"/>
              <a:buFont typeface="Wingdings" panose="05000000000000000000" pitchFamily="2" charset="2"/>
              <a:buNone/>
              <a:defRPr/>
            </a:pPr>
            <a:r>
              <a:rPr lang="en-US" altLang="en-US" sz="2800" b="1" dirty="0">
                <a:solidFill>
                  <a:srgbClr val="0000CC"/>
                </a:solidFill>
                <a:effectLst>
                  <a:outerShdw blurRad="38100" dist="38100" dir="2700000" algn="tl">
                    <a:srgbClr val="000000"/>
                  </a:outerShdw>
                </a:effectLst>
                <a:hlinkClick r:id="rId3">
                  <a:extLst>
                    <a:ext uri="{A12FA001-AC4F-418D-AE19-62706E023703}">
                      <ahyp:hlinkClr xmlns:ahyp="http://schemas.microsoft.com/office/drawing/2018/hyperlinkcolor" val="tx"/>
                    </a:ext>
                  </a:extLst>
                </a:hlinkClick>
              </a:rPr>
              <a:t>AFSCME Contracts 2023-2026</a:t>
            </a:r>
            <a:r>
              <a:rPr lang="en-US" altLang="en-US" sz="2800" b="1" dirty="0">
                <a:solidFill>
                  <a:srgbClr val="0000CC"/>
                </a:solidFill>
                <a:effectLst>
                  <a:outerShdw blurRad="38100" dist="38100" dir="2700000" algn="tl">
                    <a:srgbClr val="000000"/>
                  </a:outerShdw>
                </a:effectLst>
              </a:rPr>
              <a:t> </a:t>
            </a:r>
          </a:p>
          <a:p>
            <a:pPr algn="ctr" eaLnBrk="1" hangingPunct="1">
              <a:lnSpc>
                <a:spcPct val="90000"/>
              </a:lnSpc>
              <a:spcBef>
                <a:spcPct val="20000"/>
              </a:spcBef>
              <a:buClr>
                <a:schemeClr val="hlink"/>
              </a:buClr>
              <a:buSzPct val="90000"/>
              <a:buFont typeface="Wingdings" panose="05000000000000000000" pitchFamily="2" charset="2"/>
              <a:buNone/>
              <a:defRPr/>
            </a:pPr>
            <a:r>
              <a:rPr lang="en-US" altLang="en-US" sz="2800" b="1" dirty="0">
                <a:solidFill>
                  <a:srgbClr val="0000CC"/>
                </a:solidFill>
                <a:effectLst>
                  <a:outerShdw blurRad="38100" dist="38100" dir="2700000" algn="tl">
                    <a:srgbClr val="000000"/>
                  </a:outerShdw>
                </a:effectLst>
                <a:hlinkClick r:id="rId4">
                  <a:extLst>
                    <a:ext uri="{A12FA001-AC4F-418D-AE19-62706E023703}">
                      <ahyp:hlinkClr xmlns:ahyp="http://schemas.microsoft.com/office/drawing/2018/hyperlinkcolor" val="tx"/>
                    </a:ext>
                  </a:extLst>
                </a:hlinkClick>
              </a:rPr>
              <a:t>GSAF Contracts 2023-2026</a:t>
            </a:r>
            <a:r>
              <a:rPr lang="en-US" altLang="en-US" sz="2800" b="1" dirty="0">
                <a:solidFill>
                  <a:srgbClr val="0000CC"/>
                </a:solidFill>
                <a:effectLst>
                  <a:outerShdw blurRad="38100" dist="38100" dir="2700000" algn="tl">
                    <a:srgbClr val="000000"/>
                  </a:outerShdw>
                </a:effectLst>
              </a:rPr>
              <a:t> </a:t>
            </a:r>
          </a:p>
          <a:p>
            <a:pPr algn="ctr" eaLnBrk="1" hangingPunct="1">
              <a:lnSpc>
                <a:spcPct val="90000"/>
              </a:lnSpc>
              <a:spcBef>
                <a:spcPct val="20000"/>
              </a:spcBef>
              <a:buClr>
                <a:schemeClr val="hlink"/>
              </a:buClr>
              <a:buSzPct val="90000"/>
              <a:buFont typeface="Wingdings" panose="05000000000000000000" pitchFamily="2" charset="2"/>
              <a:buNone/>
              <a:defRPr/>
            </a:pPr>
            <a:r>
              <a:rPr lang="en-US" altLang="en-US" sz="2800" b="1" dirty="0">
                <a:solidFill>
                  <a:srgbClr val="0000CC"/>
                </a:solidFill>
                <a:effectLst>
                  <a:outerShdw blurRad="38100" dist="38100" dir="2700000" algn="tl">
                    <a:srgbClr val="000000"/>
                  </a:outerShdw>
                </a:effectLst>
                <a:hlinkClick r:id="rId5">
                  <a:extLst>
                    <a:ext uri="{A12FA001-AC4F-418D-AE19-62706E023703}">
                      <ahyp:hlinkClr xmlns:ahyp="http://schemas.microsoft.com/office/drawing/2018/hyperlinkcolor" val="tx"/>
                    </a:ext>
                  </a:extLst>
                </a:hlinkClick>
              </a:rPr>
              <a:t>IAFF Contract 2023-2026</a:t>
            </a:r>
            <a:r>
              <a:rPr lang="en-US" altLang="en-US" sz="2800" b="1" dirty="0">
                <a:solidFill>
                  <a:srgbClr val="0000CC"/>
                </a:solidFill>
                <a:effectLst>
                  <a:outerShdw blurRad="38100" dist="38100" dir="2700000" algn="tl">
                    <a:srgbClr val="000000"/>
                  </a:outerShdw>
                </a:effectLst>
              </a:rPr>
              <a:t> </a:t>
            </a:r>
          </a:p>
          <a:p>
            <a:pPr algn="ctr" eaLnBrk="1" hangingPunct="1">
              <a:lnSpc>
                <a:spcPct val="90000"/>
              </a:lnSpc>
              <a:spcBef>
                <a:spcPct val="20000"/>
              </a:spcBef>
              <a:buClr>
                <a:schemeClr val="hlink"/>
              </a:buClr>
              <a:buSzPct val="90000"/>
              <a:buFont typeface="Wingdings" panose="05000000000000000000" pitchFamily="2" charset="2"/>
              <a:buNone/>
              <a:defRPr/>
            </a:pPr>
            <a:r>
              <a:rPr lang="en-US" altLang="en-US" sz="2800" b="1" dirty="0">
                <a:solidFill>
                  <a:srgbClr val="0000CC"/>
                </a:solidFill>
                <a:effectLst>
                  <a:outerShdw blurRad="38100" dist="38100" dir="2700000" algn="tl">
                    <a:srgbClr val="000000"/>
                  </a:outerShdw>
                </a:effectLst>
                <a:hlinkClick r:id="rId6">
                  <a:extLst>
                    <a:ext uri="{A12FA001-AC4F-418D-AE19-62706E023703}">
                      <ahyp:hlinkClr xmlns:ahyp="http://schemas.microsoft.com/office/drawing/2018/hyperlinkcolor" val="tx"/>
                    </a:ext>
                  </a:extLst>
                </a:hlinkClick>
              </a:rPr>
              <a:t>PBA Contracts 2023-2026</a:t>
            </a:r>
            <a:r>
              <a:rPr lang="en-US" altLang="en-US" sz="2800" b="1" dirty="0">
                <a:solidFill>
                  <a:srgbClr val="0000CC"/>
                </a:solidFill>
                <a:effectLst>
                  <a:outerShdw blurRad="38100" dist="38100" dir="2700000" algn="tl">
                    <a:srgbClr val="000000"/>
                  </a:outerShdw>
                </a:effectLst>
              </a:rPr>
              <a:t> </a:t>
            </a:r>
          </a:p>
          <a:p>
            <a:pPr algn="ctr" eaLnBrk="1" hangingPunct="1">
              <a:lnSpc>
                <a:spcPct val="90000"/>
              </a:lnSpc>
              <a:spcBef>
                <a:spcPct val="20000"/>
              </a:spcBef>
              <a:buClr>
                <a:schemeClr val="hlink"/>
              </a:buClr>
              <a:buSzPct val="90000"/>
              <a:buFont typeface="Wingdings" panose="05000000000000000000" pitchFamily="2" charset="2"/>
              <a:buNone/>
              <a:defRPr/>
            </a:pPr>
            <a:r>
              <a:rPr lang="en-US" altLang="en-US" sz="2800" b="1" u="sng" dirty="0">
                <a:solidFill>
                  <a:srgbClr val="0000CC"/>
                </a:solidFill>
                <a:effectLst>
                  <a:outerShdw blurRad="38100" dist="38100" dir="2700000" algn="tl">
                    <a:srgbClr val="000000"/>
                  </a:outerShdw>
                </a:effectLst>
              </a:rPr>
              <a:t>TWU Contract 2023-2026</a:t>
            </a:r>
          </a:p>
        </p:txBody>
      </p:sp>
      <p:sp>
        <p:nvSpPr>
          <p:cNvPr id="8" name="Rectangle 7"/>
          <p:cNvSpPr/>
          <p:nvPr/>
        </p:nvSpPr>
        <p:spPr>
          <a:xfrm>
            <a:off x="1600200" y="4495800"/>
            <a:ext cx="5562600" cy="1569660"/>
          </a:xfrm>
          <a:prstGeom prst="rect">
            <a:avLst/>
          </a:prstGeom>
        </p:spPr>
        <p:txBody>
          <a:bodyPr wrap="square">
            <a:spAutoFit/>
          </a:bodyPr>
          <a:lstStyle/>
          <a:p>
            <a:pPr algn="ctr"/>
            <a:endParaRPr lang="en-US" altLang="en-US" sz="2400" b="1" dirty="0">
              <a:latin typeface="Arial" panose="020B0604020202020204" pitchFamily="34" charset="0"/>
            </a:endParaRPr>
          </a:p>
          <a:p>
            <a:pPr algn="ctr"/>
            <a:r>
              <a:rPr lang="en-US" altLang="en-US" sz="2400" b="1" dirty="0">
                <a:latin typeface="Arial" panose="020B0604020202020204" pitchFamily="34" charset="0"/>
              </a:rPr>
              <a:t>Do you have COPIES of all the </a:t>
            </a:r>
          </a:p>
          <a:p>
            <a:pPr algn="ctr"/>
            <a:r>
              <a:rPr lang="en-US" altLang="en-US" sz="2400" b="1" dirty="0">
                <a:latin typeface="Arial" panose="020B0604020202020204" pitchFamily="34" charset="0"/>
              </a:rPr>
              <a:t>Collective Bargaining Agreements (CBAs)?</a:t>
            </a:r>
          </a:p>
        </p:txBody>
      </p:sp>
    </p:spTree>
    <p:extLst>
      <p:ext uri="{BB962C8B-B14F-4D97-AF65-F5344CB8AC3E}">
        <p14:creationId xmlns:p14="http://schemas.microsoft.com/office/powerpoint/2010/main" val="4816460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324600" cy="1143000"/>
          </a:xfrm>
        </p:spPr>
        <p:txBody>
          <a:bodyPr/>
          <a:lstStyle/>
          <a:p>
            <a:r>
              <a:rPr lang="en-US" dirty="0">
                <a:latin typeface="Arial" panose="020B0604020202020204" pitchFamily="34" charset="0"/>
                <a:cs typeface="Arial" panose="020B0604020202020204" pitchFamily="34" charset="0"/>
              </a:rPr>
              <a:t>MANAGEMENT RIGHTS</a:t>
            </a:r>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79</a:t>
            </a:fld>
            <a:endParaRPr lang="en-US" dirty="0">
              <a:solidFill>
                <a:schemeClr val="tx1"/>
              </a:solidFill>
              <a:latin typeface="Arial" panose="020B0604020202020204" pitchFamily="34" charset="0"/>
              <a:cs typeface="Arial" panose="020B0604020202020204" pitchFamily="34" charset="0"/>
            </a:endParaRPr>
          </a:p>
        </p:txBody>
      </p:sp>
      <p:pic>
        <p:nvPicPr>
          <p:cNvPr id="6" name="Picture 4" descr="Finger poi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775" y="2060575"/>
            <a:ext cx="305911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44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03225"/>
            <a:ext cx="7543800" cy="1044576"/>
          </a:xfrm>
        </p:spPr>
        <p:txBody>
          <a:bodyPr/>
          <a:lstStyle/>
          <a:p>
            <a:r>
              <a:rPr lang="en-US" altLang="en-US" dirty="0">
                <a:latin typeface="Arial" panose="020B0604020202020204" pitchFamily="34" charset="0"/>
                <a:cs typeface="Arial" panose="020B0604020202020204" pitchFamily="34" charset="0"/>
              </a:rPr>
              <a:t>EEOC Guidelines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23900" y="1600200"/>
            <a:ext cx="7696200" cy="4724400"/>
          </a:xfrm>
        </p:spPr>
        <p:txBody>
          <a:bodyPr/>
          <a:lstStyle/>
          <a:p>
            <a:pPr marL="0" indent="0">
              <a:buNone/>
            </a:pPr>
            <a:r>
              <a:rPr lang="en-US" altLang="en-US" sz="2800" dirty="0">
                <a:latin typeface="Arial" panose="020B0604020202020204" pitchFamily="34" charset="0"/>
                <a:cs typeface="Arial" panose="020B0604020202020204" pitchFamily="34" charset="0"/>
              </a:rPr>
              <a:t>Sexual Harassment is defined as:  </a:t>
            </a:r>
          </a:p>
          <a:p>
            <a:pPr marL="0" indent="0">
              <a:buNone/>
            </a:pPr>
            <a:endParaRPr lang="en-US" sz="1400" dirty="0">
              <a:latin typeface="Arial" panose="020B0604020202020204" pitchFamily="34" charset="0"/>
              <a:cs typeface="Arial" panose="020B0604020202020204" pitchFamily="34" charset="0"/>
            </a:endParaRPr>
          </a:p>
          <a:p>
            <a:pPr marL="400050" lvl="1" indent="0" algn="just">
              <a:buNone/>
            </a:pPr>
            <a:r>
              <a:rPr lang="en-US" dirty="0">
                <a:latin typeface="Arial" panose="020B0604020202020204" pitchFamily="34" charset="0"/>
                <a:cs typeface="Arial" panose="020B0604020202020204" pitchFamily="34" charset="0"/>
              </a:rPr>
              <a:t>“unwelcome sexual advances, requests for sexual favors, and other verbal or physical conduct of a sexual nature.” </a:t>
            </a:r>
          </a:p>
          <a:p>
            <a:pPr marL="400050" lvl="1" indent="0">
              <a:buNone/>
            </a:pPr>
            <a:endParaRPr lang="en-US" dirty="0">
              <a:latin typeface="Arial" panose="020B0604020202020204" pitchFamily="34" charset="0"/>
              <a:cs typeface="Arial" panose="020B0604020202020204" pitchFamily="34" charset="0"/>
            </a:endParaRPr>
          </a:p>
          <a:p>
            <a:pPr marL="400050" lvl="1" indent="0">
              <a:buNone/>
            </a:pP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381000" y="6492875"/>
            <a:ext cx="2133600" cy="365125"/>
          </a:xfrm>
        </p:spPr>
        <p:txBody>
          <a:bodyPr/>
          <a:lstStyle/>
          <a:p>
            <a:fld id="{AFD8088B-98F1-459E-BC12-F60C7B363BB1}"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492876"/>
            <a:ext cx="2133600" cy="228600"/>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a:t>
            </a:fld>
            <a:endParaRPr lang="en-US" dirty="0">
              <a:solidFill>
                <a:schemeClr val="tx1"/>
              </a:solidFill>
              <a:latin typeface="Arial" panose="020B0604020202020204" pitchFamily="34" charset="0"/>
              <a:cs typeface="Arial" panose="020B0604020202020204" pitchFamily="34"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1050" y="3810000"/>
            <a:ext cx="2501900"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37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48600" cy="1143000"/>
          </a:xfrm>
        </p:spPr>
        <p:txBody>
          <a:bodyPr/>
          <a:lstStyle/>
          <a:p>
            <a:r>
              <a:rPr lang="en-US" dirty="0">
                <a:latin typeface="Arial" panose="020B0604020202020204" pitchFamily="34" charset="0"/>
                <a:cs typeface="Arial" panose="020B0604020202020204" pitchFamily="34" charset="0"/>
              </a:rPr>
              <a:t>MANAGEMENT AUTHORITY</a:t>
            </a:r>
          </a:p>
        </p:txBody>
      </p:sp>
      <p:sp>
        <p:nvSpPr>
          <p:cNvPr id="3" name="Content Placeholder 2"/>
          <p:cNvSpPr>
            <a:spLocks noGrp="1"/>
          </p:cNvSpPr>
          <p:nvPr>
            <p:ph idx="1"/>
          </p:nvPr>
        </p:nvSpPr>
        <p:spPr/>
        <p:txBody>
          <a:bodyPr/>
          <a:lstStyle/>
          <a:p>
            <a:pPr lvl="0" defTabSz="457200">
              <a:spcBef>
                <a:spcPts val="1000"/>
              </a:spcBef>
              <a:buClr>
                <a:srgbClr val="A53010"/>
              </a:buClr>
              <a:buFont typeface="Wingdings" panose="05000000000000000000" pitchFamily="2" charset="2"/>
              <a:buChar char="v"/>
            </a:pPr>
            <a:r>
              <a:rPr lang="en-US" altLang="en-US" sz="2000" dirty="0">
                <a:solidFill>
                  <a:srgbClr val="404040"/>
                </a:solidFill>
                <a:latin typeface="Arial" panose="020B0604020202020204" pitchFamily="34" charset="0"/>
                <a:cs typeface="Arial" panose="020B0604020202020204" pitchFamily="34" charset="0"/>
              </a:rPr>
              <a:t>Establish</a:t>
            </a:r>
          </a:p>
          <a:p>
            <a:pPr lvl="0" defTabSz="457200">
              <a:spcBef>
                <a:spcPts val="1000"/>
              </a:spcBef>
              <a:buClr>
                <a:srgbClr val="A53010"/>
              </a:buClr>
              <a:buFont typeface="Wingdings" panose="05000000000000000000" pitchFamily="2" charset="2"/>
              <a:buChar char="v"/>
            </a:pPr>
            <a:r>
              <a:rPr lang="en-US" altLang="en-US" sz="2000" dirty="0">
                <a:solidFill>
                  <a:srgbClr val="404040"/>
                </a:solidFill>
                <a:latin typeface="Arial" panose="020B0604020202020204" pitchFamily="34" charset="0"/>
                <a:cs typeface="Arial" panose="020B0604020202020204" pitchFamily="34" charset="0"/>
              </a:rPr>
              <a:t>Implement</a:t>
            </a:r>
          </a:p>
          <a:p>
            <a:pPr lvl="0" defTabSz="457200">
              <a:spcBef>
                <a:spcPts val="1000"/>
              </a:spcBef>
              <a:buClr>
                <a:srgbClr val="A53010"/>
              </a:buClr>
              <a:buFont typeface="Wingdings" panose="05000000000000000000" pitchFamily="2" charset="2"/>
              <a:buChar char="v"/>
            </a:pPr>
            <a:r>
              <a:rPr lang="en-US" altLang="en-US" sz="2000" dirty="0">
                <a:solidFill>
                  <a:srgbClr val="404040"/>
                </a:solidFill>
                <a:latin typeface="Arial" panose="020B0604020202020204" pitchFamily="34" charset="0"/>
                <a:cs typeface="Arial" panose="020B0604020202020204" pitchFamily="34" charset="0"/>
              </a:rPr>
              <a:t>Revise</a:t>
            </a:r>
          </a:p>
          <a:p>
            <a:pPr lvl="0" defTabSz="457200">
              <a:spcBef>
                <a:spcPts val="1000"/>
              </a:spcBef>
              <a:buClr>
                <a:srgbClr val="A53010"/>
              </a:buClr>
              <a:buFont typeface="Wingdings" panose="05000000000000000000" pitchFamily="2" charset="2"/>
              <a:buChar char="v"/>
            </a:pPr>
            <a:r>
              <a:rPr lang="en-US" altLang="en-US" sz="2000" dirty="0">
                <a:solidFill>
                  <a:srgbClr val="404040"/>
                </a:solidFill>
                <a:latin typeface="Arial" panose="020B0604020202020204" pitchFamily="34" charset="0"/>
                <a:cs typeface="Arial" panose="020B0604020202020204" pitchFamily="34" charset="0"/>
              </a:rPr>
              <a:t>Modify</a:t>
            </a:r>
          </a:p>
          <a:p>
            <a:pPr lvl="0" algn="ctr" defTabSz="457200" fontAlgn="auto">
              <a:spcBef>
                <a:spcPts val="1000"/>
              </a:spcBef>
              <a:spcAft>
                <a:spcPts val="0"/>
              </a:spcAft>
              <a:buClr>
                <a:srgbClr val="A53010"/>
              </a:buClr>
              <a:buNone/>
              <a:defRPr/>
            </a:pPr>
            <a:r>
              <a:rPr lang="en-US" altLang="en-US" sz="2000" b="1" dirty="0">
                <a:solidFill>
                  <a:prstClr val="black">
                    <a:lumMod val="75000"/>
                    <a:lumOff val="25000"/>
                  </a:prstClr>
                </a:solidFill>
                <a:latin typeface="Arial" panose="020B0604020202020204" pitchFamily="34" charset="0"/>
                <a:cs typeface="Arial" panose="020B0604020202020204" pitchFamily="34" charset="0"/>
              </a:rPr>
              <a:t>Policies and Procedures</a:t>
            </a:r>
          </a:p>
          <a:p>
            <a:pPr lvl="0" defTabSz="457200" fontAlgn="auto">
              <a:spcBef>
                <a:spcPts val="1000"/>
              </a:spcBef>
              <a:spcAft>
                <a:spcPts val="0"/>
              </a:spcAft>
              <a:buClr>
                <a:srgbClr val="A53010"/>
              </a:buClr>
              <a:buNone/>
              <a:defRPr/>
            </a:pPr>
            <a:r>
              <a:rPr lang="en-US" altLang="en-US" sz="2000" b="1" dirty="0">
                <a:solidFill>
                  <a:prstClr val="black">
                    <a:lumMod val="75000"/>
                    <a:lumOff val="25000"/>
                  </a:prstClr>
                </a:solidFill>
                <a:latin typeface="Arial" panose="020B0604020202020204" pitchFamily="34" charset="0"/>
                <a:cs typeface="Arial" panose="020B0604020202020204" pitchFamily="34" charset="0"/>
              </a:rPr>
              <a:t>Rules and Regulations to include:</a:t>
            </a:r>
          </a:p>
          <a:p>
            <a:pPr defTabSz="457200" fontAlgn="auto">
              <a:spcBef>
                <a:spcPts val="1000"/>
              </a:spcBef>
              <a:spcAft>
                <a:spcPts val="0"/>
              </a:spcAft>
              <a:buClr>
                <a:srgbClr val="A53010"/>
              </a:buClr>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Administrative Orders</a:t>
            </a:r>
          </a:p>
          <a:p>
            <a:pPr defTabSz="457200" fontAlgn="auto">
              <a:spcBef>
                <a:spcPts val="1000"/>
              </a:spcBef>
              <a:spcAft>
                <a:spcPts val="0"/>
              </a:spcAft>
              <a:buClr>
                <a:srgbClr val="A53010"/>
              </a:buClr>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Personnel Rules</a:t>
            </a:r>
          </a:p>
          <a:p>
            <a:pPr defTabSz="457200" fontAlgn="auto">
              <a:spcBef>
                <a:spcPts val="1000"/>
              </a:spcBef>
              <a:spcAft>
                <a:spcPts val="0"/>
              </a:spcAft>
              <a:buClr>
                <a:srgbClr val="A53010"/>
              </a:buClr>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Pay Plan</a:t>
            </a:r>
          </a:p>
          <a:p>
            <a:pPr defTabSz="457200" fontAlgn="auto">
              <a:spcBef>
                <a:spcPts val="1000"/>
              </a:spcBef>
              <a:spcAft>
                <a:spcPts val="0"/>
              </a:spcAft>
              <a:buClr>
                <a:srgbClr val="A53010"/>
              </a:buClr>
              <a:defRPr/>
            </a:pPr>
            <a:r>
              <a:rPr lang="en-US" altLang="en-US" sz="2000" dirty="0">
                <a:solidFill>
                  <a:prstClr val="black">
                    <a:lumMod val="75000"/>
                    <a:lumOff val="25000"/>
                  </a:prstClr>
                </a:solidFill>
                <a:latin typeface="Arial" panose="020B0604020202020204" pitchFamily="34" charset="0"/>
                <a:cs typeface="Arial" panose="020B0604020202020204" pitchFamily="34" charset="0"/>
              </a:rPr>
              <a:t>Departmental Rules and Regulations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80</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553199" y="2133600"/>
            <a:ext cx="1219201" cy="1066800"/>
          </a:xfrm>
          <a:prstGeom prst="rect">
            <a:avLst/>
          </a:prstGeom>
        </p:spPr>
      </p:pic>
      <p:pic>
        <p:nvPicPr>
          <p:cNvPr id="7" name="Picture 6">
            <a:extLst>
              <a:ext uri="{FF2B5EF4-FFF2-40B4-BE49-F238E27FC236}">
                <a16:creationId xmlns:a16="http://schemas.microsoft.com/office/drawing/2014/main" id="{949D823C-A584-E294-C7FF-BE98E0AAE428}"/>
              </a:ext>
            </a:extLst>
          </p:cNvPr>
          <p:cNvPicPr>
            <a:picLocks noChangeAspect="1"/>
          </p:cNvPicPr>
          <p:nvPr/>
        </p:nvPicPr>
        <p:blipFill>
          <a:blip r:embed="rId4"/>
          <a:stretch>
            <a:fillRect/>
          </a:stretch>
        </p:blipFill>
        <p:spPr>
          <a:xfrm>
            <a:off x="5562600" y="4343400"/>
            <a:ext cx="2365453" cy="1426588"/>
          </a:xfrm>
          <a:prstGeom prst="rect">
            <a:avLst/>
          </a:prstGeom>
        </p:spPr>
      </p:pic>
    </p:spTree>
    <p:extLst>
      <p:ext uri="{BB962C8B-B14F-4D97-AF65-F5344CB8AC3E}">
        <p14:creationId xmlns:p14="http://schemas.microsoft.com/office/powerpoint/2010/main" val="7584870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534400" cy="1905000"/>
          </a:xfrm>
        </p:spPr>
        <p:txBody>
          <a:bodyPr/>
          <a:lstStyle/>
          <a:p>
            <a:r>
              <a:rPr lang="en-US" dirty="0">
                <a:latin typeface="Arial" panose="020B0604020202020204" pitchFamily="34" charset="0"/>
                <a:cs typeface="Arial" panose="020B0604020202020204" pitchFamily="34" charset="0"/>
              </a:rPr>
              <a:t>MANAGEMENT AUTHORITY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(cont'd)</a:t>
            </a:r>
          </a:p>
        </p:txBody>
      </p:sp>
      <p:sp>
        <p:nvSpPr>
          <p:cNvPr id="3" name="Content Placeholder 2"/>
          <p:cNvSpPr>
            <a:spLocks noGrp="1"/>
          </p:cNvSpPr>
          <p:nvPr>
            <p:ph idx="1"/>
          </p:nvPr>
        </p:nvSpPr>
        <p:spPr>
          <a:xfrm>
            <a:off x="457200" y="2286000"/>
            <a:ext cx="8229600" cy="2590800"/>
          </a:xfrm>
        </p:spPr>
        <p:txBody>
          <a:bodyPr/>
          <a:lstStyle/>
          <a:p>
            <a:pPr lvl="0" defTabSz="457200" fontAlgn="auto">
              <a:spcBef>
                <a:spcPts val="1000"/>
              </a:spcBef>
              <a:spcAft>
                <a:spcPts val="0"/>
              </a:spcAft>
              <a:buClr>
                <a:srgbClr val="A53010"/>
              </a:buClr>
              <a:buNone/>
              <a:defRPr/>
            </a:pPr>
            <a:r>
              <a:rPr lang="en-US" altLang="en-US" sz="2800" i="1" dirty="0">
                <a:solidFill>
                  <a:prstClr val="black"/>
                </a:solidFill>
                <a:latin typeface="Arial" panose="020B0604020202020204" pitchFamily="34" charset="0"/>
                <a:cs typeface="Arial" panose="020B0604020202020204" pitchFamily="34" charset="0"/>
              </a:rPr>
              <a:t>	</a:t>
            </a:r>
            <a:r>
              <a:rPr lang="en-US" altLang="en-US" sz="2800" dirty="0">
                <a:solidFill>
                  <a:prstClr val="black"/>
                </a:solidFill>
                <a:latin typeface="Arial" panose="020B0604020202020204" pitchFamily="34" charset="0"/>
                <a:cs typeface="Arial" panose="020B0604020202020204" pitchFamily="34" charset="0"/>
              </a:rPr>
              <a:t>Discipline or discharge employees for proper cause in accordance with applicable sections of: </a:t>
            </a:r>
          </a:p>
          <a:p>
            <a:pPr defTabSz="457200" fontAlgn="auto">
              <a:spcBef>
                <a:spcPts val="1000"/>
              </a:spcBef>
              <a:spcAft>
                <a:spcPts val="0"/>
              </a:spcAft>
              <a:buClr>
                <a:srgbClr val="A53010"/>
              </a:buClr>
              <a:defRPr/>
            </a:pPr>
            <a:r>
              <a:rPr lang="en-US" altLang="en-US" sz="2800" dirty="0">
                <a:solidFill>
                  <a:prstClr val="black"/>
                </a:solidFill>
                <a:latin typeface="Arial" panose="020B0604020202020204" pitchFamily="34" charset="0"/>
                <a:cs typeface="Arial" panose="020B0604020202020204" pitchFamily="34" charset="0"/>
              </a:rPr>
              <a:t>The Miami-Dade County Code, </a:t>
            </a:r>
          </a:p>
          <a:p>
            <a:pPr defTabSz="457200" fontAlgn="auto">
              <a:spcBef>
                <a:spcPts val="1000"/>
              </a:spcBef>
              <a:spcAft>
                <a:spcPts val="0"/>
              </a:spcAft>
              <a:buClr>
                <a:srgbClr val="A53010"/>
              </a:buClr>
              <a:defRPr/>
            </a:pPr>
            <a:r>
              <a:rPr lang="en-US" altLang="en-US" sz="2800" dirty="0">
                <a:solidFill>
                  <a:prstClr val="black"/>
                </a:solidFill>
                <a:latin typeface="Arial" panose="020B0604020202020204" pitchFamily="34" charset="0"/>
                <a:cs typeface="Arial" panose="020B0604020202020204" pitchFamily="34" charset="0"/>
              </a:rPr>
              <a:t>County Personnel Rules, and </a:t>
            </a:r>
          </a:p>
          <a:p>
            <a:pPr defTabSz="457200" fontAlgn="auto">
              <a:spcBef>
                <a:spcPts val="1000"/>
              </a:spcBef>
              <a:spcAft>
                <a:spcPts val="0"/>
              </a:spcAft>
              <a:buClr>
                <a:srgbClr val="A53010"/>
              </a:buClr>
              <a:defRPr/>
            </a:pPr>
            <a:r>
              <a:rPr lang="en-US" altLang="en-US" sz="2800" dirty="0">
                <a:solidFill>
                  <a:prstClr val="black"/>
                </a:solidFill>
                <a:latin typeface="Arial" panose="020B0604020202020204" pitchFamily="34" charset="0"/>
                <a:cs typeface="Arial" panose="020B0604020202020204" pitchFamily="34" charset="0"/>
              </a:rPr>
              <a:t>Department Rules and Regulations</a:t>
            </a:r>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81</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276600" y="4572000"/>
            <a:ext cx="2819400" cy="1784350"/>
          </a:xfrm>
          <a:prstGeom prst="rect">
            <a:avLst/>
          </a:prstGeom>
        </p:spPr>
      </p:pic>
    </p:spTree>
    <p:extLst>
      <p:ext uri="{BB962C8B-B14F-4D97-AF65-F5344CB8AC3E}">
        <p14:creationId xmlns:p14="http://schemas.microsoft.com/office/powerpoint/2010/main" val="31219862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MANAGEMENT DETERMINES</a:t>
            </a:r>
          </a:p>
        </p:txBody>
      </p:sp>
      <p:sp>
        <p:nvSpPr>
          <p:cNvPr id="3" name="Content Placeholder 2"/>
          <p:cNvSpPr>
            <a:spLocks noGrp="1"/>
          </p:cNvSpPr>
          <p:nvPr>
            <p:ph idx="1"/>
          </p:nvPr>
        </p:nvSpPr>
        <p:spPr/>
        <p:txBody>
          <a:bodyPr/>
          <a:lstStyle/>
          <a:p>
            <a:pPr lvl="0" defTabSz="457200" fontAlgn="auto">
              <a:spcBef>
                <a:spcPts val="0"/>
              </a:spcBef>
              <a:spcAft>
                <a:spcPts val="0"/>
              </a:spcAft>
              <a:buClr>
                <a:srgbClr val="A53010"/>
              </a:buClr>
              <a:buFont typeface="Wingdings" panose="05000000000000000000" pitchFamily="2" charset="2"/>
              <a:buChar char="ü"/>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Mission and Objectives of the Departments</a:t>
            </a:r>
          </a:p>
          <a:p>
            <a:pPr marL="0" lvl="0" indent="0" defTabSz="457200" fontAlgn="auto">
              <a:spcBef>
                <a:spcPts val="0"/>
              </a:spcBef>
              <a:spcAft>
                <a:spcPts val="0"/>
              </a:spcAft>
              <a:buClr>
                <a:srgbClr val="A53010"/>
              </a:buClr>
              <a:buNone/>
              <a:defRPr/>
            </a:pPr>
            <a:endParaRPr lang="en-US" altLang="en-US" sz="28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0"/>
              </a:spcBef>
              <a:spcAft>
                <a:spcPts val="0"/>
              </a:spcAft>
              <a:buClr>
                <a:srgbClr val="A53010"/>
              </a:buClr>
              <a:buFont typeface="Wingdings" panose="05000000000000000000" pitchFamily="2" charset="2"/>
              <a:buChar char="ü"/>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The methods, means and number of personnel needed to carry out 	departmental responsibilities;</a:t>
            </a:r>
          </a:p>
          <a:p>
            <a:pPr lvl="0" defTabSz="457200" fontAlgn="auto">
              <a:spcBef>
                <a:spcPts val="0"/>
              </a:spcBef>
              <a:spcAft>
                <a:spcPts val="0"/>
              </a:spcAft>
              <a:buClr>
                <a:srgbClr val="A53010"/>
              </a:buClr>
              <a:buFont typeface="Wingdings" panose="05000000000000000000" pitchFamily="2" charset="2"/>
              <a:buChar char="ü"/>
              <a:defRPr/>
            </a:pPr>
            <a:endParaRPr lang="en-US" altLang="en-US" sz="2800" dirty="0">
              <a:solidFill>
                <a:prstClr val="black">
                  <a:lumMod val="75000"/>
                  <a:lumOff val="25000"/>
                </a:prstClr>
              </a:solidFill>
              <a:latin typeface="Arial" panose="020B0604020202020204" pitchFamily="34" charset="0"/>
              <a:cs typeface="Arial" panose="020B0604020202020204" pitchFamily="34" charset="0"/>
            </a:endParaRPr>
          </a:p>
          <a:p>
            <a:pPr lvl="0" defTabSz="457200" fontAlgn="auto">
              <a:spcBef>
                <a:spcPts val="0"/>
              </a:spcBef>
              <a:spcAft>
                <a:spcPts val="0"/>
              </a:spcAft>
              <a:buClr>
                <a:srgbClr val="A53010"/>
              </a:buClr>
              <a:buFont typeface="Wingdings" panose="05000000000000000000" pitchFamily="2" charset="2"/>
              <a:buChar char="ü"/>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Actions necessary to carry out services during a declared emergency by the County Mayor</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82</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2188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MANAGEMENT</a:t>
            </a:r>
          </a:p>
        </p:txBody>
      </p:sp>
      <p:sp>
        <p:nvSpPr>
          <p:cNvPr id="3" name="Content Placeholder 2"/>
          <p:cNvSpPr>
            <a:spLocks noGrp="1"/>
          </p:cNvSpPr>
          <p:nvPr>
            <p:ph idx="1"/>
          </p:nvPr>
        </p:nvSpPr>
        <p:spPr>
          <a:xfrm>
            <a:off x="457200" y="2362201"/>
            <a:ext cx="8229600" cy="3581400"/>
          </a:xfrm>
        </p:spPr>
        <p:txBody>
          <a:bodyPr/>
          <a:lstStyle/>
          <a:p>
            <a:pPr lvl="0" defTabSz="457200" fontAlgn="auto">
              <a:spcBef>
                <a:spcPts val="1000"/>
              </a:spcBef>
              <a:spcAft>
                <a:spcPts val="0"/>
              </a:spcAft>
              <a:buClr>
                <a:srgbClr val="A53010"/>
              </a:buClr>
              <a:buFont typeface="Wingdings" panose="05000000000000000000" pitchFamily="2" charset="2"/>
              <a:buChar char="v"/>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Determines the work of the employees </a:t>
            </a:r>
          </a:p>
          <a:p>
            <a:pPr lvl="0" defTabSz="457200" fontAlgn="auto">
              <a:spcBef>
                <a:spcPts val="1000"/>
              </a:spcBef>
              <a:spcAft>
                <a:spcPts val="0"/>
              </a:spcAft>
              <a:buClr>
                <a:srgbClr val="A53010"/>
              </a:buClr>
              <a:buFont typeface="Wingdings" panose="05000000000000000000" pitchFamily="2" charset="2"/>
              <a:buChar char="v"/>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Determines the amount of work needed</a:t>
            </a:r>
          </a:p>
          <a:p>
            <a:pPr lvl="0" defTabSz="457200" fontAlgn="auto">
              <a:spcBef>
                <a:spcPts val="1000"/>
              </a:spcBef>
              <a:spcAft>
                <a:spcPts val="0"/>
              </a:spcAft>
              <a:buClr>
                <a:srgbClr val="A53010"/>
              </a:buClr>
              <a:buFont typeface="Wingdings" panose="05000000000000000000" pitchFamily="2" charset="2"/>
              <a:buChar char="v"/>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Relieves employees from duty </a:t>
            </a:r>
          </a:p>
          <a:p>
            <a:pPr lvl="0" defTabSz="457200" fontAlgn="auto">
              <a:spcBef>
                <a:spcPts val="1000"/>
              </a:spcBef>
              <a:spcAft>
                <a:spcPts val="0"/>
              </a:spcAft>
              <a:buClr>
                <a:srgbClr val="A53010"/>
              </a:buClr>
              <a:buFont typeface="Wingdings" panose="05000000000000000000" pitchFamily="2" charset="2"/>
              <a:buChar char="v"/>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Reduces their hours of work </a:t>
            </a:r>
          </a:p>
          <a:p>
            <a:pPr lvl="0" defTabSz="457200" fontAlgn="auto">
              <a:spcBef>
                <a:spcPts val="1000"/>
              </a:spcBef>
              <a:spcAft>
                <a:spcPts val="0"/>
              </a:spcAft>
              <a:buClr>
                <a:srgbClr val="A53010"/>
              </a:buClr>
              <a:buFont typeface="Wingdings" panose="05000000000000000000" pitchFamily="2" charset="2"/>
              <a:buChar char="v"/>
              <a:defRPr/>
            </a:pPr>
            <a:r>
              <a:rPr lang="en-US" altLang="en-US" sz="2800" dirty="0">
                <a:solidFill>
                  <a:prstClr val="black">
                    <a:lumMod val="75000"/>
                    <a:lumOff val="25000"/>
                  </a:prstClr>
                </a:solidFill>
                <a:latin typeface="Arial" panose="020B0604020202020204" pitchFamily="34" charset="0"/>
                <a:cs typeface="Arial" panose="020B0604020202020204" pitchFamily="34" charset="0"/>
              </a:rPr>
              <a:t>Reasons as the County shall determine is essential in accordance with County Rules and Regulations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83</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315200" y="914400"/>
            <a:ext cx="1572918" cy="1828800"/>
          </a:xfrm>
          <a:prstGeom prst="rect">
            <a:avLst/>
          </a:prstGeom>
        </p:spPr>
      </p:pic>
    </p:spTree>
    <p:extLst>
      <p:ext uri="{BB962C8B-B14F-4D97-AF65-F5344CB8AC3E}">
        <p14:creationId xmlns:p14="http://schemas.microsoft.com/office/powerpoint/2010/main" val="11319470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467600" cy="1143000"/>
          </a:xfrm>
        </p:spPr>
        <p:txBody>
          <a:bodyPr/>
          <a:lstStyle/>
          <a:p>
            <a:r>
              <a:rPr lang="en-US" dirty="0">
                <a:latin typeface="Arial" panose="020B0604020202020204" pitchFamily="34" charset="0"/>
                <a:cs typeface="Arial" panose="020B0604020202020204" pitchFamily="34" charset="0"/>
              </a:rPr>
              <a:t>MANAGEMENT CONTROLS</a:t>
            </a:r>
          </a:p>
        </p:txBody>
      </p:sp>
      <p:sp>
        <p:nvSpPr>
          <p:cNvPr id="3" name="Content Placeholder 2"/>
          <p:cNvSpPr>
            <a:spLocks noGrp="1"/>
          </p:cNvSpPr>
          <p:nvPr>
            <p:ph idx="1"/>
          </p:nvPr>
        </p:nvSpPr>
        <p:spPr>
          <a:xfrm>
            <a:off x="457200" y="1752601"/>
            <a:ext cx="8229600" cy="4191000"/>
          </a:xfrm>
        </p:spPr>
        <p:txBody>
          <a:bodyPr/>
          <a:lstStyle/>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Operations and Shifts</a:t>
            </a:r>
          </a:p>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Improvement in methods, operations or facilities</a:t>
            </a:r>
          </a:p>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Hire</a:t>
            </a:r>
          </a:p>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Promote</a:t>
            </a:r>
          </a:p>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Promotional criteria</a:t>
            </a:r>
          </a:p>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Transfers</a:t>
            </a:r>
          </a:p>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Assignments </a:t>
            </a:r>
          </a:p>
          <a:p>
            <a:pPr defTabSz="457200" fontAlgn="auto">
              <a:lnSpc>
                <a:spcPct val="80000"/>
              </a:lnSpc>
              <a:spcBef>
                <a:spcPts val="1000"/>
              </a:spcBef>
              <a:spcAft>
                <a:spcPts val="0"/>
              </a:spcAft>
              <a:buClr>
                <a:srgbClr val="A53010"/>
              </a:buClr>
              <a:defRPr/>
            </a:pPr>
            <a:r>
              <a:rPr lang="en-US" altLang="en-US" sz="2600" dirty="0">
                <a:solidFill>
                  <a:prstClr val="black"/>
                </a:solidFill>
                <a:latin typeface="Arial" panose="020B0604020202020204" pitchFamily="34" charset="0"/>
                <a:cs typeface="Arial" panose="020B0604020202020204" pitchFamily="34" charset="0"/>
              </a:rPr>
              <a:t>Overtime</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84</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5410200" y="3124200"/>
            <a:ext cx="3023878" cy="2609314"/>
          </a:xfrm>
          <a:prstGeom prst="rect">
            <a:avLst/>
          </a:prstGeom>
        </p:spPr>
      </p:pic>
    </p:spTree>
    <p:extLst>
      <p:ext uri="{BB962C8B-B14F-4D97-AF65-F5344CB8AC3E}">
        <p14:creationId xmlns:p14="http://schemas.microsoft.com/office/powerpoint/2010/main" val="5266943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391400" cy="1035050"/>
          </a:xfrm>
        </p:spPr>
        <p:txBody>
          <a:bodyPr/>
          <a:lstStyle/>
          <a:p>
            <a:r>
              <a:rPr lang="en-US" sz="4000" dirty="0">
                <a:latin typeface="Arial" panose="020B0604020202020204" pitchFamily="34" charset="0"/>
                <a:cs typeface="Arial" panose="020B0604020202020204" pitchFamily="34" charset="0"/>
              </a:rPr>
              <a:t>“</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and </a:t>
            </a:r>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Seven Dwarfs</a:t>
            </a:r>
            <a:r>
              <a:rPr lang="en-US" sz="4000" dirty="0">
                <a:latin typeface="Arial" panose="020B0604020202020204" pitchFamily="34" charset="0"/>
                <a:cs typeface="Arial" panose="020B0604020202020204" pitchFamily="34" charset="0"/>
              </a:rPr>
              <a:t>”</a:t>
            </a:r>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85</a:t>
            </a:fld>
            <a:endParaRPr lang="en-US"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838200" y="1600200"/>
            <a:ext cx="7391400" cy="4495800"/>
          </a:xfrm>
          <a:prstGeom prst="rect">
            <a:avLst/>
          </a:prstGeom>
        </p:spPr>
      </p:pic>
    </p:spTree>
    <p:extLst>
      <p:ext uri="{BB962C8B-B14F-4D97-AF65-F5344CB8AC3E}">
        <p14:creationId xmlns:p14="http://schemas.microsoft.com/office/powerpoint/2010/main" val="27273202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858000" cy="1143000"/>
          </a:xfrm>
        </p:spPr>
        <p:txBody>
          <a:bodyPr/>
          <a:lstStyle/>
          <a:p>
            <a:r>
              <a:rPr lang="en-US" dirty="0"/>
              <a:t>“</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and </a:t>
            </a:r>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Seven Dwarfs</a:t>
            </a:r>
            <a:r>
              <a:rPr lang="en-US" dirty="0"/>
              <a:t>”(cont’d)</a:t>
            </a:r>
          </a:p>
        </p:txBody>
      </p:sp>
      <p:sp>
        <p:nvSpPr>
          <p:cNvPr id="3" name="Content Placeholder 2"/>
          <p:cNvSpPr>
            <a:spLocks noGrp="1"/>
          </p:cNvSpPr>
          <p:nvPr>
            <p:ph idx="1"/>
          </p:nvPr>
        </p:nvSpPr>
        <p:spPr>
          <a:xfrm>
            <a:off x="457200" y="1524000"/>
            <a:ext cx="8229600" cy="4717257"/>
          </a:xfrm>
        </p:spPr>
        <p:txBody>
          <a:bodyPr/>
          <a:lstStyle/>
          <a:p>
            <a:pPr lvl="0" defTabSz="457200">
              <a:lnSpc>
                <a:spcPct val="90000"/>
              </a:lnSpc>
              <a:spcBef>
                <a:spcPts val="1000"/>
              </a:spcBef>
              <a:buClr>
                <a:srgbClr val="A53010"/>
              </a:buClr>
              <a:buNone/>
            </a:pPr>
            <a:r>
              <a:rPr lang="en-US" altLang="en-US" sz="1800" dirty="0">
                <a:solidFill>
                  <a:srgbClr val="404040"/>
                </a:solidFill>
                <a:latin typeface="Arial" panose="020B0604020202020204" pitchFamily="34" charset="0"/>
                <a:cs typeface="Arial" panose="020B0604020202020204" pitchFamily="34" charset="0"/>
              </a:rPr>
              <a:t>Management of the Seven personalities......</a:t>
            </a:r>
          </a:p>
          <a:p>
            <a:pPr lvl="0" defTabSz="457200">
              <a:lnSpc>
                <a:spcPct val="90000"/>
              </a:lnSpc>
              <a:spcBef>
                <a:spcPts val="1000"/>
              </a:spcBef>
              <a:buClr>
                <a:srgbClr val="A53010"/>
              </a:buClr>
              <a:buNone/>
            </a:pPr>
            <a:endParaRPr lang="en-US" altLang="en-US" sz="1800" dirty="0">
              <a:solidFill>
                <a:srgbClr val="404040"/>
              </a:solidFill>
              <a:latin typeface="Arial" panose="020B0604020202020204" pitchFamily="34" charset="0"/>
              <a:cs typeface="Arial" panose="020B0604020202020204" pitchFamily="34" charset="0"/>
              <a:hlinkClick r:id="rId3"/>
              <a:hlinkMouseOver r:id="rId4" action="ppaction://hlinkfile"/>
            </a:endParaRPr>
          </a:p>
          <a:p>
            <a:pPr lvl="0" defTabSz="457200">
              <a:lnSpc>
                <a:spcPct val="90000"/>
              </a:lnSpc>
              <a:spcBef>
                <a:spcPts val="1000"/>
              </a:spcBef>
              <a:buClr>
                <a:srgbClr val="A53010"/>
              </a:buClr>
              <a:buNone/>
            </a:pPr>
            <a:r>
              <a:rPr lang="en-US" altLang="en-US" sz="1800" b="1" dirty="0">
                <a:solidFill>
                  <a:srgbClr val="FF9933"/>
                </a:solidFill>
                <a:latin typeface="Arial" panose="020B0604020202020204" pitchFamily="34" charset="0"/>
                <a:cs typeface="Arial" panose="020B0604020202020204" pitchFamily="34" charset="0"/>
              </a:rPr>
              <a:t>	Dopey:</a:t>
            </a:r>
            <a:r>
              <a:rPr lang="en-US" altLang="en-US" sz="1800" dirty="0">
                <a:solidFill>
                  <a:srgbClr val="404040"/>
                </a:solidFill>
                <a:latin typeface="Arial" panose="020B0604020202020204" pitchFamily="34" charset="0"/>
                <a:cs typeface="Arial" panose="020B0604020202020204" pitchFamily="34" charset="0"/>
              </a:rPr>
              <a:t> the youngest, sweetest, and silliest of the seven. He is clumsy and he/she simply "never tries to speak". </a:t>
            </a:r>
          </a:p>
          <a:p>
            <a:pPr lvl="0" defTabSz="457200">
              <a:lnSpc>
                <a:spcPct val="90000"/>
              </a:lnSpc>
              <a:spcBef>
                <a:spcPts val="1000"/>
              </a:spcBef>
              <a:buClr>
                <a:srgbClr val="A53010"/>
              </a:buClr>
              <a:buNone/>
            </a:pPr>
            <a:r>
              <a:rPr lang="en-US" altLang="en-US" sz="1800" b="1" dirty="0">
                <a:solidFill>
                  <a:srgbClr val="FF9933"/>
                </a:solidFill>
                <a:latin typeface="Arial" panose="020B0604020202020204" pitchFamily="34" charset="0"/>
                <a:cs typeface="Arial" panose="020B0604020202020204" pitchFamily="34" charset="0"/>
              </a:rPr>
              <a:t>	Grumpy:</a:t>
            </a:r>
            <a:r>
              <a:rPr lang="en-US" altLang="en-US" sz="1800" dirty="0">
                <a:solidFill>
                  <a:srgbClr val="404040"/>
                </a:solidFill>
                <a:latin typeface="Arial" panose="020B0604020202020204" pitchFamily="34" charset="0"/>
                <a:cs typeface="Arial" panose="020B0604020202020204" pitchFamily="34" charset="0"/>
              </a:rPr>
              <a:t> the grouchiest and the leader of the group, even though he is supremely devoted to the beautiful Snow-White Management.</a:t>
            </a:r>
          </a:p>
          <a:p>
            <a:pPr lvl="0" defTabSz="457200">
              <a:spcBef>
                <a:spcPts val="1000"/>
              </a:spcBef>
              <a:buClr>
                <a:srgbClr val="A53010"/>
              </a:buClr>
              <a:buNone/>
            </a:pPr>
            <a:r>
              <a:rPr lang="en-US" altLang="en-US" sz="1800" b="1" dirty="0">
                <a:solidFill>
                  <a:srgbClr val="FF9933"/>
                </a:solidFill>
                <a:latin typeface="Arial" panose="020B0604020202020204" pitchFamily="34" charset="0"/>
                <a:cs typeface="Arial" panose="020B0604020202020204" pitchFamily="34" charset="0"/>
              </a:rPr>
              <a:t>	Doc:</a:t>
            </a:r>
            <a:r>
              <a:rPr lang="en-US" altLang="en-US" sz="1800" dirty="0">
                <a:solidFill>
                  <a:srgbClr val="404040"/>
                </a:solidFill>
                <a:latin typeface="Arial" panose="020B0604020202020204" pitchFamily="34" charset="0"/>
                <a:cs typeface="Arial" panose="020B0604020202020204" pitchFamily="34" charset="0"/>
              </a:rPr>
              <a:t> the only one of the dwarfs to wear glasses and often mixes up his words; presumably the most intellectual.</a:t>
            </a:r>
          </a:p>
          <a:p>
            <a:pPr lvl="0" defTabSz="457200">
              <a:spcBef>
                <a:spcPts val="1000"/>
              </a:spcBef>
              <a:buClr>
                <a:srgbClr val="A53010"/>
              </a:buClr>
              <a:buNone/>
            </a:pPr>
            <a:r>
              <a:rPr lang="en-US" altLang="en-US" sz="1800" dirty="0">
                <a:solidFill>
                  <a:srgbClr val="FF9933"/>
                </a:solidFill>
                <a:latin typeface="Arial" panose="020B0604020202020204" pitchFamily="34" charset="0"/>
                <a:cs typeface="Arial" panose="020B0604020202020204" pitchFamily="34" charset="0"/>
              </a:rPr>
              <a:t>	</a:t>
            </a:r>
            <a:r>
              <a:rPr lang="en-US" altLang="en-US" sz="1800" b="1" dirty="0">
                <a:solidFill>
                  <a:srgbClr val="FF9933"/>
                </a:solidFill>
                <a:latin typeface="Arial" panose="020B0604020202020204" pitchFamily="34" charset="0"/>
                <a:cs typeface="Arial" panose="020B0604020202020204" pitchFamily="34" charset="0"/>
              </a:rPr>
              <a:t>Happy:</a:t>
            </a:r>
            <a:r>
              <a:rPr lang="en-US" altLang="en-US" sz="1800" dirty="0">
                <a:solidFill>
                  <a:srgbClr val="FF9933"/>
                </a:solidFill>
                <a:latin typeface="Arial" panose="020B0604020202020204" pitchFamily="34" charset="0"/>
                <a:cs typeface="Arial" panose="020B0604020202020204" pitchFamily="34" charset="0"/>
              </a:rPr>
              <a:t> </a:t>
            </a:r>
            <a:r>
              <a:rPr lang="en-US" altLang="en-US" sz="1800" dirty="0">
                <a:solidFill>
                  <a:srgbClr val="404040"/>
                </a:solidFill>
                <a:latin typeface="Arial" panose="020B0604020202020204" pitchFamily="34" charset="0"/>
                <a:cs typeface="Arial" panose="020B0604020202020204" pitchFamily="34" charset="0"/>
              </a:rPr>
              <a:t>the most joyous of the dwarfs... </a:t>
            </a:r>
          </a:p>
          <a:p>
            <a:pPr lvl="0" defTabSz="457200">
              <a:spcBef>
                <a:spcPts val="1000"/>
              </a:spcBef>
              <a:buClr>
                <a:srgbClr val="A53010"/>
              </a:buClr>
              <a:buNone/>
            </a:pPr>
            <a:r>
              <a:rPr lang="en-US" altLang="en-US" sz="1800" b="1" dirty="0">
                <a:solidFill>
                  <a:srgbClr val="FF9933"/>
                </a:solidFill>
                <a:latin typeface="Arial" panose="020B0604020202020204" pitchFamily="34" charset="0"/>
                <a:cs typeface="Arial" panose="020B0604020202020204" pitchFamily="34" charset="0"/>
              </a:rPr>
              <a:t>	</a:t>
            </a:r>
            <a:endParaRPr lang="en-US" altLang="en-US" sz="1800" dirty="0">
              <a:solidFill>
                <a:srgbClr val="404040"/>
              </a:solidFill>
              <a:latin typeface="Arial" panose="020B0604020202020204" pitchFamily="34" charset="0"/>
              <a:cs typeface="Arial" panose="020B0604020202020204" pitchFamily="34" charset="0"/>
            </a:endParaRPr>
          </a:p>
          <a:p>
            <a:pPr lvl="0" defTabSz="457200">
              <a:lnSpc>
                <a:spcPct val="90000"/>
              </a:lnSpc>
              <a:spcBef>
                <a:spcPts val="1000"/>
              </a:spcBef>
              <a:buClr>
                <a:srgbClr val="A53010"/>
              </a:buClr>
              <a:buNone/>
            </a:pPr>
            <a:endParaRPr lang="en-US" altLang="en-US" sz="2800" dirty="0">
              <a:solidFill>
                <a:srgbClr val="404040"/>
              </a:solidFill>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86</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stretch>
            <a:fillRect/>
          </a:stretch>
        </p:blipFill>
        <p:spPr>
          <a:xfrm>
            <a:off x="2743200" y="4572000"/>
            <a:ext cx="3810000" cy="1600200"/>
          </a:xfrm>
          <a:prstGeom prst="rect">
            <a:avLst/>
          </a:prstGeom>
        </p:spPr>
      </p:pic>
    </p:spTree>
    <p:extLst>
      <p:ext uri="{BB962C8B-B14F-4D97-AF65-F5344CB8AC3E}">
        <p14:creationId xmlns:p14="http://schemas.microsoft.com/office/powerpoint/2010/main" val="12724434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1773"/>
            <a:ext cx="7467600" cy="1143000"/>
          </a:xfrm>
        </p:spPr>
        <p:txBody>
          <a:bodyPr/>
          <a:lstStyle/>
          <a:p>
            <a:r>
              <a:rPr lang="en-US" dirty="0"/>
              <a:t>“</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and </a:t>
            </a:r>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Seven Dwarfs</a:t>
            </a:r>
            <a:r>
              <a:rPr lang="en-US" sz="4000" dirty="0">
                <a:latin typeface="Arial" panose="020B0604020202020204" pitchFamily="34" charset="0"/>
                <a:cs typeface="Arial" panose="020B0604020202020204" pitchFamily="34" charset="0"/>
              </a:rPr>
              <a:t>” (cont’d)</a:t>
            </a:r>
          </a:p>
        </p:txBody>
      </p:sp>
      <p:sp>
        <p:nvSpPr>
          <p:cNvPr id="3" name="Content Placeholder 2"/>
          <p:cNvSpPr>
            <a:spLocks noGrp="1"/>
          </p:cNvSpPr>
          <p:nvPr>
            <p:ph idx="1"/>
          </p:nvPr>
        </p:nvSpPr>
        <p:spPr>
          <a:xfrm>
            <a:off x="457200" y="1781811"/>
            <a:ext cx="8229600" cy="4344352"/>
          </a:xfrm>
        </p:spPr>
        <p:txBody>
          <a:bodyPr/>
          <a:lstStyle/>
          <a:p>
            <a:pPr lvl="0" defTabSz="457200">
              <a:spcBef>
                <a:spcPts val="1000"/>
              </a:spcBef>
              <a:buClr>
                <a:srgbClr val="A53010"/>
              </a:buClr>
              <a:buNone/>
            </a:pPr>
            <a:r>
              <a:rPr lang="en-US" altLang="en-US" sz="1800" b="1" dirty="0">
                <a:solidFill>
                  <a:srgbClr val="FF9933"/>
                </a:solidFill>
                <a:latin typeface="Arial" panose="020B0604020202020204" pitchFamily="34" charset="0"/>
                <a:cs typeface="Arial" panose="020B0604020202020204" pitchFamily="34" charset="0"/>
              </a:rPr>
              <a:t>	Bashful</a:t>
            </a:r>
            <a:r>
              <a:rPr lang="en-US" altLang="en-US" sz="1800" dirty="0">
                <a:solidFill>
                  <a:srgbClr val="FF9933"/>
                </a:solidFill>
                <a:latin typeface="Arial" panose="020B0604020202020204" pitchFamily="34" charset="0"/>
                <a:cs typeface="Arial" panose="020B0604020202020204" pitchFamily="34" charset="0"/>
              </a:rPr>
              <a:t>:</a:t>
            </a:r>
            <a:r>
              <a:rPr lang="en-US" altLang="en-US" sz="1800" dirty="0">
                <a:solidFill>
                  <a:srgbClr val="404040"/>
                </a:solidFill>
                <a:latin typeface="Arial" panose="020B0604020202020204" pitchFamily="34" charset="0"/>
                <a:cs typeface="Arial" panose="020B0604020202020204" pitchFamily="34" charset="0"/>
              </a:rPr>
              <a:t> evokes his bashful nature through a classic pose of shyness and is often embarrassed by the presence of any attention directed at him. </a:t>
            </a:r>
          </a:p>
          <a:p>
            <a:pPr lvl="0" defTabSz="457200">
              <a:spcBef>
                <a:spcPts val="1000"/>
              </a:spcBef>
              <a:buClr>
                <a:srgbClr val="A53010"/>
              </a:buClr>
              <a:buNone/>
            </a:pPr>
            <a:r>
              <a:rPr lang="en-US" altLang="en-US" sz="1800" dirty="0">
                <a:solidFill>
                  <a:srgbClr val="FF9933"/>
                </a:solidFill>
                <a:latin typeface="Arial" panose="020B0604020202020204" pitchFamily="34" charset="0"/>
                <a:cs typeface="Arial" panose="020B0604020202020204" pitchFamily="34" charset="0"/>
              </a:rPr>
              <a:t>	</a:t>
            </a:r>
            <a:r>
              <a:rPr lang="en-US" altLang="en-US" sz="1800" b="1" dirty="0">
                <a:solidFill>
                  <a:srgbClr val="FF9933"/>
                </a:solidFill>
                <a:latin typeface="Arial" panose="020B0604020202020204" pitchFamily="34" charset="0"/>
                <a:cs typeface="Arial" panose="020B0604020202020204" pitchFamily="34" charset="0"/>
              </a:rPr>
              <a:t>Sneezy</a:t>
            </a:r>
            <a:r>
              <a:rPr lang="en-US" altLang="en-US" sz="1800" dirty="0">
                <a:solidFill>
                  <a:srgbClr val="FF9933"/>
                </a:solidFill>
                <a:latin typeface="Arial" panose="020B0604020202020204" pitchFamily="34" charset="0"/>
                <a:cs typeface="Arial" panose="020B0604020202020204" pitchFamily="34" charset="0"/>
              </a:rPr>
              <a:t>:</a:t>
            </a:r>
            <a:r>
              <a:rPr lang="en-US" altLang="en-US" sz="1800" dirty="0">
                <a:solidFill>
                  <a:srgbClr val="404040"/>
                </a:solidFill>
                <a:latin typeface="Arial" panose="020B0604020202020204" pitchFamily="34" charset="0"/>
                <a:cs typeface="Arial" panose="020B0604020202020204" pitchFamily="34" charset="0"/>
              </a:rPr>
              <a:t> frequently shown with one finger underneath his nose, as if trying to stifle a sneeze; sickly....</a:t>
            </a:r>
          </a:p>
          <a:p>
            <a:pPr lvl="0" defTabSz="457200">
              <a:spcBef>
                <a:spcPts val="1000"/>
              </a:spcBef>
              <a:buClr>
                <a:srgbClr val="A53010"/>
              </a:buClr>
              <a:buNone/>
            </a:pPr>
            <a:r>
              <a:rPr lang="en-US" altLang="en-US" sz="1800" b="1" dirty="0">
                <a:solidFill>
                  <a:srgbClr val="FF9933"/>
                </a:solidFill>
                <a:latin typeface="Century Gothic" panose="020B0502020202020204"/>
              </a:rPr>
              <a:t>	Sleepy:</a:t>
            </a:r>
            <a:r>
              <a:rPr lang="en-US" altLang="en-US" sz="1800" dirty="0">
                <a:solidFill>
                  <a:srgbClr val="404040"/>
                </a:solidFill>
                <a:latin typeface="Century Gothic" panose="020B0502020202020204"/>
              </a:rPr>
              <a:t> always tired and appears laconic in most situations; wears a perpetually sleepy looking, heavily lidded expression on his face. </a:t>
            </a:r>
          </a:p>
          <a:p>
            <a:pPr lvl="0" defTabSz="457200">
              <a:spcBef>
                <a:spcPts val="1000"/>
              </a:spcBef>
              <a:buClr>
                <a:srgbClr val="A53010"/>
              </a:buClr>
              <a:buFont typeface="Wingdings 3" panose="05040102010807070707" pitchFamily="18" charset="2"/>
              <a:buChar char=""/>
            </a:pPr>
            <a:endParaRPr lang="en-US" altLang="en-US" sz="1800" dirty="0">
              <a:solidFill>
                <a:srgbClr val="404040"/>
              </a:solidFill>
              <a:latin typeface="Century Gothic" panose="020B0502020202020204"/>
            </a:endParaRPr>
          </a:p>
          <a:p>
            <a:pPr lvl="0" defTabSz="457200">
              <a:spcBef>
                <a:spcPts val="1000"/>
              </a:spcBef>
              <a:buClr>
                <a:srgbClr val="A53010"/>
              </a:buClr>
              <a:buNone/>
            </a:pPr>
            <a:r>
              <a:rPr lang="en-US" altLang="en-US" sz="1800" dirty="0">
                <a:solidFill>
                  <a:srgbClr val="404040"/>
                </a:solidFill>
                <a:latin typeface="Century Gothic" panose="020B0502020202020204"/>
              </a:rPr>
              <a:t>	The dwarfs’ occupation is working in the diamond mines Department under your supervision.</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87</a:t>
            </a:fld>
            <a:endParaRPr lang="en-US"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4541520" y="4724399"/>
            <a:ext cx="2926080" cy="1401763"/>
          </a:xfrm>
          <a:prstGeom prst="rect">
            <a:avLst/>
          </a:prstGeom>
        </p:spPr>
      </p:pic>
    </p:spTree>
    <p:extLst>
      <p:ext uri="{BB962C8B-B14F-4D97-AF65-F5344CB8AC3E}">
        <p14:creationId xmlns:p14="http://schemas.microsoft.com/office/powerpoint/2010/main" val="14301890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7025640" cy="1143000"/>
          </a:xfrm>
        </p:spPr>
        <p:txBody>
          <a:bodyPr/>
          <a:lstStyle/>
          <a:p>
            <a:r>
              <a:rPr lang="en-US" dirty="0">
                <a:latin typeface="Arial" panose="020B0604020202020204" pitchFamily="34" charset="0"/>
                <a:cs typeface="Arial" panose="020B0604020202020204" pitchFamily="34" charset="0"/>
              </a:rPr>
              <a:t>SUPERVISOR DID YOU...</a:t>
            </a:r>
          </a:p>
        </p:txBody>
      </p:sp>
      <p:sp>
        <p:nvSpPr>
          <p:cNvPr id="3" name="Content Placeholder 2"/>
          <p:cNvSpPr>
            <a:spLocks noGrp="1"/>
          </p:cNvSpPr>
          <p:nvPr>
            <p:ph idx="1"/>
          </p:nvPr>
        </p:nvSpPr>
        <p:spPr>
          <a:xfrm>
            <a:off x="304800" y="1524000"/>
            <a:ext cx="8503920" cy="3200400"/>
          </a:xfrm>
        </p:spPr>
        <p:txBody>
          <a:bodyPr/>
          <a:lstStyle/>
          <a:p>
            <a:pPr defTabSz="457200">
              <a:spcBef>
                <a:spcPts val="1000"/>
              </a:spcBef>
              <a:buClr>
                <a:srgbClr val="A53010"/>
              </a:buClr>
            </a:pPr>
            <a:r>
              <a:rPr lang="en-US" altLang="en-US" sz="2000" dirty="0">
                <a:solidFill>
                  <a:srgbClr val="404040"/>
                </a:solidFill>
                <a:latin typeface="Arial" panose="020B0604020202020204" pitchFamily="34" charset="0"/>
                <a:cs typeface="Arial" panose="020B0604020202020204" pitchFamily="34" charset="0"/>
              </a:rPr>
              <a:t>NOTICE YOUR SUBORDINATES??</a:t>
            </a:r>
          </a:p>
          <a:p>
            <a:pPr defTabSz="457200">
              <a:spcBef>
                <a:spcPts val="1000"/>
              </a:spcBef>
              <a:buClr>
                <a:srgbClr val="A53010"/>
              </a:buClr>
            </a:pPr>
            <a:r>
              <a:rPr lang="en-US" altLang="en-US" sz="2000" dirty="0">
                <a:solidFill>
                  <a:srgbClr val="404040"/>
                </a:solidFill>
                <a:latin typeface="Arial" panose="020B0604020202020204" pitchFamily="34" charset="0"/>
                <a:cs typeface="Arial" panose="020B0604020202020204" pitchFamily="34" charset="0"/>
              </a:rPr>
              <a:t>TELL YOUR SUBORDINATES WHAT YOU EXPECT FROM THEM??</a:t>
            </a:r>
          </a:p>
          <a:p>
            <a:pPr defTabSz="457200">
              <a:spcBef>
                <a:spcPts val="1000"/>
              </a:spcBef>
              <a:buClr>
                <a:srgbClr val="A53010"/>
              </a:buClr>
            </a:pPr>
            <a:r>
              <a:rPr lang="en-US" altLang="en-US" sz="2000" dirty="0">
                <a:solidFill>
                  <a:srgbClr val="404040"/>
                </a:solidFill>
                <a:latin typeface="Arial" panose="020B0604020202020204" pitchFamily="34" charset="0"/>
                <a:cs typeface="Arial" panose="020B0604020202020204" pitchFamily="34" charset="0"/>
              </a:rPr>
              <a:t>IDENTIFY TO YOUR SUBORDINATES THEIR RESPONSIBILITIES??</a:t>
            </a:r>
          </a:p>
          <a:p>
            <a:pPr defTabSz="457200">
              <a:spcBef>
                <a:spcPts val="1000"/>
              </a:spcBef>
              <a:buClr>
                <a:srgbClr val="A53010"/>
              </a:buClr>
            </a:pPr>
            <a:r>
              <a:rPr lang="en-US" altLang="en-US" sz="2000" dirty="0">
                <a:solidFill>
                  <a:srgbClr val="404040"/>
                </a:solidFill>
                <a:latin typeface="Arial" panose="020B0604020202020204" pitchFamily="34" charset="0"/>
                <a:cs typeface="Arial" panose="020B0604020202020204" pitchFamily="34" charset="0"/>
              </a:rPr>
              <a:t>TRAIN YOUR SUBORDINATES AS TO THEIR RESPONSIBILITIES AND EXPECTATIONS??</a:t>
            </a:r>
          </a:p>
          <a:p>
            <a:pPr defTabSz="457200">
              <a:spcBef>
                <a:spcPts val="1000"/>
              </a:spcBef>
              <a:buClr>
                <a:srgbClr val="A53010"/>
              </a:buClr>
            </a:pPr>
            <a:r>
              <a:rPr lang="en-US" altLang="en-US" sz="2000" dirty="0">
                <a:solidFill>
                  <a:srgbClr val="404040"/>
                </a:solidFill>
                <a:latin typeface="Arial" panose="020B0604020202020204" pitchFamily="34" charset="0"/>
                <a:cs typeface="Arial" panose="020B0604020202020204" pitchFamily="34" charset="0"/>
              </a:rPr>
              <a:t>DOCUMENT??</a:t>
            </a:r>
          </a:p>
          <a:p>
            <a:pPr defTabSz="457200">
              <a:spcBef>
                <a:spcPts val="1000"/>
              </a:spcBef>
              <a:buClr>
                <a:srgbClr val="A53010"/>
              </a:buClr>
            </a:pPr>
            <a:r>
              <a:rPr lang="en-US" altLang="en-US" sz="2000" dirty="0">
                <a:solidFill>
                  <a:srgbClr val="404040"/>
                </a:solidFill>
                <a:latin typeface="Arial" panose="020B0604020202020204" pitchFamily="34" charset="0"/>
                <a:cs typeface="Arial" panose="020B0604020202020204" pitchFamily="34" charset="0"/>
              </a:rPr>
              <a:t>DID YOUR SUBORDINATES SIGN OFF ON YOUR WRITTEN EXPECTATIONS??</a:t>
            </a:r>
          </a:p>
          <a:p>
            <a:pPr lvl="0" defTabSz="457200">
              <a:spcBef>
                <a:spcPts val="1000"/>
              </a:spcBef>
              <a:buClr>
                <a:srgbClr val="A53010"/>
              </a:buClr>
              <a:buNone/>
            </a:pPr>
            <a:endParaRPr lang="en-US" altLang="en-US" sz="1600" b="1" dirty="0">
              <a:solidFill>
                <a:srgbClr val="404040"/>
              </a:solidFill>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88</a:t>
            </a:fld>
            <a:endParaRPr lang="en-US"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5257800" y="5027307"/>
            <a:ext cx="1725318" cy="1329043"/>
          </a:xfrm>
          <a:prstGeom prst="rect">
            <a:avLst/>
          </a:prstGeom>
        </p:spPr>
      </p:pic>
    </p:spTree>
    <p:extLst>
      <p:ext uri="{BB962C8B-B14F-4D97-AF65-F5344CB8AC3E}">
        <p14:creationId xmlns:p14="http://schemas.microsoft.com/office/powerpoint/2010/main" val="37788851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dirty="0">
                <a:latin typeface="Arial" panose="020B0604020202020204" pitchFamily="34" charset="0"/>
                <a:cs typeface="Arial" panose="020B0604020202020204" pitchFamily="34" charset="0"/>
              </a:rPr>
              <a:t>SO SUPERVISORS.......</a:t>
            </a:r>
          </a:p>
        </p:txBody>
      </p:sp>
      <p:sp>
        <p:nvSpPr>
          <p:cNvPr id="3" name="Content Placeholder 2"/>
          <p:cNvSpPr>
            <a:spLocks noGrp="1"/>
          </p:cNvSpPr>
          <p:nvPr>
            <p:ph idx="1"/>
          </p:nvPr>
        </p:nvSpPr>
        <p:spPr>
          <a:xfrm>
            <a:off x="457200" y="1600201"/>
            <a:ext cx="7239000" cy="4038600"/>
          </a:xfrm>
        </p:spPr>
        <p:txBody>
          <a:bodyPr/>
          <a:lstStyle/>
          <a:p>
            <a:pPr lvl="0" defTabSz="457200">
              <a:spcBef>
                <a:spcPts val="1000"/>
              </a:spcBef>
              <a:buClr>
                <a:srgbClr val="A53010"/>
              </a:buClr>
              <a:buNone/>
            </a:pPr>
            <a:r>
              <a:rPr lang="en-US" altLang="en-US" sz="4400" dirty="0">
                <a:solidFill>
                  <a:srgbClr val="404040"/>
                </a:solidFill>
                <a:latin typeface="Arial" panose="020B0604020202020204" pitchFamily="34" charset="0"/>
                <a:cs typeface="Arial" panose="020B0604020202020204" pitchFamily="34" charset="0"/>
              </a:rPr>
              <a:t>	IS IT FAIR.....</a:t>
            </a:r>
          </a:p>
          <a:p>
            <a:pPr lvl="0" defTabSz="457200">
              <a:spcBef>
                <a:spcPts val="1000"/>
              </a:spcBef>
              <a:buClr>
                <a:srgbClr val="A53010"/>
              </a:buClr>
              <a:buNone/>
            </a:pPr>
            <a:endParaRPr lang="en-US" altLang="en-US" sz="5400" dirty="0">
              <a:solidFill>
                <a:srgbClr val="404040"/>
              </a:solidFill>
              <a:latin typeface="Arial" panose="020B0604020202020204" pitchFamily="34" charset="0"/>
              <a:cs typeface="Arial" panose="020B0604020202020204" pitchFamily="34" charset="0"/>
            </a:endParaRPr>
          </a:p>
          <a:p>
            <a:pPr lvl="0" defTabSz="457200">
              <a:spcBef>
                <a:spcPts val="1000"/>
              </a:spcBef>
              <a:buClr>
                <a:srgbClr val="A53010"/>
              </a:buClr>
              <a:buNone/>
            </a:pPr>
            <a:r>
              <a:rPr lang="en-US" altLang="en-US" sz="4400" dirty="0">
                <a:solidFill>
                  <a:srgbClr val="F2EC00"/>
                </a:solidFill>
                <a:latin typeface="Arial" panose="020B0604020202020204" pitchFamily="34" charset="0"/>
                <a:cs typeface="Arial" panose="020B0604020202020204" pitchFamily="34" charset="0"/>
              </a:rPr>
              <a:t>	</a:t>
            </a:r>
            <a:r>
              <a:rPr lang="en-US" altLang="en-US" sz="4400" dirty="0">
                <a:solidFill>
                  <a:prstClr val="black"/>
                </a:solidFill>
                <a:latin typeface="Arial" panose="020B0604020202020204" pitchFamily="34" charset="0"/>
                <a:cs typeface="Arial" panose="020B0604020202020204" pitchFamily="34" charset="0"/>
              </a:rPr>
              <a:t>or can you now DISCIPLINE your subordinates?</a:t>
            </a:r>
          </a:p>
          <a:p>
            <a:endParaRPr lang="en-US" dirty="0"/>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89</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27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9E8596-442B-4C82-9E3C-675AC2E944BE}"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a:t>
            </a:fld>
            <a:endParaRPr lang="en-US" dirty="0">
              <a:solidFill>
                <a:schemeClr val="tx1"/>
              </a:solidFill>
              <a:latin typeface="Arial" panose="020B0604020202020204" pitchFamily="34" charset="0"/>
              <a:cs typeface="Arial" panose="020B0604020202020204" pitchFamily="34" charset="0"/>
            </a:endParaRPr>
          </a:p>
        </p:txBody>
      </p:sp>
      <p:pic>
        <p:nvPicPr>
          <p:cNvPr id="6" name="MA7.1291204683" descr="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6248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7942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223" y="285437"/>
            <a:ext cx="8229600" cy="841688"/>
          </a:xfrm>
        </p:spPr>
        <p:txBody>
          <a:bodyPr/>
          <a:lstStyle/>
          <a:p>
            <a:r>
              <a:rPr lang="en-US" sz="3600" dirty="0">
                <a:latin typeface="Arial" panose="020B0604020202020204" pitchFamily="34" charset="0"/>
                <a:cs typeface="Arial" panose="020B0604020202020204" pitchFamily="34" charset="0"/>
              </a:rPr>
              <a:t>Arrest Log Tracking</a:t>
            </a:r>
          </a:p>
        </p:txBody>
      </p:sp>
      <p:sp>
        <p:nvSpPr>
          <p:cNvPr id="3" name="Content Placeholder 2"/>
          <p:cNvSpPr>
            <a:spLocks noGrp="1"/>
          </p:cNvSpPr>
          <p:nvPr>
            <p:ph idx="1"/>
          </p:nvPr>
        </p:nvSpPr>
        <p:spPr>
          <a:xfrm>
            <a:off x="672297" y="1127125"/>
            <a:ext cx="7328704" cy="5197475"/>
          </a:xfrm>
        </p:spPr>
        <p:txBody>
          <a:bodyPr/>
          <a:lstStyle/>
          <a:p>
            <a:pPr marL="0" lvl="0" indent="0" algn="just">
              <a:buNone/>
            </a:pPr>
            <a:r>
              <a:rPr lang="en-US" sz="2000" dirty="0">
                <a:latin typeface="Arial" panose="020B0604020202020204" pitchFamily="34" charset="0"/>
                <a:cs typeface="Arial" panose="020B0604020202020204" pitchFamily="34" charset="0"/>
              </a:rPr>
              <a:t>The Arrest Log Application tracks the disposition of cases for County employees that have been arrested.  </a:t>
            </a:r>
          </a:p>
          <a:p>
            <a:pPr marL="0" indent="0" algn="just">
              <a:buNone/>
            </a:pPr>
            <a:endParaRPr lang="en-US" sz="1800" dirty="0">
              <a:latin typeface="Arial" panose="020B0604020202020204" pitchFamily="34" charset="0"/>
              <a:cs typeface="Arial" panose="020B0604020202020204" pitchFamily="34" charset="0"/>
            </a:endParaRPr>
          </a:p>
          <a:p>
            <a:pPr marL="566738" lvl="0" indent="-219075" algn="just">
              <a:spcBef>
                <a:spcPts val="0"/>
              </a:spcBef>
            </a:pPr>
            <a:r>
              <a:rPr lang="en-US" sz="1800" dirty="0">
                <a:latin typeface="Arial" panose="020B0604020202020204" pitchFamily="34" charset="0"/>
                <a:cs typeface="Arial" panose="020B0604020202020204" pitchFamily="34" charset="0"/>
              </a:rPr>
              <a:t>The Miami-Dade Sherrif’s Office notifies PIOD, via a memo, when a county employee is arrested for both misdemeanors and felonies.  The employee’s department is also notified.</a:t>
            </a:r>
          </a:p>
          <a:p>
            <a:pPr marL="566738" indent="-219075" algn="just">
              <a:buNone/>
            </a:pPr>
            <a:endParaRPr lang="en-US" sz="1800" dirty="0">
              <a:latin typeface="Arial" panose="020B0604020202020204" pitchFamily="34" charset="0"/>
              <a:cs typeface="Arial" panose="020B0604020202020204" pitchFamily="34" charset="0"/>
            </a:endParaRPr>
          </a:p>
          <a:p>
            <a:pPr marL="566738" lvl="0" indent="-219075" algn="just">
              <a:spcBef>
                <a:spcPts val="0"/>
              </a:spcBef>
            </a:pPr>
            <a:r>
              <a:rPr lang="en-US" sz="1800" dirty="0">
                <a:latin typeface="Arial" panose="020B0604020202020204" pitchFamily="34" charset="0"/>
                <a:cs typeface="Arial" panose="020B0604020202020204" pitchFamily="34" charset="0"/>
              </a:rPr>
              <a:t>The arrest information will be entered by PIOD’s Labor Relations personnel. If an employee is arrested, according to Implementing Order No.: 7-39, the employee must notify the Department Director or his/her designee, the DPR, and their Immediate Supervisor.   </a:t>
            </a:r>
          </a:p>
          <a:p>
            <a:pPr marL="566738" indent="-219075" algn="just">
              <a:buNone/>
            </a:pPr>
            <a:r>
              <a:rPr lang="en-US" sz="1800" dirty="0">
                <a:latin typeface="Arial" panose="020B0604020202020204" pitchFamily="34" charset="0"/>
                <a:cs typeface="Arial" panose="020B0604020202020204" pitchFamily="34" charset="0"/>
              </a:rPr>
              <a:t> </a:t>
            </a:r>
          </a:p>
          <a:p>
            <a:pPr marL="566738" lvl="0" indent="-219075" algn="just">
              <a:spcBef>
                <a:spcPts val="0"/>
              </a:spcBef>
            </a:pPr>
            <a:r>
              <a:rPr lang="en-US" sz="1800" dirty="0">
                <a:latin typeface="Arial" panose="020B0604020202020204" pitchFamily="34" charset="0"/>
                <a:cs typeface="Arial" panose="020B0604020202020204" pitchFamily="34" charset="0"/>
              </a:rPr>
              <a:t>The departments review the charges and determine the appropriate administrative action to be taken. Labor Relations personnel must be contacted to determine the appropriate action.  There are various actions that may be taken from “none” to “written reprimand” to “suspension” to “dismissal.”   </a:t>
            </a:r>
          </a:p>
          <a:p>
            <a:pPr marL="0" indent="0" algn="just">
              <a:buNone/>
            </a:pPr>
            <a:r>
              <a:rPr lang="en-US" sz="1800" dirty="0">
                <a:latin typeface="Arial" panose="020B0604020202020204" pitchFamily="34" charset="0"/>
                <a:cs typeface="Arial" panose="020B0604020202020204" pitchFamily="34" charset="0"/>
              </a:rPr>
              <a:t> </a:t>
            </a:r>
          </a:p>
          <a:p>
            <a:pPr marL="0" indent="0" algn="just">
              <a:buNone/>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457200" y="6492875"/>
            <a:ext cx="21336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84F56F7-7C79-4DD6-9073-A16C310BE941}" type="datetime4">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October 7, 2025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a:xfrm>
            <a:off x="6629400" y="646969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AEB55-3123-4D81-98E0-101B3ABBF54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12505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2107"/>
            <a:ext cx="8229600" cy="1143000"/>
          </a:xfrm>
        </p:spPr>
        <p:txBody>
          <a:bodyPr/>
          <a:lstStyle/>
          <a:p>
            <a:r>
              <a:rPr lang="en-US" sz="3200" dirty="0">
                <a:latin typeface="Arial" panose="020B0604020202020204" pitchFamily="34" charset="0"/>
                <a:cs typeface="Arial" panose="020B0604020202020204" pitchFamily="34" charset="0"/>
              </a:rPr>
              <a:t>Arrest Log Tracking </a:t>
            </a:r>
            <a:br>
              <a:rPr lang="en-US" sz="32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(Continuation)</a:t>
            </a:r>
          </a:p>
        </p:txBody>
      </p:sp>
      <p:sp>
        <p:nvSpPr>
          <p:cNvPr id="3" name="Content Placeholder 2"/>
          <p:cNvSpPr>
            <a:spLocks noGrp="1"/>
          </p:cNvSpPr>
          <p:nvPr>
            <p:ph idx="1"/>
          </p:nvPr>
        </p:nvSpPr>
        <p:spPr/>
        <p:txBody>
          <a:bodyPr/>
          <a:lstStyle/>
          <a:p>
            <a:pPr marL="566738" lvl="0" indent="-219075" algn="just">
              <a:spcBef>
                <a:spcPts val="0"/>
              </a:spcBef>
            </a:pPr>
            <a:r>
              <a:rPr lang="en-US" sz="1800" dirty="0">
                <a:latin typeface="Arial" panose="020B0604020202020204" pitchFamily="34" charset="0"/>
                <a:cs typeface="Arial" panose="020B0604020202020204" pitchFamily="34" charset="0"/>
              </a:rPr>
              <a:t>Once the case has been to court, the final disposition of the case is recorded.  At this point, the case may be closed. If the employee had been suspended and is acquitted of the charges, the employee may be reinstated and the employee may receive back pay.  This entire process may be lengthy, and each case must be reviewed and updated by the departments at least every 30 days. The application includes an aging and escalation process to monitor the status of pending cases. If a record has not been updated within 30 to 60 to 90 days, an email is generated by the arrest tracking system and sent to the designated recipients depending on “age” of the record.</a:t>
            </a:r>
          </a:p>
          <a:p>
            <a:pPr marL="566738" indent="-219075">
              <a:buNone/>
            </a:pPr>
            <a:endParaRPr lang="en-US" sz="1800" dirty="0">
              <a:latin typeface="Arial" panose="020B0604020202020204" pitchFamily="34" charset="0"/>
              <a:cs typeface="Arial" panose="020B0604020202020204" pitchFamily="34" charset="0"/>
            </a:endParaRPr>
          </a:p>
          <a:p>
            <a:pPr marL="566738" lvl="0" indent="-219075">
              <a:spcBef>
                <a:spcPts val="0"/>
              </a:spcBef>
            </a:pPr>
            <a:r>
              <a:rPr lang="en-US" sz="1800" dirty="0">
                <a:latin typeface="Arial" panose="020B0604020202020204" pitchFamily="34" charset="0"/>
                <a:cs typeface="Arial" panose="020B0604020202020204" pitchFamily="34" charset="0"/>
              </a:rPr>
              <a:t>Reports of open and closed cases may be printed.  Departments will have permitted access only to employees within their department.  </a:t>
            </a:r>
          </a:p>
          <a:p>
            <a:endParaRPr lang="en-US" dirty="0"/>
          </a:p>
        </p:txBody>
      </p:sp>
      <p:sp>
        <p:nvSpPr>
          <p:cNvPr id="4" name="Date Placeholder 3"/>
          <p:cNvSpPr>
            <a:spLocks noGrp="1"/>
          </p:cNvSpPr>
          <p:nvPr>
            <p:ph type="dt" sz="half" idx="10"/>
          </p:nvPr>
        </p:nvSpPr>
        <p:spPr>
          <a:xfrm>
            <a:off x="457200" y="6492875"/>
            <a:ext cx="21336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026C031-6D86-4C9B-AF2B-93438E3A74F0}" type="datetime4">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October 7, 2025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a:xfrm>
            <a:off x="6553200" y="652759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AEB55-3123-4D81-98E0-101B3ABBF54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6468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981200"/>
          </a:xfrm>
        </p:spPr>
        <p:txBody>
          <a:bodyPr/>
          <a:lstStyle/>
          <a:p>
            <a:r>
              <a:rPr lang="en-US" sz="4000" dirty="0">
                <a:latin typeface="Arial" panose="020B0604020202020204" pitchFamily="34" charset="0"/>
                <a:cs typeface="Arial" panose="020B0604020202020204" pitchFamily="34" charset="0"/>
              </a:rPr>
              <a:t>Medical Assessment Guidelines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For Scheduling Physical</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Examinations And Drug/Alcohol Tests</a:t>
            </a:r>
          </a:p>
        </p:txBody>
      </p:sp>
      <p:sp>
        <p:nvSpPr>
          <p:cNvPr id="4" name="Date Placeholder 3"/>
          <p:cNvSpPr>
            <a:spLocks noGrp="1"/>
          </p:cNvSpPr>
          <p:nvPr>
            <p:ph type="dt" sz="half" idx="10"/>
          </p:nvPr>
        </p:nvSpPr>
        <p:spPr>
          <a:xfrm>
            <a:off x="457200" y="6492874"/>
            <a:ext cx="2133600" cy="365125"/>
          </a:xfrm>
        </p:spPr>
        <p:txBody>
          <a:bodyPr/>
          <a:lstStyle/>
          <a:p>
            <a:fld id="{BC752B27-182A-4F0C-80D6-53E9B81BDA88}"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629400" y="6492875"/>
            <a:ext cx="2133600" cy="36512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92</a:t>
            </a:fld>
            <a:endParaRPr lang="en-US" dirty="0">
              <a:solidFill>
                <a:schemeClr val="tx1"/>
              </a:solidFill>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228600" y="2133600"/>
            <a:ext cx="8077200" cy="4114800"/>
          </a:xfrm>
        </p:spPr>
        <p:txBody>
          <a:bodyPr/>
          <a:lstStyle/>
          <a:p>
            <a:pPr algn="just"/>
            <a:r>
              <a:rPr lang="en-US" sz="2000" dirty="0">
                <a:latin typeface="Arial" panose="020B0604020202020204" pitchFamily="34" charset="0"/>
                <a:cs typeface="Arial" panose="020B0604020202020204" pitchFamily="34" charset="0"/>
              </a:rPr>
              <a:t>The Labor Relations and Employee Records Division, People and Internal Operations Department, coordinates all County sponsored physical examinations and/or drug/alcohol tests. </a:t>
            </a:r>
          </a:p>
          <a:p>
            <a:pPr marL="0" indent="0" algn="just">
              <a:buNone/>
            </a:pPr>
            <a:r>
              <a:rPr lang="en-US" sz="2000" dirty="0">
                <a:latin typeface="Arial" panose="020B0604020202020204" pitchFamily="34" charset="0"/>
                <a:cs typeface="Arial" panose="020B0604020202020204" pitchFamily="34" charset="0"/>
              </a:rPr>
              <a:t> </a:t>
            </a:r>
          </a:p>
          <a:p>
            <a:pPr lvl="0" algn="just">
              <a:spcBef>
                <a:spcPts val="0"/>
              </a:spcBef>
            </a:pPr>
            <a:r>
              <a:rPr lang="en-US" sz="2000" dirty="0">
                <a:latin typeface="Arial" panose="020B0604020202020204" pitchFamily="34" charset="0"/>
                <a:cs typeface="Arial" panose="020B0604020202020204" pitchFamily="34" charset="0"/>
              </a:rPr>
              <a:t>County department’s authorized personnel are responsible for scheduling physical examinations appointments and tests for their applicants and employees using the </a:t>
            </a:r>
            <a:r>
              <a:rPr lang="en-US" sz="2000" b="1" dirty="0">
                <a:latin typeface="Arial" panose="020B0604020202020204" pitchFamily="34" charset="0"/>
                <a:cs typeface="Arial" panose="020B0604020202020204" pitchFamily="34" charset="0"/>
              </a:rPr>
              <a:t>HR Medical Scheduler Program  </a:t>
            </a:r>
            <a:r>
              <a:rPr lang="en-US" sz="2000" u="sng" dirty="0">
                <a:hlinkClick r:id="rId3"/>
              </a:rPr>
              <a:t>https://w85iap.miamidade.gov/Medical/main/home.jsp</a:t>
            </a:r>
            <a:r>
              <a:rPr lang="en-US" sz="2000" u="sng" dirty="0"/>
              <a:t>.</a:t>
            </a:r>
            <a:endParaRPr lang="en-US" sz="2000" dirty="0"/>
          </a:p>
          <a:p>
            <a:pPr marL="0" indent="0" algn="just">
              <a:buNone/>
            </a:pPr>
            <a:endParaRPr lang="en-US" sz="2000" dirty="0">
              <a:latin typeface="Arial" panose="020B0604020202020204" pitchFamily="34" charset="0"/>
              <a:cs typeface="Arial" panose="020B0604020202020204" pitchFamily="34" charset="0"/>
            </a:endParaRPr>
          </a:p>
          <a:p>
            <a:pPr lvl="0" algn="just">
              <a:spcBef>
                <a:spcPts val="0"/>
              </a:spcBef>
            </a:pPr>
            <a:r>
              <a:rPr lang="en-US" sz="2000" dirty="0">
                <a:latin typeface="Arial" panose="020B0604020202020204" pitchFamily="34" charset="0"/>
                <a:cs typeface="Arial" panose="020B0604020202020204" pitchFamily="34" charset="0"/>
              </a:rPr>
              <a:t>Appointment schedules are sent to the County’s medical services provider each business day at 12:00 p.m., for medical services for the following day, by the Labor Relations Unit.</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27198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752600"/>
          </a:xfrm>
        </p:spPr>
        <p:txBody>
          <a:bodyPr/>
          <a:lstStyle/>
          <a:p>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Reasonable Suspicion Tests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514600"/>
            <a:ext cx="8229600" cy="2286000"/>
          </a:xfrm>
        </p:spPr>
        <p:txBody>
          <a:bodyPr/>
          <a:lstStyle/>
          <a:p>
            <a:pPr marL="0" lvl="0" indent="0" algn="just">
              <a:buNone/>
            </a:pPr>
            <a:r>
              <a:rPr lang="en-US" sz="2200" dirty="0">
                <a:latin typeface="Arial" panose="020B0604020202020204" pitchFamily="34" charset="0"/>
                <a:cs typeface="Arial" panose="020B0604020202020204" pitchFamily="34" charset="0"/>
              </a:rPr>
              <a:t>Using established guidelines (Administrative Order 7-29), reasonable suspicion tests may be scheduled by the department with authorization by a designated Division Director or higher position. The Labor Relations Unit will approve personnel who have the authority to authorize reasonable suspicion tests.</a:t>
            </a:r>
          </a:p>
        </p:txBody>
      </p:sp>
      <p:sp>
        <p:nvSpPr>
          <p:cNvPr id="4" name="Date Placeholder 3"/>
          <p:cNvSpPr>
            <a:spLocks noGrp="1"/>
          </p:cNvSpPr>
          <p:nvPr>
            <p:ph type="dt" sz="half" idx="10"/>
          </p:nvPr>
        </p:nvSpPr>
        <p:spPr>
          <a:xfrm>
            <a:off x="480349" y="6560305"/>
            <a:ext cx="2133600" cy="297696"/>
          </a:xfrm>
        </p:spPr>
        <p:txBody>
          <a:bodyPr/>
          <a:lstStyle/>
          <a:p>
            <a:fld id="{58AEDA45-CF09-46C4-9906-71844CE10CB6}"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76349" y="6490333"/>
            <a:ext cx="2133600" cy="36512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93</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06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normAutofit/>
          </a:bodyPr>
          <a:lstStyle/>
          <a:p>
            <a:r>
              <a:rPr lang="en-US" dirty="0">
                <a:latin typeface="Arial" panose="020B0604020202020204" pitchFamily="34" charset="0"/>
                <a:cs typeface="Arial" panose="020B0604020202020204" pitchFamily="34" charset="0"/>
              </a:rPr>
              <a:t>Fitness For Duty </a:t>
            </a:r>
          </a:p>
        </p:txBody>
      </p:sp>
      <p:sp>
        <p:nvSpPr>
          <p:cNvPr id="3" name="Content Placeholder 2"/>
          <p:cNvSpPr>
            <a:spLocks noGrp="1"/>
          </p:cNvSpPr>
          <p:nvPr>
            <p:ph idx="1"/>
          </p:nvPr>
        </p:nvSpPr>
        <p:spPr>
          <a:xfrm>
            <a:off x="457200" y="1676400"/>
            <a:ext cx="8305800" cy="4495800"/>
          </a:xfrm>
        </p:spPr>
        <p:txBody>
          <a:bodyPr>
            <a:normAutofit/>
          </a:bodyPr>
          <a:lstStyle/>
          <a:p>
            <a:pPr marL="0" indent="0" algn="just">
              <a:buNone/>
            </a:pPr>
            <a:r>
              <a:rPr lang="en-US" sz="2200" dirty="0">
                <a:latin typeface="Arial" panose="020B0604020202020204" pitchFamily="34" charset="0"/>
                <a:cs typeface="Arial" panose="020B0604020202020204" pitchFamily="34" charset="0"/>
              </a:rPr>
              <a:t>Miami-Dade County is committed to providing a safe work environment for all employees.  Generally speaking, a fitness-for-duty evaluation is a medical examination of a current employee to determine whether the employee is physically or psychologically able to perform the job.</a:t>
            </a:r>
          </a:p>
          <a:p>
            <a:pPr marL="0" indent="0" algn="just">
              <a:buNone/>
            </a:pPr>
            <a:endParaRPr lang="en-US" sz="2200" dirty="0">
              <a:latin typeface="Arial" panose="020B0604020202020204" pitchFamily="34" charset="0"/>
              <a:cs typeface="Arial" panose="020B0604020202020204" pitchFamily="34" charset="0"/>
            </a:endParaRPr>
          </a:p>
          <a:p>
            <a:pPr marL="0" indent="0" algn="just">
              <a:buNone/>
            </a:pPr>
            <a:r>
              <a:rPr lang="en-US" sz="2200" dirty="0">
                <a:latin typeface="Arial" panose="020B0604020202020204" pitchFamily="34" charset="0"/>
                <a:cs typeface="Arial" panose="020B0604020202020204" pitchFamily="34" charset="0"/>
              </a:rPr>
              <a:t>To be fit for duty means that an individual is in a physical, mental, and emotional state which enables him/her to perform the essential task of his/her work in a safe and competent manner which does NOT pose a threat to the safety or health of self, co-workers, property, or the public at large.</a:t>
            </a:r>
          </a:p>
          <a:p>
            <a:pPr marL="0" indent="0" algn="just">
              <a:buNone/>
            </a:pPr>
            <a:endParaRPr lang="en-US" sz="2200" dirty="0">
              <a:latin typeface="Arial" panose="020B0604020202020204" pitchFamily="34" charset="0"/>
              <a:cs typeface="Arial" panose="020B0604020202020204" pitchFamily="34" charset="0"/>
            </a:endParaRPr>
          </a:p>
          <a:p>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94</a:t>
            </a:fld>
            <a:endParaRPr lang="en-US" dirty="0">
              <a:solidFill>
                <a:schemeClr val="tx1"/>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477000"/>
            <a:ext cx="2133600" cy="244475"/>
          </a:xfrm>
        </p:spPr>
        <p:txBody>
          <a:bodyPr/>
          <a:lstStyle/>
          <a:p>
            <a:fld id="{569A7C9E-E62B-4C84-9704-F0C7C3FE0618}"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4084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6477000" cy="1295400"/>
          </a:xfrm>
        </p:spPr>
        <p:txBody>
          <a:bodyPr>
            <a:noAutofit/>
          </a:bodyPr>
          <a:lstStyle/>
          <a:p>
            <a:r>
              <a:rPr lang="en-US" dirty="0">
                <a:latin typeface="Arial" panose="020B0604020202020204" pitchFamily="34" charset="0"/>
                <a:cs typeface="Arial" panose="020B0604020202020204" pitchFamily="34" charset="0"/>
              </a:rPr>
              <a:t>Reasons For Fitness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For Duty Evaluation</a:t>
            </a:r>
          </a:p>
        </p:txBody>
      </p:sp>
      <p:sp>
        <p:nvSpPr>
          <p:cNvPr id="3" name="Content Placeholder 2"/>
          <p:cNvSpPr>
            <a:spLocks noGrp="1"/>
          </p:cNvSpPr>
          <p:nvPr>
            <p:ph idx="1"/>
          </p:nvPr>
        </p:nvSpPr>
        <p:spPr>
          <a:xfrm>
            <a:off x="609600" y="1752600"/>
            <a:ext cx="7391400" cy="4572000"/>
          </a:xfrm>
        </p:spPr>
        <p:txBody>
          <a:bodyPr>
            <a:normAutofit lnSpcReduction="10000"/>
          </a:bodyPr>
          <a:lstStyle/>
          <a:p>
            <a:pPr lvl="0">
              <a:buFont typeface="Arial" panose="020B0604020202020204" pitchFamily="34" charset="0"/>
              <a:buChar char="•"/>
            </a:pPr>
            <a:r>
              <a:rPr lang="en-US" sz="2000" dirty="0">
                <a:latin typeface="Arial" panose="020B0604020202020204" pitchFamily="34" charset="0"/>
                <a:cs typeface="Arial" panose="020B0604020202020204" pitchFamily="34" charset="0"/>
              </a:rPr>
              <a:t> Observed behavior with objective evidence of a problem.</a:t>
            </a:r>
          </a:p>
          <a:p>
            <a:pPr lvl="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2000" dirty="0">
                <a:latin typeface="Arial" panose="020B0604020202020204" pitchFamily="34" charset="0"/>
                <a:cs typeface="Arial" panose="020B0604020202020204" pitchFamily="34" charset="0"/>
              </a:rPr>
              <a:t>Management has reasonable belief based on objective information, that an employee’s ability to perform the essential functions of the job in a competent and safe manner is impaired by a medical/psychological condition; or that the employee poses a direct threat to self or others due to a medical/psychological condition.</a:t>
            </a:r>
          </a:p>
          <a:p>
            <a:pPr marL="75438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An employee expresses concern about his or her ability to perform their job duties or requests job accommodation(s).</a:t>
            </a:r>
          </a:p>
          <a:p>
            <a:pPr marL="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spcBef>
                <a:spcPts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 An employee is returning to work after taking time off for a serious illness or injury.</a:t>
            </a:r>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95</a:t>
            </a:fld>
            <a:endParaRPr lang="en-US" dirty="0">
              <a:solidFill>
                <a:schemeClr val="tx1"/>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477000"/>
            <a:ext cx="2133600" cy="244475"/>
          </a:xfrm>
        </p:spPr>
        <p:txBody>
          <a:bodyPr/>
          <a:lstStyle/>
          <a:p>
            <a:fld id="{9815456D-8419-4D75-836C-7BCCFD7FFDA5}"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0698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467600" cy="1264920"/>
          </a:xfrm>
        </p:spPr>
        <p:txBody>
          <a:bodyPr>
            <a:normAutofit fontScale="90000"/>
          </a:bodyPr>
          <a:lstStyle/>
          <a:p>
            <a:br>
              <a:rPr lang="en-US" sz="3200" b="1" dirty="0"/>
            </a:br>
            <a:r>
              <a:rPr lang="en-US" sz="4900" dirty="0">
                <a:latin typeface="Arial" panose="020B0604020202020204" pitchFamily="34" charset="0"/>
                <a:cs typeface="Arial" panose="020B0604020202020204" pitchFamily="34" charset="0"/>
              </a:rPr>
              <a:t>Employee Participation</a:t>
            </a:r>
            <a:br>
              <a:rPr lang="en-US" sz="4900" dirty="0">
                <a:latin typeface="Arial" panose="020B0604020202020204" pitchFamily="34" charset="0"/>
                <a:cs typeface="Arial" panose="020B0604020202020204" pitchFamily="34" charset="0"/>
              </a:rPr>
            </a:br>
            <a:endParaRPr lang="en-US" sz="49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828800"/>
            <a:ext cx="7924800" cy="4297363"/>
          </a:xfrm>
        </p:spPr>
        <p:txBody>
          <a:bodyPr>
            <a:normAutofit/>
          </a:bodyPr>
          <a:lstStyle/>
          <a:p>
            <a:pPr algn="just">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Employee must cooperate with evaluation and treatment to avoid administrative action</a:t>
            </a:r>
          </a:p>
          <a:p>
            <a:pPr algn="just">
              <a:spcBef>
                <a:spcPts val="0"/>
              </a:spcBef>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Failure to comply with the fitness for duty evaluation requirements (obey direct order) is insubordination, which could result in disciplinary action, up to and including termination </a:t>
            </a:r>
          </a:p>
          <a:p>
            <a:pPr marL="457200" algn="just">
              <a:spcBef>
                <a:spcPts val="0"/>
              </a:spcBef>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algn="just">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Evaluation process requires employees to provide the County’s examining physician, their medical records going back five (5) years    </a:t>
            </a:r>
          </a:p>
          <a:p>
            <a:pPr marL="0" indent="0" algn="just">
              <a:buNone/>
            </a:pPr>
            <a:endParaRPr lang="en-US" sz="2400" dirty="0"/>
          </a:p>
          <a:p>
            <a:endParaRPr lang="en-US" dirty="0"/>
          </a:p>
        </p:txBody>
      </p:sp>
      <p:sp>
        <p:nvSpPr>
          <p:cNvPr id="5" name="Slide Number Placeholder 4"/>
          <p:cNvSpPr>
            <a:spLocks noGrp="1"/>
          </p:cNvSpPr>
          <p:nvPr>
            <p:ph type="sldNum" sz="quarter" idx="12"/>
          </p:nvPr>
        </p:nvSpPr>
        <p:spPr>
          <a:xfrm>
            <a:off x="6553200" y="6492875"/>
            <a:ext cx="2133600" cy="36512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96</a:t>
            </a:fld>
            <a:endParaRPr lang="en-US" dirty="0">
              <a:solidFill>
                <a:schemeClr val="tx1"/>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a:xfrm>
            <a:off x="457200" y="6525927"/>
            <a:ext cx="2133600" cy="332074"/>
          </a:xfrm>
        </p:spPr>
        <p:txBody>
          <a:bodyPr/>
          <a:lstStyle/>
          <a:p>
            <a:fld id="{6ED7CC7A-4A50-4DAF-90D4-0D6F71EBDDA3}" type="datetime4">
              <a:rPr lang="en-US" smtClean="0">
                <a:solidFill>
                  <a:schemeClr val="tx1"/>
                </a:solidFill>
                <a:latin typeface="Arial" panose="020B0604020202020204" pitchFamily="34" charset="0"/>
                <a:cs typeface="Arial" panose="020B0604020202020204" pitchFamily="34" charset="0"/>
              </a:rPr>
              <a:t>October 7, 2025</a:t>
            </a:fld>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4258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F834B-6948-FCEC-7CF9-493CA77AC691}"/>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EF45F755-C428-01F5-0F74-6C8DA5491932}"/>
              </a:ext>
            </a:extLst>
          </p:cNvPr>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a:extLst>
              <a:ext uri="{FF2B5EF4-FFF2-40B4-BE49-F238E27FC236}">
                <a16:creationId xmlns:a16="http://schemas.microsoft.com/office/drawing/2014/main" id="{30B6C9C7-987D-0096-3CB1-6D56A2554791}"/>
              </a:ext>
            </a:extLst>
          </p:cNvPr>
          <p:cNvSpPr>
            <a:spLocks noGrp="1"/>
          </p:cNvSpPr>
          <p:nvPr>
            <p:ph type="sldNum" sz="quarter" idx="12"/>
          </p:nvPr>
        </p:nvSpPr>
        <p:spPr/>
        <p:txBody>
          <a:bodyPr/>
          <a:lstStyle/>
          <a:p>
            <a:pPr>
              <a:defRPr/>
            </a:pPr>
            <a:fld id="{D8BAEB55-3123-4D81-98E0-101B3ABBF54F}" type="slidenum">
              <a:rPr lang="en-US" smtClean="0">
                <a:solidFill>
                  <a:prstClr val="black">
                    <a:tint val="75000"/>
                  </a:prstClr>
                </a:solidFill>
              </a:rPr>
              <a:pPr>
                <a:defRPr/>
              </a:pPr>
              <a:t>97</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8FEC970B-F08E-F725-5DEF-6767CD2D2965}"/>
              </a:ext>
            </a:extLst>
          </p:cNvPr>
          <p:cNvPicPr>
            <a:picLocks noChangeAspect="1"/>
          </p:cNvPicPr>
          <p:nvPr/>
        </p:nvPicPr>
        <p:blipFill>
          <a:blip r:embed="rId2"/>
          <a:stretch>
            <a:fillRect/>
          </a:stretch>
        </p:blipFill>
        <p:spPr>
          <a:xfrm>
            <a:off x="0" y="30480"/>
            <a:ext cx="9144000" cy="6797040"/>
          </a:xfrm>
          <a:prstGeom prst="rect">
            <a:avLst/>
          </a:prstGeom>
        </p:spPr>
      </p:pic>
    </p:spTree>
    <p:extLst>
      <p:ext uri="{BB962C8B-B14F-4D97-AF65-F5344CB8AC3E}">
        <p14:creationId xmlns:p14="http://schemas.microsoft.com/office/powerpoint/2010/main" val="23198080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0C0D1-DC4E-D06D-87DE-8E696E509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CA662-4989-D400-F5AA-E1527C24D8EF}"/>
              </a:ext>
            </a:extLst>
          </p:cNvPr>
          <p:cNvSpPr>
            <a:spLocks noGrp="1"/>
          </p:cNvSpPr>
          <p:nvPr>
            <p:ph type="title"/>
          </p:nvPr>
        </p:nvSpPr>
        <p:spPr>
          <a:xfrm>
            <a:off x="457200" y="152400"/>
            <a:ext cx="8229600" cy="990600"/>
          </a:xfrm>
        </p:spPr>
        <p:txBody>
          <a:bodyPr/>
          <a:lstStyle/>
          <a:p>
            <a:r>
              <a:rPr lang="en-US" dirty="0">
                <a:latin typeface="Arial" panose="020B0604020202020204" pitchFamily="34" charset="0"/>
                <a:cs typeface="Arial" panose="020B0604020202020204" pitchFamily="34" charset="0"/>
              </a:rPr>
              <a:t>The Two Wolves</a:t>
            </a:r>
          </a:p>
        </p:txBody>
      </p:sp>
      <p:sp>
        <p:nvSpPr>
          <p:cNvPr id="3" name="Content Placeholder 2">
            <a:extLst>
              <a:ext uri="{FF2B5EF4-FFF2-40B4-BE49-F238E27FC236}">
                <a16:creationId xmlns:a16="http://schemas.microsoft.com/office/drawing/2014/main" id="{20CDA2B7-E53F-376E-8826-9A644B06C096}"/>
              </a:ext>
            </a:extLst>
          </p:cNvPr>
          <p:cNvSpPr>
            <a:spLocks noGrp="1"/>
          </p:cNvSpPr>
          <p:nvPr>
            <p:ph idx="1"/>
          </p:nvPr>
        </p:nvSpPr>
        <p:spPr>
          <a:xfrm>
            <a:off x="457200" y="1676400"/>
            <a:ext cx="4953000" cy="4679949"/>
          </a:xfrm>
        </p:spPr>
        <p:txBody>
          <a:bodyPr/>
          <a:lstStyle/>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One evening an old Cherokee Indian told his</a:t>
            </a: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grandchild about a war that goes on inside people.</a:t>
            </a: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He said, 'My son, the war is between </a:t>
            </a: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two 'wolves' inside us all... </a:t>
            </a:r>
          </a:p>
          <a:p>
            <a:pPr marL="0" lvl="0" indent="0">
              <a:spcBef>
                <a:spcPct val="0"/>
              </a:spcBef>
              <a:buNone/>
            </a:pPr>
            <a:endParaRPr kumimoji="1" lang="en-US" altLang="en-US" sz="1600" i="1" dirty="0">
              <a:solidFill>
                <a:prstClr val="black"/>
              </a:solidFill>
              <a:latin typeface="Arial" panose="020B0604020202020204" pitchFamily="34" charset="0"/>
              <a:cs typeface="Arial" panose="020B0604020202020204" pitchFamily="34" charset="0"/>
            </a:endParaRP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One is Evil.  It is anger, fear, envy, jealousy, sorrow, regret, greed, arrogance, self-pity, guilt, resentment, inferiority, lies, false pride, superiority, and ego. </a:t>
            </a:r>
          </a:p>
          <a:p>
            <a:pPr marL="0" lvl="0" indent="0">
              <a:spcBef>
                <a:spcPct val="0"/>
              </a:spcBef>
              <a:buNone/>
            </a:pPr>
            <a:endParaRPr kumimoji="1" lang="en-US" altLang="en-US" sz="1600" i="1" dirty="0">
              <a:solidFill>
                <a:prstClr val="black"/>
              </a:solidFill>
              <a:latin typeface="Arial" panose="020B0604020202020204" pitchFamily="34" charset="0"/>
              <a:cs typeface="Arial" panose="020B0604020202020204" pitchFamily="34" charset="0"/>
            </a:endParaRP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The other is Good. It is joy, peace, love, hope, serenity, humility, kindness, benevolence, empathy, generosity, truth, compassion and faith.' </a:t>
            </a:r>
          </a:p>
          <a:p>
            <a:pPr marL="0" lvl="0" indent="0">
              <a:spcBef>
                <a:spcPct val="0"/>
              </a:spcBef>
              <a:buNone/>
            </a:pPr>
            <a:endParaRPr kumimoji="1" lang="en-US" altLang="en-US" sz="1600" i="1" dirty="0">
              <a:solidFill>
                <a:prstClr val="black"/>
              </a:solidFill>
              <a:latin typeface="Arial" panose="020B0604020202020204" pitchFamily="34" charset="0"/>
              <a:cs typeface="Arial" panose="020B0604020202020204" pitchFamily="34" charset="0"/>
            </a:endParaRP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The grandchild thought about it for a minute </a:t>
            </a: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and then asked his grandfather, </a:t>
            </a: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	'Which wolf wins?' </a:t>
            </a:r>
          </a:p>
          <a:p>
            <a:pPr marL="0" lvl="0" indent="0">
              <a:spcBef>
                <a:spcPct val="0"/>
              </a:spcBef>
              <a:buNone/>
            </a:pPr>
            <a:endParaRPr kumimoji="1" lang="en-US" altLang="en-US" sz="1600" i="1" dirty="0">
              <a:solidFill>
                <a:prstClr val="black"/>
              </a:solidFill>
              <a:latin typeface="Arial" panose="020B0604020202020204" pitchFamily="34" charset="0"/>
              <a:cs typeface="Arial" panose="020B0604020202020204" pitchFamily="34" charset="0"/>
            </a:endParaRP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The old Cherokee Grandfather replied:</a:t>
            </a:r>
          </a:p>
          <a:p>
            <a:pPr marL="0" lvl="0" indent="0">
              <a:spcBef>
                <a:spcPct val="0"/>
              </a:spcBef>
              <a:buNone/>
            </a:pPr>
            <a:r>
              <a:rPr kumimoji="1" lang="en-US" altLang="en-US" sz="1600" i="1" dirty="0">
                <a:solidFill>
                  <a:prstClr val="black"/>
                </a:solidFill>
                <a:latin typeface="Arial" panose="020B0604020202020204" pitchFamily="34" charset="0"/>
                <a:cs typeface="Arial" panose="020B0604020202020204" pitchFamily="34" charset="0"/>
              </a:rPr>
              <a:t>      The One You Feed!                   </a:t>
            </a:r>
            <a:r>
              <a:rPr kumimoji="1" lang="en-US" altLang="en-US" sz="1600" b="1" i="1" dirty="0">
                <a:solidFill>
                  <a:srgbClr val="000000"/>
                </a:solidFill>
                <a:latin typeface="Arial" panose="020B0604020202020204" pitchFamily="34" charset="0"/>
                <a:cs typeface="Arial" panose="020B0604020202020204" pitchFamily="34" charset="0"/>
              </a:rPr>
              <a:t> </a:t>
            </a:r>
            <a:endParaRPr lang="en-US" sz="1600" i="1"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02AC45F9-FC2E-1EC9-5D65-49061F51C433}"/>
              </a:ext>
            </a:extLst>
          </p:cNvPr>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a:extLst>
              <a:ext uri="{FF2B5EF4-FFF2-40B4-BE49-F238E27FC236}">
                <a16:creationId xmlns:a16="http://schemas.microsoft.com/office/drawing/2014/main" id="{A0286E3D-4CA5-7DB8-C94F-4764252B4771}"/>
              </a:ext>
            </a:extLst>
          </p:cNvPr>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98</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2243987-C2F7-7404-FE4B-3C371082F6F3}"/>
              </a:ext>
            </a:extLst>
          </p:cNvPr>
          <p:cNvPicPr>
            <a:picLocks noChangeAspect="1"/>
          </p:cNvPicPr>
          <p:nvPr/>
        </p:nvPicPr>
        <p:blipFill>
          <a:blip r:embed="rId3"/>
          <a:stretch>
            <a:fillRect/>
          </a:stretch>
        </p:blipFill>
        <p:spPr>
          <a:xfrm>
            <a:off x="5562600" y="1740159"/>
            <a:ext cx="3307235" cy="4191000"/>
          </a:xfrm>
          <a:prstGeom prst="rect">
            <a:avLst/>
          </a:prstGeom>
        </p:spPr>
      </p:pic>
    </p:spTree>
    <p:extLst>
      <p:ext uri="{BB962C8B-B14F-4D97-AF65-F5344CB8AC3E}">
        <p14:creationId xmlns:p14="http://schemas.microsoft.com/office/powerpoint/2010/main" val="35646552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Q &amp; A</a:t>
            </a:r>
          </a:p>
        </p:txBody>
      </p:sp>
      <p:sp>
        <p:nvSpPr>
          <p:cNvPr id="4" name="Date Placeholder 3"/>
          <p:cNvSpPr>
            <a:spLocks noGrp="1"/>
          </p:cNvSpPr>
          <p:nvPr>
            <p:ph type="dt" sz="half" idx="10"/>
          </p:nvPr>
        </p:nvSpPr>
        <p:spPr/>
        <p:txBody>
          <a:bodyPr/>
          <a:lstStyle/>
          <a:p>
            <a:fld id="{DC07615B-7EEB-499F-9BEA-13EF148E01C9}" type="datetime4">
              <a:rPr lang="en-US" smtClean="0"/>
              <a:t>October 7, 2025</a:t>
            </a:fld>
            <a:endParaRPr lang="en-US" dirty="0"/>
          </a:p>
        </p:txBody>
      </p:sp>
      <p:sp>
        <p:nvSpPr>
          <p:cNvPr id="5" name="Slide Number Placeholder 4"/>
          <p:cNvSpPr>
            <a:spLocks noGrp="1"/>
          </p:cNvSpPr>
          <p:nvPr>
            <p:ph type="sldNum" sz="quarter" idx="12"/>
          </p:nvPr>
        </p:nvSpPr>
        <p:spPr>
          <a:xfrm>
            <a:off x="6553200" y="6553200"/>
            <a:ext cx="2133600" cy="168275"/>
          </a:xfrm>
        </p:spPr>
        <p:txBody>
          <a:bodyPr/>
          <a:lstStyle/>
          <a:p>
            <a:pPr>
              <a:defRPr/>
            </a:pPr>
            <a:fld id="{D8BAEB55-3123-4D81-98E0-101B3ABBF54F}" type="slidenum">
              <a:rPr lang="en-US" smtClean="0">
                <a:solidFill>
                  <a:schemeClr val="tx1"/>
                </a:solidFill>
                <a:latin typeface="Arial" panose="020B0604020202020204" pitchFamily="34" charset="0"/>
                <a:cs typeface="Arial" panose="020B0604020202020204" pitchFamily="34" charset="0"/>
              </a:rPr>
              <a:pPr>
                <a:defRPr/>
              </a:pPr>
              <a:t>99</a:t>
            </a:fld>
            <a:endParaRPr lang="en-US"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57200" y="533400"/>
            <a:ext cx="3429000" cy="3276600"/>
          </a:xfrm>
          <a:prstGeom prst="rect">
            <a:avLst/>
          </a:prstGeom>
        </p:spPr>
      </p:pic>
      <p:pic>
        <p:nvPicPr>
          <p:cNvPr id="7" name="Picture 6"/>
          <p:cNvPicPr>
            <a:picLocks noChangeAspect="1"/>
          </p:cNvPicPr>
          <p:nvPr/>
        </p:nvPicPr>
        <p:blipFill>
          <a:blip r:embed="rId4"/>
          <a:stretch>
            <a:fillRect/>
          </a:stretch>
        </p:blipFill>
        <p:spPr>
          <a:xfrm>
            <a:off x="4742630" y="1828800"/>
            <a:ext cx="3087739" cy="2895600"/>
          </a:xfrm>
          <a:prstGeom prst="rect">
            <a:avLst/>
          </a:prstGeom>
        </p:spPr>
      </p:pic>
    </p:spTree>
    <p:extLst>
      <p:ext uri="{BB962C8B-B14F-4D97-AF65-F5344CB8AC3E}">
        <p14:creationId xmlns:p14="http://schemas.microsoft.com/office/powerpoint/2010/main" val="1326616242"/>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56BF776-527F-4E2C-92A8-0E76F78D73D4}" vid="{02C63777-4E0B-42E4-B2DA-E6CED60B89D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27345</TotalTime>
  <Words>7176</Words>
  <Application>Microsoft Office PowerPoint</Application>
  <PresentationFormat>On-screen Show (4:3)</PresentationFormat>
  <Paragraphs>954</Paragraphs>
  <Slides>99</Slides>
  <Notes>78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99</vt:i4>
      </vt:variant>
    </vt:vector>
  </HeadingPairs>
  <TitlesOfParts>
    <vt:vector size="109" baseType="lpstr">
      <vt:lpstr>Arial</vt:lpstr>
      <vt:lpstr>Arial Black</vt:lpstr>
      <vt:lpstr>Calibri</vt:lpstr>
      <vt:lpstr>Century Gothic</vt:lpstr>
      <vt:lpstr>Courier New</vt:lpstr>
      <vt:lpstr>Wingdings</vt:lpstr>
      <vt:lpstr>Wingdings 3</vt:lpstr>
      <vt:lpstr>Theme1</vt:lpstr>
      <vt:lpstr>Acrobat Document</vt:lpstr>
      <vt:lpstr>Document</vt:lpstr>
      <vt:lpstr>  LABOR RELATIONS DIVISION Front-Line Supervisory Training   </vt:lpstr>
      <vt:lpstr>Labor Relations Roles</vt:lpstr>
      <vt:lpstr>Topics Of Discussion</vt:lpstr>
      <vt:lpstr>You Are A Supervisor</vt:lpstr>
      <vt:lpstr>SEXUAL HARASSMENT</vt:lpstr>
      <vt:lpstr>Sexual Harassment  and the Law</vt:lpstr>
      <vt:lpstr>Civil Rights Act 1972 Amendment</vt:lpstr>
      <vt:lpstr>EEOC Guidelines</vt:lpstr>
      <vt:lpstr>PowerPoint Presentation</vt:lpstr>
      <vt:lpstr>EEOC Criteria</vt:lpstr>
      <vt:lpstr>Quid Pro Quo</vt:lpstr>
      <vt:lpstr>EEOC Criteria</vt:lpstr>
      <vt:lpstr>June 1999  New EEOC Guidance</vt:lpstr>
      <vt:lpstr>Examples of Sexual Harassment</vt:lpstr>
      <vt:lpstr>Examples of Sexual Harassment (cont’d)</vt:lpstr>
      <vt:lpstr>Examples of Sexual Harassment (cont’d)</vt:lpstr>
      <vt:lpstr>Do’s</vt:lpstr>
      <vt:lpstr>Don’ts</vt:lpstr>
      <vt:lpstr>Intent vs. Impact</vt:lpstr>
      <vt:lpstr> Intent vs. Impact</vt:lpstr>
      <vt:lpstr>Handling the  Sexual Harassment Complaint</vt:lpstr>
      <vt:lpstr> Handling Sexual Harassment </vt:lpstr>
      <vt:lpstr>Employee Responsibilities</vt:lpstr>
      <vt:lpstr>Supervisor Responsibilities</vt:lpstr>
      <vt:lpstr>Dangerous Words</vt:lpstr>
      <vt:lpstr>CONSEQUENCES</vt:lpstr>
      <vt:lpstr>Complaint Procedure</vt:lpstr>
      <vt:lpstr>Retaliation</vt:lpstr>
      <vt:lpstr>Confidentiality</vt:lpstr>
      <vt:lpstr>  Implementing Order No. 7-45 Equal Employment Opportunity Policy Prohibiting Unlawful Discrimination, Harassment or Retaliation    </vt:lpstr>
      <vt:lpstr>Implementing Order No. 7-45 Equal Employment Opportunity Policy Prohibiting Unlawful Discrimination, Harassment or Retaliation  (cont'd) </vt:lpstr>
      <vt:lpstr> Implementing Order No. 7-45 Equal Employment Opportunity Policy Prohibiting Unlawful Discrimination, Harassment or Retaliation (cont’d)   </vt:lpstr>
      <vt:lpstr>Implementing Order No. 7-45 Equal Employment Opportunity Policy Prohibiting Unlawful Discrimination, Harassment or Retaliation (cont'd) </vt:lpstr>
      <vt:lpstr> Implementing Order No. 7-45 Equal Employment Opportunity Policy Prohibiting Unlawful Discrimination, Harassment or Retaliation (cont'd)   </vt:lpstr>
      <vt:lpstr>Implementing Order No. 7-45 Equal Employment Opportunity Policy Prohibiting Unlawful Discrimination, Harassment or Retaliation (cont'd) </vt:lpstr>
      <vt:lpstr>COMPLAINT PROCEDURE</vt:lpstr>
      <vt:lpstr>ETHICS  ADMINISTRATIVE ORDER NUMBER 7- 42</vt:lpstr>
      <vt:lpstr>ASK YOURSELF…</vt:lpstr>
      <vt:lpstr>WHAT YOU NEED TO KNOW: </vt:lpstr>
      <vt:lpstr>Americans with Disabilities Act Reasonable Accommodation</vt:lpstr>
      <vt:lpstr>Reasonable Accommodations</vt:lpstr>
      <vt:lpstr> Reasonable Accommodation Procedures  Employee Responsibility  </vt:lpstr>
      <vt:lpstr>Reasonable Accommodation Procedures Department Representative Responsibilities</vt:lpstr>
      <vt:lpstr>Reasonable Accommodation Procedures Department Representative Responsibilities (cont'd)</vt:lpstr>
      <vt:lpstr>Family Medical Leave Act (FMLA)</vt:lpstr>
      <vt:lpstr>Family Medical Leave Act (FMLA) (cont’d)</vt:lpstr>
      <vt:lpstr>FMLA  (29 CFR 825.117 ) (cont’d)</vt:lpstr>
      <vt:lpstr>FMLA (cont'd.)</vt:lpstr>
      <vt:lpstr>FMLA (cont'd.)</vt:lpstr>
      <vt:lpstr>Paid Parental Leave</vt:lpstr>
      <vt:lpstr>Delegation Of Authority For  Disciplinary Action (AO 7-16)</vt:lpstr>
      <vt:lpstr>Delegation Of Authority For  Disciplinary Action (AO 7-16) (cont’d)</vt:lpstr>
      <vt:lpstr>Delegation Of Authority For  Disciplinary Action (AO 7-16) Form (cont’d)</vt:lpstr>
      <vt:lpstr>Standardization of Disciplinary Action (AO 7-47)</vt:lpstr>
      <vt:lpstr>Failure Of Probation</vt:lpstr>
      <vt:lpstr>Failure Of Probation (cont’d)</vt:lpstr>
      <vt:lpstr>Personnel Authorized  To Fail Probations</vt:lpstr>
      <vt:lpstr>Informal And Formal Counseling</vt:lpstr>
      <vt:lpstr>Record Of Counseling Review</vt:lpstr>
      <vt:lpstr>Record Of Counseling  Review Decision</vt:lpstr>
      <vt:lpstr>PROGRESSIVE DISCIPLINE</vt:lpstr>
      <vt:lpstr>PROGRESSIVE DISCIPLINE (cont'd)</vt:lpstr>
      <vt:lpstr>Progressive Disciplinary Action</vt:lpstr>
      <vt:lpstr>Steps In The Disciplinary Process</vt:lpstr>
      <vt:lpstr>Department Director Discretion</vt:lpstr>
      <vt:lpstr> Recommended Levels  Of Progressive Disciplinary Action </vt:lpstr>
      <vt:lpstr>Appealable Disciplines</vt:lpstr>
      <vt:lpstr>Settlement Agreement And Memorandum Of Understanding</vt:lpstr>
      <vt:lpstr>Exempt/Non-Bargaining Unit  Employees</vt:lpstr>
      <vt:lpstr>PowerPoint Presentation</vt:lpstr>
      <vt:lpstr>Managing And Coaching Performance</vt:lpstr>
      <vt:lpstr>Writing The Evaluation</vt:lpstr>
      <vt:lpstr>Overall Rating Of Unsatisfactory Or  Needs Improvement</vt:lpstr>
      <vt:lpstr>Special Circumstances</vt:lpstr>
      <vt:lpstr>Career Service Grievances</vt:lpstr>
      <vt:lpstr>Grievance Procedures And  Collective Bargaining Agreement Compliance</vt:lpstr>
      <vt:lpstr>Grievance Exceptions</vt:lpstr>
      <vt:lpstr> When Was The Last Time  You Read: </vt:lpstr>
      <vt:lpstr>MANAGEMENT RIGHTS</vt:lpstr>
      <vt:lpstr>MANAGEMENT AUTHORITY</vt:lpstr>
      <vt:lpstr>MANAGEMENT AUTHORITY (cont'd)</vt:lpstr>
      <vt:lpstr>MANAGEMENT DETERMINES</vt:lpstr>
      <vt:lpstr>MANAGEMENT</vt:lpstr>
      <vt:lpstr>MANAGEMENT CONTROLS</vt:lpstr>
      <vt:lpstr>“Management and  The Seven Dwarfs”</vt:lpstr>
      <vt:lpstr>“Management and  The Seven Dwarfs”(cont’d)</vt:lpstr>
      <vt:lpstr>“Management and  The Seven Dwarfs” (cont’d)</vt:lpstr>
      <vt:lpstr>SUPERVISOR DID YOU...</vt:lpstr>
      <vt:lpstr>SO SUPERVISORS.......</vt:lpstr>
      <vt:lpstr>Arrest Log Tracking</vt:lpstr>
      <vt:lpstr>Arrest Log Tracking  (Continuation)</vt:lpstr>
      <vt:lpstr>Medical Assessment Guidelines  For Scheduling Physical Examinations And Drug/Alcohol Tests</vt:lpstr>
      <vt:lpstr> Reasonable Suspicion Tests </vt:lpstr>
      <vt:lpstr>Fitness For Duty </vt:lpstr>
      <vt:lpstr>Reasons For Fitness  For Duty Evaluation</vt:lpstr>
      <vt:lpstr> Employee Participation </vt:lpstr>
      <vt:lpstr>PowerPoint Presentation</vt:lpstr>
      <vt:lpstr>The Two Wolves</vt:lpstr>
      <vt:lpstr>Q &amp; A</vt:lpstr>
    </vt:vector>
  </TitlesOfParts>
  <Company>Miami-Dade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brown, chamona</dc:creator>
  <cp:lastModifiedBy>Hernandez, Raul (PIOD)</cp:lastModifiedBy>
  <cp:revision>554</cp:revision>
  <cp:lastPrinted>2019-06-24T19:28:05Z</cp:lastPrinted>
  <dcterms:created xsi:type="dcterms:W3CDTF">2010-12-17T14:58:54Z</dcterms:created>
  <dcterms:modified xsi:type="dcterms:W3CDTF">2025-10-07T13:10:43Z</dcterms:modified>
</cp:coreProperties>
</file>